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8"/>
  </p:handoutMasterIdLst>
  <p:sldIdLst>
    <p:sldId id="256" r:id="rId2"/>
    <p:sldId id="257" r:id="rId3"/>
    <p:sldId id="258" r:id="rId4"/>
    <p:sldId id="259" r:id="rId5"/>
    <p:sldId id="260" r:id="rId6"/>
    <p:sldId id="261" r:id="rId7"/>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1176" y="2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9A924AA-3510-408E-9BCB-FFDAF3A93C69}" type="datetimeFigureOut">
              <a:rPr lang="en-US" smtClean="0"/>
              <a:t>9/16/2012</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7B07A9D-DC1A-4CD9-A978-5D5399E89961}"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9/16/2012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9/16/2012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9/16/2012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9/16/2012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9/16/2012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9/16/2012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9/16/2012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HERESY #1: NO ORIGINAL SIN</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371600"/>
            <a:ext cx="8915400" cy="5486400"/>
          </a:xfrm>
        </p:spPr>
        <p:txBody>
          <a:bodyPr>
            <a:normAutofit fontScale="85000" lnSpcReduction="10000"/>
          </a:bodyPr>
          <a:lstStyle/>
          <a:p>
            <a:pPr>
              <a:buClr>
                <a:srgbClr val="C00000"/>
              </a:buClr>
              <a:buSzPct val="100000"/>
            </a:pPr>
            <a:r>
              <a:rPr lang="en-US" sz="2800" dirty="0" smtClean="0">
                <a:latin typeface="+mj-lt"/>
              </a:rPr>
              <a:t>“I have come to reject the notion of original sin.  I consider it neither biblically, philosophically, nor scientifically tenable.”  </a:t>
            </a:r>
            <a:r>
              <a:rPr lang="en-US" sz="2400" dirty="0" smtClean="0">
                <a:latin typeface="+mj-lt"/>
              </a:rPr>
              <a:t>Tony Jones</a:t>
            </a:r>
          </a:p>
          <a:p>
            <a:pPr>
              <a:buClr>
                <a:srgbClr val="C00000"/>
              </a:buClr>
              <a:buSzPct val="100000"/>
            </a:pPr>
            <a:r>
              <a:rPr lang="en-US" sz="2400" dirty="0" smtClean="0">
                <a:solidFill>
                  <a:srgbClr val="C00000"/>
                </a:solidFill>
                <a:effectLst>
                  <a:outerShdw blurRad="38100" dist="38100" dir="2700000" algn="tl">
                    <a:srgbClr val="000000">
                      <a:alpha val="43137"/>
                    </a:srgbClr>
                  </a:outerShdw>
                </a:effectLst>
                <a:latin typeface="+mj-lt"/>
              </a:rPr>
              <a:t>Sin:  James 4:17  Therefore, to one who knows the right thing to do and does not do it, to him it is sin.</a:t>
            </a:r>
          </a:p>
          <a:p>
            <a:pPr>
              <a:buClr>
                <a:srgbClr val="C00000"/>
              </a:buClr>
              <a:buSzPct val="100000"/>
            </a:pPr>
            <a:r>
              <a:rPr lang="en-US" sz="2500" dirty="0" smtClean="0">
                <a:solidFill>
                  <a:srgbClr val="C00000"/>
                </a:solidFill>
                <a:effectLst>
                  <a:outerShdw blurRad="38100" dist="38100" dir="2700000" algn="tl">
                    <a:srgbClr val="000000">
                      <a:alpha val="43137"/>
                    </a:srgbClr>
                  </a:outerShdw>
                </a:effectLst>
                <a:latin typeface="+mj-lt"/>
              </a:rPr>
              <a:t> </a:t>
            </a:r>
            <a:r>
              <a:rPr lang="en-US" sz="2500" b="1" dirty="0" smtClean="0">
                <a:solidFill>
                  <a:srgbClr val="C00000"/>
                </a:solidFill>
                <a:effectLst>
                  <a:outerShdw blurRad="38100" dist="38100" dir="2700000" algn="tl">
                    <a:srgbClr val="000000">
                      <a:alpha val="43137"/>
                    </a:srgbClr>
                  </a:outerShdw>
                </a:effectLst>
                <a:latin typeface="+mj-lt"/>
              </a:rPr>
              <a:t>Genesis 3:1-6  </a:t>
            </a:r>
            <a:r>
              <a:rPr lang="en-US" sz="2500" dirty="0" smtClean="0">
                <a:solidFill>
                  <a:srgbClr val="C00000"/>
                </a:solidFill>
                <a:effectLst>
                  <a:outerShdw blurRad="38100" dist="38100" dir="2700000" algn="tl">
                    <a:srgbClr val="000000">
                      <a:alpha val="43137"/>
                    </a:srgbClr>
                  </a:outerShdw>
                </a:effectLst>
                <a:latin typeface="+mj-lt"/>
              </a:rPr>
              <a:t>Now the serpent was more crafty than any beast of the field which the Lord God had made. And he said to the woman, "Indeed, has God said, 'You shall not eat from any tree of the garden?’ The woman said to the serpent, "From the fruit of the trees of the garden we may eat; but from the fruit of the tree which is in the middle of the garden, God has said, 'You shall not eat from it or touch it, or you will die.’”  The serpent said to the woman, "You surely will not die!  For God knows that in the day you eat from it your eyes will be opened, and you will be like God, knowing good and evil.”  When the woman saw that the tree was good for food, and that it was a delight to the eyes, and that the tree was desirable to make one wise, she took from its fruit and ate; and she gave also to her husband with her, and he ate. </a:t>
            </a:r>
          </a:p>
          <a:p>
            <a:pPr>
              <a:buClr>
                <a:srgbClr val="C00000"/>
              </a:buClr>
              <a:buSzPct val="100000"/>
            </a:pPr>
            <a:endParaRPr lang="en-US" sz="2500" dirty="0" smtClean="0">
              <a:solidFill>
                <a:srgbClr val="C00000"/>
              </a:solidFill>
              <a:effectLst>
                <a:outerShdw blurRad="38100" dist="38100" dir="2700000" algn="tl">
                  <a:srgbClr val="000000">
                    <a:alpha val="43137"/>
                  </a:srgbClr>
                </a:outerShdw>
              </a:effectLst>
              <a:latin typeface="+mj-lt"/>
            </a:endParaRPr>
          </a:p>
          <a:p>
            <a:pPr>
              <a:buClr>
                <a:srgbClr val="C00000"/>
              </a:buClr>
              <a:buSzPct val="100000"/>
            </a:pPr>
            <a:endParaRPr lang="en-US" sz="2500" dirty="0" smtClean="0">
              <a:solidFill>
                <a:srgbClr val="C0000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C0000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lumMod val="95000"/>
                    <a:lumOff val="5000"/>
                  </a:schemeClr>
                </a:solidFill>
              </a:rPr>
              <a:t>INTENTIONAL </a:t>
            </a:r>
            <a:r>
              <a:rPr lang="en-US" sz="2700" dirty="0" smtClean="0">
                <a:solidFill>
                  <a:schemeClr val="tx1">
                    <a:lumMod val="95000"/>
                    <a:lumOff val="5000"/>
                  </a:schemeClr>
                </a:solidFill>
              </a:rPr>
              <a:t>VS</a:t>
            </a:r>
            <a:r>
              <a:rPr lang="en-US" dirty="0" smtClean="0">
                <a:solidFill>
                  <a:schemeClr val="tx1">
                    <a:lumMod val="95000"/>
                    <a:lumOff val="5000"/>
                  </a:schemeClr>
                </a:solidFill>
              </a:rPr>
              <a:t> UNINTENTIONAL</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600200"/>
            <a:ext cx="8915400" cy="5257800"/>
          </a:xfrm>
        </p:spPr>
        <p:txBody>
          <a:bodyPr>
            <a:normAutofit/>
          </a:bodyPr>
          <a:lstStyle/>
          <a:p>
            <a:pPr>
              <a:buClr>
                <a:srgbClr val="C00000"/>
              </a:buClr>
              <a:buSzPct val="100000"/>
            </a:pPr>
            <a:r>
              <a:rPr lang="en-US" sz="2800" b="1" dirty="0" smtClean="0">
                <a:latin typeface="+mj-lt"/>
              </a:rPr>
              <a:t>1 Timothy 2:14-15  </a:t>
            </a:r>
            <a:r>
              <a:rPr lang="en-US" sz="2800" dirty="0" smtClean="0">
                <a:latin typeface="+mj-lt"/>
              </a:rPr>
              <a:t>And it </a:t>
            </a:r>
            <a:r>
              <a:rPr lang="en-US" sz="2800" dirty="0" smtClean="0">
                <a:solidFill>
                  <a:srgbClr val="C00000"/>
                </a:solidFill>
                <a:effectLst>
                  <a:outerShdw blurRad="38100" dist="38100" dir="2700000" algn="tl">
                    <a:srgbClr val="000000">
                      <a:alpha val="43137"/>
                    </a:srgbClr>
                  </a:outerShdw>
                </a:effectLst>
                <a:latin typeface="+mj-lt"/>
              </a:rPr>
              <a:t>was not Adam who was deceived,</a:t>
            </a:r>
            <a:r>
              <a:rPr lang="en-US" sz="2800" dirty="0" smtClean="0">
                <a:latin typeface="+mj-lt"/>
              </a:rPr>
              <a:t> but the woman being deceived, fell into transgression. But women will be preserved through the bearing of children if they continue in faith and love and sanctity with self-restraint.</a:t>
            </a:r>
          </a:p>
          <a:p>
            <a:pPr>
              <a:buClr>
                <a:srgbClr val="C00000"/>
              </a:buClr>
              <a:buSzPct val="100000"/>
            </a:pPr>
            <a:r>
              <a:rPr lang="en-US" sz="2800" b="1" dirty="0" smtClean="0">
                <a:latin typeface="+mj-lt"/>
              </a:rPr>
              <a:t>Hebrews 9:7 </a:t>
            </a:r>
            <a:r>
              <a:rPr lang="en-US" sz="2800" dirty="0" smtClean="0">
                <a:latin typeface="+mj-lt"/>
              </a:rPr>
              <a:t>…but into the second, only the high priest enters once a year, not without taking blood, which he offers for himself and for the sins of the people committed in ignorance. </a:t>
            </a:r>
          </a:p>
          <a:p>
            <a:pPr algn="ctr">
              <a:buClr>
                <a:srgbClr val="C00000"/>
              </a:buClr>
              <a:buSzPct val="100000"/>
              <a:buNone/>
            </a:pPr>
            <a:r>
              <a:rPr lang="en-US" sz="2800" dirty="0" smtClean="0">
                <a:latin typeface="+mj-lt"/>
              </a:rPr>
              <a:t>ADAM IS IN TROUBLE….</a:t>
            </a:r>
          </a:p>
          <a:p>
            <a:pPr>
              <a:buClr>
                <a:srgbClr val="C00000"/>
              </a:buClr>
              <a:buSzPct val="100000"/>
            </a:pPr>
            <a:endParaRPr lang="en-US" sz="2800" dirty="0" smtClean="0">
              <a:latin typeface="+mj-lt"/>
            </a:endParaRP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…AND SO ARE HIS OFFSPRING</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447800"/>
            <a:ext cx="8991600" cy="5410200"/>
          </a:xfrm>
        </p:spPr>
        <p:txBody>
          <a:bodyPr>
            <a:normAutofit lnSpcReduction="10000"/>
          </a:bodyPr>
          <a:lstStyle/>
          <a:p>
            <a:pPr>
              <a:buClr>
                <a:srgbClr val="C00000"/>
              </a:buClr>
              <a:buSzPct val="100000"/>
            </a:pPr>
            <a:r>
              <a:rPr lang="en-US" sz="2800" b="1" dirty="0" smtClean="0">
                <a:latin typeface="+mj-lt"/>
              </a:rPr>
              <a:t>Genesis 5:3  </a:t>
            </a:r>
            <a:r>
              <a:rPr lang="en-US" sz="2800" dirty="0" smtClean="0">
                <a:latin typeface="+mj-lt"/>
              </a:rPr>
              <a:t>When Adam had lived one hundred and thirty years, he became the father of a son in his own likeness, according to his image, and named him Seth. </a:t>
            </a:r>
          </a:p>
          <a:p>
            <a:pPr>
              <a:buClr>
                <a:srgbClr val="C00000"/>
              </a:buClr>
              <a:buSzPct val="100000"/>
            </a:pPr>
            <a:r>
              <a:rPr lang="en-US" sz="2800" b="1" dirty="0" smtClean="0">
                <a:latin typeface="+mj-lt"/>
              </a:rPr>
              <a:t>Genesis 1:27 </a:t>
            </a:r>
            <a:r>
              <a:rPr lang="en-US" sz="2800" dirty="0" smtClean="0">
                <a:latin typeface="+mj-lt"/>
              </a:rPr>
              <a:t>God created man </a:t>
            </a:r>
            <a:r>
              <a:rPr lang="en-US" sz="2800" dirty="0" smtClean="0">
                <a:solidFill>
                  <a:srgbClr val="C00000"/>
                </a:solidFill>
                <a:effectLst>
                  <a:outerShdw blurRad="38100" dist="38100" dir="2700000" algn="tl">
                    <a:srgbClr val="000000">
                      <a:alpha val="43137"/>
                    </a:srgbClr>
                  </a:outerShdw>
                </a:effectLst>
                <a:latin typeface="+mj-lt"/>
              </a:rPr>
              <a:t>in His own image, </a:t>
            </a:r>
            <a:r>
              <a:rPr lang="en-US" sz="2800" dirty="0" smtClean="0">
                <a:latin typeface="+mj-lt"/>
              </a:rPr>
              <a:t>in the image of God He created him; male and female He created them. </a:t>
            </a:r>
          </a:p>
          <a:p>
            <a:pPr>
              <a:buClr>
                <a:srgbClr val="C00000"/>
              </a:buClr>
              <a:buSzPct val="100000"/>
            </a:pPr>
            <a:r>
              <a:rPr lang="en-US" sz="2400" b="1" dirty="0" smtClean="0">
                <a:latin typeface="+mj-lt"/>
              </a:rPr>
              <a:t>2 Corinthians 3:18  </a:t>
            </a:r>
            <a:r>
              <a:rPr lang="en-US" sz="2400" dirty="0" smtClean="0">
                <a:latin typeface="+mj-lt"/>
              </a:rPr>
              <a:t>But we all, with unveiled face, beholding as in a mirror the glory of the Lord, are being transformed into the same image from glory to glory, just as from the Lord, the Spirit.</a:t>
            </a:r>
          </a:p>
          <a:p>
            <a:pPr>
              <a:buClr>
                <a:srgbClr val="C00000"/>
              </a:buClr>
              <a:buSzPct val="100000"/>
            </a:pPr>
            <a:r>
              <a:rPr lang="en-US" sz="2600" dirty="0" smtClean="0">
                <a:latin typeface="+mj-lt"/>
              </a:rPr>
              <a:t> </a:t>
            </a:r>
            <a:r>
              <a:rPr lang="en-US" sz="2400" b="1" dirty="0" smtClean="0">
                <a:latin typeface="+mj-lt"/>
              </a:rPr>
              <a:t>Colossians 3:10 </a:t>
            </a:r>
            <a:r>
              <a:rPr lang="en-US" sz="2400" dirty="0" smtClean="0">
                <a:latin typeface="+mj-lt"/>
              </a:rPr>
              <a:t>…and have put on the new self who is being renewed to a true knowledge according to the image of the One who created him— </a:t>
            </a:r>
          </a:p>
          <a:p>
            <a:pPr>
              <a:buClr>
                <a:srgbClr val="C00000"/>
              </a:buClr>
              <a:buSzPct val="100000"/>
            </a:pPr>
            <a:endParaRPr lang="en-US" sz="24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sz="2800" dirty="0" smtClean="0">
              <a:latin typeface="+mj-lt"/>
            </a:endParaRPr>
          </a:p>
          <a:p>
            <a:pPr>
              <a:buClr>
                <a:srgbClr val="C00000"/>
              </a:buClr>
              <a:buSzPct val="100000"/>
            </a:pPr>
            <a:endParaRPr lang="en-US" dirty="0" smtClean="0"/>
          </a:p>
          <a:p>
            <a:pPr>
              <a:buClr>
                <a:srgbClr val="C00000"/>
              </a:buClr>
              <a:buSzPct val="100000"/>
            </a:pPr>
            <a:endParaRPr lang="en-US" dirty="0" smtClean="0"/>
          </a:p>
          <a:p>
            <a:pPr>
              <a:buClr>
                <a:srgbClr val="C00000"/>
              </a:buClr>
              <a:buSzPct val="100000"/>
            </a:pPr>
            <a:endParaRPr lang="en-US" dirty="0" smtClean="0"/>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chemeClr val="tx1">
                    <a:lumMod val="95000"/>
                    <a:lumOff val="5000"/>
                  </a:schemeClr>
                </a:solidFill>
              </a:rPr>
              <a:t>ORIGINAL SIN</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371600"/>
            <a:ext cx="8915400" cy="5486400"/>
          </a:xfrm>
        </p:spPr>
        <p:txBody>
          <a:bodyPr>
            <a:normAutofit lnSpcReduction="10000"/>
          </a:bodyPr>
          <a:lstStyle/>
          <a:p>
            <a:pPr>
              <a:buClr>
                <a:srgbClr val="C00000"/>
              </a:buClr>
              <a:buSzPct val="100000"/>
            </a:pPr>
            <a:r>
              <a:rPr lang="en-US" sz="2400" dirty="0" smtClean="0">
                <a:latin typeface="+mj-lt"/>
              </a:rPr>
              <a:t>Adam intentionally sinned</a:t>
            </a:r>
          </a:p>
          <a:p>
            <a:pPr>
              <a:buClr>
                <a:srgbClr val="C00000"/>
              </a:buClr>
              <a:buSzPct val="100000"/>
            </a:pPr>
            <a:r>
              <a:rPr lang="en-US" sz="2400" dirty="0" smtClean="0">
                <a:latin typeface="+mj-lt"/>
              </a:rPr>
              <a:t>Adam’s image was skewed without ability to self-repair</a:t>
            </a:r>
          </a:p>
          <a:p>
            <a:pPr>
              <a:buClr>
                <a:srgbClr val="C00000"/>
              </a:buClr>
              <a:buSzPct val="100000"/>
            </a:pPr>
            <a:r>
              <a:rPr lang="en-US" sz="2400" dirty="0" smtClean="0">
                <a:latin typeface="+mj-lt"/>
              </a:rPr>
              <a:t>Adam’s skewed image was passed on to his offspring (all of us) and was also without ability to self-repair</a:t>
            </a:r>
          </a:p>
          <a:p>
            <a:pPr>
              <a:buClr>
                <a:srgbClr val="C00000"/>
              </a:buClr>
              <a:buSzPct val="100000"/>
            </a:pPr>
            <a:r>
              <a:rPr lang="en-US" sz="2400" dirty="0" smtClean="0">
                <a:latin typeface="+mj-lt"/>
              </a:rPr>
              <a:t>Adam’s sin, imputed to his offspring, is called “original sin”</a:t>
            </a:r>
          </a:p>
          <a:p>
            <a:pPr>
              <a:buClr>
                <a:srgbClr val="C00000"/>
              </a:buClr>
              <a:buSzPct val="100000"/>
            </a:pPr>
            <a:r>
              <a:rPr lang="en-US" sz="2400" dirty="0" smtClean="0">
                <a:latin typeface="+mj-lt"/>
              </a:rPr>
              <a:t>Concept debated throughout Jewish history</a:t>
            </a:r>
          </a:p>
          <a:p>
            <a:pPr>
              <a:buClr>
                <a:srgbClr val="C00000"/>
              </a:buClr>
              <a:buSzPct val="100000"/>
            </a:pPr>
            <a:r>
              <a:rPr lang="en-US" sz="2400" dirty="0" smtClean="0">
                <a:latin typeface="+mj-lt"/>
              </a:rPr>
              <a:t>In the early church, the concept was challenged, particularly by </a:t>
            </a:r>
            <a:r>
              <a:rPr lang="en-US" sz="2400" dirty="0" err="1" smtClean="0">
                <a:latin typeface="+mj-lt"/>
              </a:rPr>
              <a:t>Pelagias</a:t>
            </a:r>
            <a:endParaRPr lang="en-US" sz="2400" dirty="0" smtClean="0">
              <a:latin typeface="+mj-lt"/>
            </a:endParaRPr>
          </a:p>
          <a:p>
            <a:pPr>
              <a:buClr>
                <a:srgbClr val="C00000"/>
              </a:buClr>
              <a:buSzPct val="100000"/>
            </a:pPr>
            <a:r>
              <a:rPr lang="en-US" sz="2400" b="1" dirty="0" err="1" smtClean="0">
                <a:solidFill>
                  <a:srgbClr val="C00000"/>
                </a:solidFill>
                <a:effectLst>
                  <a:outerShdw blurRad="38100" dist="38100" dir="2700000" algn="tl">
                    <a:srgbClr val="000000">
                      <a:alpha val="43137"/>
                    </a:srgbClr>
                  </a:outerShdw>
                </a:effectLst>
                <a:latin typeface="+mj-lt"/>
              </a:rPr>
              <a:t>Pelagianism</a:t>
            </a:r>
            <a:r>
              <a:rPr lang="en-US" sz="2400" b="1" dirty="0" smtClean="0">
                <a:solidFill>
                  <a:srgbClr val="C00000"/>
                </a:solidFill>
                <a:effectLst>
                  <a:outerShdw blurRad="38100" dist="38100" dir="2700000" algn="tl">
                    <a:srgbClr val="000000">
                      <a:alpha val="43137"/>
                    </a:srgbClr>
                  </a:outerShdw>
                </a:effectLst>
                <a:latin typeface="+mj-lt"/>
              </a:rPr>
              <a:t>: </a:t>
            </a:r>
            <a:r>
              <a:rPr lang="en-US" sz="2400" dirty="0" smtClean="0">
                <a:solidFill>
                  <a:srgbClr val="C00000"/>
                </a:solidFill>
                <a:effectLst>
                  <a:outerShdw blurRad="38100" dist="38100" dir="2700000" algn="tl">
                    <a:srgbClr val="000000">
                      <a:alpha val="43137"/>
                    </a:srgbClr>
                  </a:outerShdw>
                </a:effectLst>
                <a:latin typeface="+mj-lt"/>
              </a:rPr>
              <a:t>no original sin: each has choice to sin and sins!</a:t>
            </a:r>
          </a:p>
          <a:p>
            <a:pPr>
              <a:buClr>
                <a:srgbClr val="C00000"/>
              </a:buClr>
              <a:buSzPct val="100000"/>
            </a:pPr>
            <a:r>
              <a:rPr lang="en-US" sz="2400" dirty="0" smtClean="0">
                <a:solidFill>
                  <a:srgbClr val="C00000"/>
                </a:solidFill>
                <a:effectLst>
                  <a:outerShdw blurRad="38100" dist="38100" dir="2700000" algn="tl">
                    <a:srgbClr val="000000">
                      <a:alpha val="43137"/>
                    </a:srgbClr>
                  </a:outerShdw>
                </a:effectLst>
                <a:latin typeface="+mj-lt"/>
              </a:rPr>
              <a:t>Condemned as heresy:  Carthage 412, 416, 418; Ephesus 431; Trent 1546; 2</a:t>
            </a:r>
            <a:r>
              <a:rPr lang="en-US" sz="2400" baseline="30000" dirty="0" smtClean="0">
                <a:solidFill>
                  <a:srgbClr val="C00000"/>
                </a:solidFill>
                <a:effectLst>
                  <a:outerShdw blurRad="38100" dist="38100" dir="2700000" algn="tl">
                    <a:srgbClr val="000000">
                      <a:alpha val="43137"/>
                    </a:srgbClr>
                  </a:outerShdw>
                </a:effectLst>
                <a:latin typeface="+mj-lt"/>
              </a:rPr>
              <a:t>nd</a:t>
            </a:r>
            <a:r>
              <a:rPr lang="en-US" sz="2400" dirty="0" smtClean="0">
                <a:solidFill>
                  <a:srgbClr val="C00000"/>
                </a:solidFill>
                <a:effectLst>
                  <a:outerShdw blurRad="38100" dist="38100" dir="2700000" algn="tl">
                    <a:srgbClr val="000000">
                      <a:alpha val="43137"/>
                    </a:srgbClr>
                  </a:outerShdw>
                </a:effectLst>
                <a:latin typeface="+mj-lt"/>
              </a:rPr>
              <a:t> </a:t>
            </a:r>
            <a:r>
              <a:rPr lang="en-US" sz="2400" dirty="0" err="1" smtClean="0">
                <a:solidFill>
                  <a:srgbClr val="C00000"/>
                </a:solidFill>
                <a:effectLst>
                  <a:outerShdw blurRad="38100" dist="38100" dir="2700000" algn="tl">
                    <a:srgbClr val="000000">
                      <a:alpha val="43137"/>
                    </a:srgbClr>
                  </a:outerShdw>
                </a:effectLst>
                <a:latin typeface="+mj-lt"/>
              </a:rPr>
              <a:t>Helvetic</a:t>
            </a:r>
            <a:r>
              <a:rPr lang="en-US" sz="2400" dirty="0" smtClean="0">
                <a:solidFill>
                  <a:srgbClr val="C00000"/>
                </a:solidFill>
                <a:effectLst>
                  <a:outerShdw blurRad="38100" dist="38100" dir="2700000" algn="tl">
                    <a:srgbClr val="000000">
                      <a:alpha val="43137"/>
                    </a:srgbClr>
                  </a:outerShdw>
                </a:effectLst>
                <a:latin typeface="+mj-lt"/>
              </a:rPr>
              <a:t> 1561; Augsburg Confession 1530; </a:t>
            </a:r>
            <a:r>
              <a:rPr lang="en-US" sz="2400" dirty="0" err="1" smtClean="0">
                <a:solidFill>
                  <a:srgbClr val="C00000"/>
                </a:solidFill>
                <a:effectLst>
                  <a:outerShdw blurRad="38100" dist="38100" dir="2700000" algn="tl">
                    <a:srgbClr val="000000">
                      <a:alpha val="43137"/>
                    </a:srgbClr>
                  </a:outerShdw>
                </a:effectLst>
                <a:latin typeface="+mj-lt"/>
              </a:rPr>
              <a:t>Gallican</a:t>
            </a:r>
            <a:r>
              <a:rPr lang="en-US" sz="2400" dirty="0" smtClean="0">
                <a:solidFill>
                  <a:srgbClr val="C00000"/>
                </a:solidFill>
                <a:effectLst>
                  <a:outerShdw blurRad="38100" dist="38100" dir="2700000" algn="tl">
                    <a:srgbClr val="000000">
                      <a:alpha val="43137"/>
                    </a:srgbClr>
                  </a:outerShdw>
                </a:effectLst>
                <a:latin typeface="+mj-lt"/>
              </a:rPr>
              <a:t> 1559; </a:t>
            </a:r>
            <a:r>
              <a:rPr lang="en-US" sz="2400" dirty="0" err="1" smtClean="0">
                <a:solidFill>
                  <a:srgbClr val="C00000"/>
                </a:solidFill>
                <a:effectLst>
                  <a:outerShdw blurRad="38100" dist="38100" dir="2700000" algn="tl">
                    <a:srgbClr val="000000">
                      <a:alpha val="43137"/>
                    </a:srgbClr>
                  </a:outerShdw>
                </a:effectLst>
                <a:latin typeface="+mj-lt"/>
              </a:rPr>
              <a:t>Belgic</a:t>
            </a:r>
            <a:r>
              <a:rPr lang="en-US" sz="2400" dirty="0" smtClean="0">
                <a:solidFill>
                  <a:srgbClr val="C00000"/>
                </a:solidFill>
                <a:effectLst>
                  <a:outerShdw blurRad="38100" dist="38100" dir="2700000" algn="tl">
                    <a:srgbClr val="000000">
                      <a:alpha val="43137"/>
                    </a:srgbClr>
                  </a:outerShdw>
                </a:effectLst>
                <a:latin typeface="+mj-lt"/>
              </a:rPr>
              <a:t> 1561; Anglican Articles 1571; Canons of Dort 1618-1619</a:t>
            </a:r>
          </a:p>
          <a:p>
            <a:pPr>
              <a:buClr>
                <a:srgbClr val="C00000"/>
              </a:buClr>
              <a:buSzPct val="100000"/>
            </a:pPr>
            <a:endParaRPr lang="en-US" sz="2400" dirty="0">
              <a:solidFill>
                <a:srgbClr val="C00000"/>
              </a:solidFill>
              <a:effectLst>
                <a:outerShdw blurRad="38100" dist="38100" dir="2700000" algn="tl">
                  <a:srgbClr val="000000">
                    <a:alpha val="43137"/>
                  </a:srgbClr>
                </a:outerShdw>
              </a:effectLst>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NEED FOR REDEMPTION</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600200"/>
            <a:ext cx="8839200" cy="5105400"/>
          </a:xfrm>
        </p:spPr>
        <p:txBody>
          <a:bodyPr>
            <a:normAutofit/>
          </a:bodyPr>
          <a:lstStyle/>
          <a:p>
            <a:pPr>
              <a:buClr>
                <a:srgbClr val="C00000"/>
              </a:buClr>
              <a:buSzPct val="100000"/>
            </a:pPr>
            <a:r>
              <a:rPr lang="en-US" sz="2400" b="1" dirty="0" smtClean="0">
                <a:latin typeface="+mj-lt"/>
              </a:rPr>
              <a:t>Galatians 4:4-5  </a:t>
            </a:r>
            <a:r>
              <a:rPr lang="en-US" sz="2400" dirty="0" smtClean="0">
                <a:latin typeface="+mj-lt"/>
              </a:rPr>
              <a:t>But when the fullness of the time came, God sent forth His Son, born of a woman, born under the Law, so that He might redeem those who were under the Law, that we might receive the adoption as sons. </a:t>
            </a:r>
          </a:p>
          <a:p>
            <a:pPr>
              <a:buClr>
                <a:srgbClr val="C00000"/>
              </a:buClr>
              <a:buSzPct val="100000"/>
            </a:pPr>
            <a:r>
              <a:rPr lang="en-US" sz="2400" b="1" dirty="0" smtClean="0">
                <a:latin typeface="+mj-lt"/>
              </a:rPr>
              <a:t>Titus 2:13-14 </a:t>
            </a:r>
            <a:r>
              <a:rPr lang="en-US" sz="2400" dirty="0" smtClean="0">
                <a:latin typeface="+mj-lt"/>
              </a:rPr>
              <a:t>Looking for the blessed hope and the appearing of the glory of our great God and Savior, Christ Jesus, who gave Himself for us to redeem us from every lawless deed, and to purify for Himself a people for His own possession, zealous for good deeds. </a:t>
            </a:r>
          </a:p>
          <a:p>
            <a:pPr>
              <a:buClr>
                <a:srgbClr val="C00000"/>
              </a:buClr>
              <a:buSzPct val="100000"/>
            </a:pPr>
            <a:r>
              <a:rPr lang="en-US" sz="2400" b="1" dirty="0" smtClean="0">
                <a:latin typeface="+mj-lt"/>
              </a:rPr>
              <a:t>Hebrews 2:14  </a:t>
            </a:r>
            <a:r>
              <a:rPr lang="en-US" sz="2400" dirty="0" smtClean="0">
                <a:latin typeface="+mj-lt"/>
              </a:rPr>
              <a:t>Therefore, since the children share in flesh and blood, He Himself likewise also partook of the same, that through death He might render powerless him who had the power of death, that is, the devil… </a:t>
            </a: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latin typeface="+mj-lt"/>
            </a:endParaRPr>
          </a:p>
          <a:p>
            <a:pPr>
              <a:buClr>
                <a:srgbClr val="C00000"/>
              </a:buClr>
              <a:buSzPct val="100000"/>
            </a:pPr>
            <a:endParaRPr lang="en-US" sz="2400" dirty="0" smtClean="0"/>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429</TotalTime>
  <Words>764</Words>
  <Application>Microsoft Office PowerPoint</Application>
  <PresentationFormat>On-screen Show (4:3)</PresentationFormat>
  <Paragraphs>54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LuckyTie</vt:lpstr>
      <vt:lpstr>THE GREAT EXCHANGE The Emerging Church</vt:lpstr>
      <vt:lpstr>HERESY #1: NO ORIGINAL SIN</vt:lpstr>
      <vt:lpstr>INTENTIONAL VS UNINTENTIONAL</vt:lpstr>
      <vt:lpstr>…AND SO ARE HIS OFFSPRING</vt:lpstr>
      <vt:lpstr>ORIGINAL SIN</vt:lpstr>
      <vt:lpstr>NEED FOR REDEMPTION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5</cp:revision>
  <dcterms:created xsi:type="dcterms:W3CDTF">2012-07-31T18:20:03Z</dcterms:created>
  <dcterms:modified xsi:type="dcterms:W3CDTF">2012-09-16T22:28:18Z</dcterms:modified>
</cp:coreProperties>
</file>