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69" d="100"/>
          <a:sy n="69" d="100"/>
        </p:scale>
        <p:origin x="-136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a:defRPr sz="1200"/>
            </a:lvl1pPr>
          </a:lstStyle>
          <a:p>
            <a:fld id="{68FB347C-5F8C-483F-B5F1-70BD76066539}" type="datetimeFigureOut">
              <a:rPr lang="en-US" smtClean="0"/>
              <a:t>1/30/2013</a:t>
            </a:fld>
            <a:endParaRPr lang="en-US"/>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a:defRPr sz="1200"/>
            </a:lvl1pPr>
          </a:lstStyle>
          <a:p>
            <a:fld id="{6321670D-3F29-4C14-BE10-70C25B428D6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100" y="0"/>
            <a:ext cx="3070860" cy="451247"/>
          </a:xfrm>
          <a:prstGeom prst="rect">
            <a:avLst/>
          </a:prstGeom>
        </p:spPr>
        <p:txBody>
          <a:bodyPr vert="horz" lIns="91440" tIns="45720" rIns="91440" bIns="45720" rtlCol="0"/>
          <a:lstStyle>
            <a:lvl1pPr algn="r">
              <a:defRPr sz="1200"/>
            </a:lvl1pPr>
          </a:lstStyle>
          <a:p>
            <a:fld id="{6DA8EF7C-7658-481D-AADE-8BFB25F201DA}" type="datetimeFigureOut">
              <a:rPr lang="en-US" smtClean="0"/>
              <a:pPr/>
              <a:t>1/30/2013</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660" y="4286846"/>
            <a:ext cx="5669280" cy="40612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572125"/>
            <a:ext cx="3070860" cy="451247"/>
          </a:xfrm>
          <a:prstGeom prst="rect">
            <a:avLst/>
          </a:prstGeom>
        </p:spPr>
        <p:txBody>
          <a:bodyPr vert="horz" lIns="91440" tIns="45720" rIns="91440" bIns="45720" rtlCol="0" anchor="b"/>
          <a:lstStyle>
            <a:lvl1pPr algn="r">
              <a:defRPr sz="1200"/>
            </a:lvl1pPr>
          </a:lstStyle>
          <a:p>
            <a:fld id="{99BE9127-30F7-402E-9175-455CCBB800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en-US" altLang="ja-JP" smtClean="0"/>
              <a:t>Click to edit Master title style</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p:txBody>
          <a:bodyPr/>
          <a:lstStyle/>
          <a:p>
            <a:fld id="{31B43DD9-E505-45AA-910A-064419E55BB6}" type="datetime1">
              <a:rPr lang="en-US" smtClean="0"/>
              <a:pPr/>
              <a:t>1/30/2013</a:t>
            </a:fld>
            <a:endParaRPr lang="en-US"/>
          </a:p>
        </p:txBody>
      </p:sp>
      <p:sp>
        <p:nvSpPr>
          <p:cNvPr id="11" name="図形 10"/>
          <p:cNvSpPr>
            <a:spLocks noGrp="1"/>
          </p:cNvSpPr>
          <p:nvPr>
            <p:ph type="ftr" sz="quarter" idx="11"/>
          </p:nvPr>
        </p:nvSpPr>
        <p:spPr/>
        <p:txBody>
          <a:bodyPr/>
          <a:lstStyle/>
          <a:p>
            <a:endParaRPr lang="en-US"/>
          </a:p>
        </p:txBody>
      </p:sp>
      <p:sp>
        <p:nvSpPr>
          <p:cNvPr id="18" name="図形 17"/>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35B6B359-8965-4969-87F9-73C3A7CDF4BA}" type="datetime1">
              <a:rPr lang="en-US" smtClean="0"/>
              <a:pPr/>
              <a:t>1/30/2013</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fld id="{E88FE455-BF01-4BCC-ADEC-DDB46B486E01}" type="datetime1">
              <a:rPr lang="en-US" smtClean="0"/>
              <a:pPr/>
              <a:t>1/30/2013</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a:xfrm>
            <a:off x="6286512" y="6356350"/>
            <a:ext cx="2133600" cy="365125"/>
          </a:xfrm>
        </p:spPr>
        <p:txBody>
          <a:bodyPr/>
          <a:lstStyle/>
          <a:p>
            <a:fld id="{D81EC0BF-CFA7-4DF5-B8A3-AEF1B9A9A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a:xfrm>
            <a:off x="0" y="274638"/>
            <a:ext cx="9144000" cy="1143000"/>
          </a:xfrm>
        </p:spPr>
        <p:txBody>
          <a:bodyPr/>
          <a:lstStyle>
            <a:lvl1pPr>
              <a:defRPr>
                <a:effectLst/>
                <a:latin typeface="Tahoma" pitchFamily="34" charset="0"/>
                <a:cs typeface="Tahoma" pitchFamily="34" charset="0"/>
              </a:defRPr>
            </a:lvl1pPr>
          </a:lstStyle>
          <a:p>
            <a:r>
              <a:rPr kumimoji="1" lang="en-US" altLang="ja-JP" dirty="0" smtClean="0"/>
              <a:t>Click to edit Master title style</a:t>
            </a:r>
            <a:endParaRPr kumimoji="1" lang="ja-JP" altLang="en-US"/>
          </a:p>
        </p:txBody>
      </p:sp>
      <p:sp>
        <p:nvSpPr>
          <p:cNvPr id="3" name="図形 2"/>
          <p:cNvSpPr>
            <a:spLocks noGrp="1"/>
          </p:cNvSpPr>
          <p:nvPr>
            <p:ph idx="1"/>
          </p:nvPr>
        </p:nvSpPr>
        <p:spPr>
          <a:xfrm>
            <a:off x="0" y="1371600"/>
            <a:ext cx="9144000" cy="5486400"/>
          </a:xfrm>
        </p:spPr>
        <p:txBody>
          <a:bodyPr/>
          <a:lstStyle>
            <a:lvl1pPr>
              <a:buClr>
                <a:srgbClr val="C00000"/>
              </a:buClr>
              <a:buFont typeface="Courier New" pitchFamily="49" charset="0"/>
              <a:buChar char="o"/>
              <a:defRPr/>
            </a:lvl1pPr>
            <a:lvl2pPr>
              <a:buClr>
                <a:srgbClr val="C00000"/>
              </a:buClr>
              <a:buFont typeface="Courier New" pitchFamily="49" charset="0"/>
              <a:buChar char="o"/>
              <a:defRPr/>
            </a:lvl2pPr>
            <a:lvl3pPr>
              <a:buClr>
                <a:srgbClr val="C00000"/>
              </a:buClr>
              <a:buFont typeface="Courier New" pitchFamily="49" charset="0"/>
              <a:buChar char="o"/>
              <a:defRPr/>
            </a:lvl3pPr>
            <a:lvl4pPr>
              <a:buClr>
                <a:srgbClr val="C00000"/>
              </a:buClr>
              <a:buFont typeface="Courier New" pitchFamily="49" charset="0"/>
              <a:buChar char="o"/>
              <a:defRPr/>
            </a:lvl4pPr>
            <a:lvl5pPr>
              <a:buClr>
                <a:srgbClr val="C00000"/>
              </a:buClr>
              <a:buFont typeface="Courier New" pitchFamily="49" charset="0"/>
              <a:buChar char="o"/>
              <a:defRPr/>
            </a:lvl5pPr>
          </a:lstStyle>
          <a:p>
            <a:pPr lvl="0"/>
            <a:r>
              <a:rPr kumimoji="1" lang="en-US" altLang="ja-JP" dirty="0" smtClean="0"/>
              <a:t>Click to edit Master text styles</a:t>
            </a:r>
          </a:p>
          <a:p>
            <a:pPr lvl="1"/>
            <a:r>
              <a:rPr kumimoji="1" lang="en-US" altLang="ja-JP" dirty="0" smtClean="0"/>
              <a:t>Second level</a:t>
            </a:r>
          </a:p>
          <a:p>
            <a:pPr lvl="2"/>
            <a:r>
              <a:rPr kumimoji="1" lang="en-US" altLang="ja-JP" dirty="0" smtClean="0"/>
              <a:t>Third level</a:t>
            </a:r>
          </a:p>
          <a:p>
            <a:pPr lvl="3"/>
            <a:r>
              <a:rPr kumimoji="1" lang="en-US" altLang="ja-JP" dirty="0" smtClean="0"/>
              <a:t>Fourth level</a:t>
            </a:r>
          </a:p>
          <a:p>
            <a:pPr lvl="4"/>
            <a:r>
              <a:rPr kumimoji="1" lang="en-US" altLang="ja-JP" dirty="0" smtClean="0"/>
              <a:t>Fifth level</a:t>
            </a:r>
            <a:endParaRPr kumimoji="1" lang="ja-JP" altLang="en-US"/>
          </a:p>
        </p:txBody>
      </p:sp>
      <p:sp>
        <p:nvSpPr>
          <p:cNvPr id="4" name="図形 3"/>
          <p:cNvSpPr>
            <a:spLocks noGrp="1"/>
          </p:cNvSpPr>
          <p:nvPr>
            <p:ph type="dt" sz="half" idx="10"/>
          </p:nvPr>
        </p:nvSpPr>
        <p:spPr/>
        <p:txBody>
          <a:bodyPr/>
          <a:lstStyle/>
          <a:p>
            <a:fld id="{A2E3B42B-8A13-4DF1-BE82-65F6AB4EEA32}" type="datetime1">
              <a:rPr lang="en-US" smtClean="0"/>
              <a:pPr/>
              <a:t>1/30/2013</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en-US" altLang="ja-JP" smtClean="0"/>
              <a:t>Click to edit Master title style</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4B16BC46-0996-45C6-85A8-54C66B83B048}" type="datetime1">
              <a:rPr lang="en-US" smtClean="0"/>
              <a:pPr/>
              <a:t>1/30/2013</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D81EC0BF-CFA7-4DF5-B8A3-AEF1B9A9A7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dt" sz="half" idx="10"/>
          </p:nvPr>
        </p:nvSpPr>
        <p:spPr/>
        <p:txBody>
          <a:bodyPr/>
          <a:lstStyle/>
          <a:p>
            <a:fld id="{4DD6B751-E6D2-4CB6-B5FC-52AA3B1CBC19}" type="datetime1">
              <a:rPr lang="en-US" smtClean="0"/>
              <a:pPr/>
              <a:t>1/30/2013</a:t>
            </a:fld>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p:txBody>
          <a:bodyPr/>
          <a:lstStyle/>
          <a:p>
            <a:fld id="{4A25EF1B-CCBA-4C06-84CE-7E572247DA81}" type="datetime1">
              <a:rPr lang="en-US" smtClean="0"/>
              <a:pPr/>
              <a:t>1/30/2013</a:t>
            </a:fld>
            <a:endParaRPr lang="en-US"/>
          </a:p>
        </p:txBody>
      </p:sp>
      <p:sp>
        <p:nvSpPr>
          <p:cNvPr id="8" name="図形 7"/>
          <p:cNvSpPr>
            <a:spLocks noGrp="1"/>
          </p:cNvSpPr>
          <p:nvPr>
            <p:ph type="ftr" sz="quarter" idx="11"/>
          </p:nvPr>
        </p:nvSpPr>
        <p:spPr/>
        <p:txBody>
          <a:bodyPr/>
          <a:lstStyle/>
          <a:p>
            <a:endParaRPr lang="en-US"/>
          </a:p>
        </p:txBody>
      </p:sp>
      <p:sp>
        <p:nvSpPr>
          <p:cNvPr id="9" name="図形 8"/>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en-US" altLang="ja-JP" smtClean="0"/>
              <a:t>Click to edit Master title style</a:t>
            </a:r>
            <a:endParaRPr kumimoji="1" lang="ja-JP" altLang="en-US" dirty="0"/>
          </a:p>
        </p:txBody>
      </p:sp>
      <p:sp>
        <p:nvSpPr>
          <p:cNvPr id="3" name="図形 2"/>
          <p:cNvSpPr>
            <a:spLocks noGrp="1"/>
          </p:cNvSpPr>
          <p:nvPr>
            <p:ph type="dt" sz="half" idx="10"/>
          </p:nvPr>
        </p:nvSpPr>
        <p:spPr/>
        <p:txBody>
          <a:bodyPr/>
          <a:lstStyle/>
          <a:p>
            <a:fld id="{66B22FEB-9896-4F99-9D35-BAA84B9217FF}" type="datetime1">
              <a:rPr lang="en-US" smtClean="0"/>
              <a:pPr/>
              <a:t>1/30/2013</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4322966E-303E-4118-93CF-CE8EF417F41D}" type="datetime1">
              <a:rPr lang="en-US" smtClean="0"/>
              <a:pPr/>
              <a:t>1/30/2013</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5" name="図形 4"/>
          <p:cNvSpPr>
            <a:spLocks noGrp="1"/>
          </p:cNvSpPr>
          <p:nvPr>
            <p:ph type="dt" sz="half" idx="10"/>
          </p:nvPr>
        </p:nvSpPr>
        <p:spPr/>
        <p:txBody>
          <a:bodyPr/>
          <a:lstStyle/>
          <a:p>
            <a:fld id="{E0CB1AFB-893F-4E41-BD1C-7D56F46C8067}" type="datetime1">
              <a:rPr lang="en-US" smtClean="0"/>
              <a:pPr/>
              <a:t>1/30/2013</a:t>
            </a:fld>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en-US" altLang="ja-JP" smtClean="0"/>
              <a:t>Click to edit Master title style</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p:txBody>
          <a:bodyPr/>
          <a:lstStyle/>
          <a:p>
            <a:fld id="{1BAA3D2F-B8EC-4618-8AD1-3542A3F86E6C}" type="datetime1">
              <a:rPr lang="en-US" smtClean="0"/>
              <a:pPr/>
              <a:t>1/30/2013</a:t>
            </a:fld>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D81EC0BF-CFA7-4DF5-B8A3-AEF1B9A9A7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fld id="{5963A1EF-6E18-40E9-907D-23B5CC58D23B}" type="datetime1">
              <a:rPr lang="en-US" smtClean="0"/>
              <a:pPr/>
              <a:t>1/30/2013</a:t>
            </a:fld>
            <a:endParaRPr lang="en-US"/>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US"/>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D81EC0BF-CFA7-4DF5-B8A3-AEF1B9A9A771}" type="slidenum">
              <a:rPr lang="en-US" smtClean="0"/>
              <a:pPr/>
              <a:t>‹#›</a:t>
            </a:fld>
            <a:endParaRPr lang="en-US"/>
          </a:p>
        </p:txBody>
      </p:sp>
      <p:sp>
        <p:nvSpPr>
          <p:cNvPr id="22" name="正方形/長方形 21"/>
          <p:cNvSpPr>
            <a:spLocks noGrp="1"/>
          </p:cNvSpPr>
          <p:nvPr>
            <p:ph type="title"/>
          </p:nvPr>
        </p:nvSpPr>
        <p:spPr>
          <a:xfrm>
            <a:off x="457200" y="274638"/>
            <a:ext cx="8305800" cy="1143000"/>
          </a:xfrm>
          <a:prstGeom prst="rect">
            <a:avLst/>
          </a:prstGeom>
          <a:noFill/>
        </p:spPr>
        <p:txBody>
          <a:bodyPr vert="horz" rtlCol="0" anchor="ctr">
            <a:normAutofit/>
          </a:bodyPr>
          <a:lstStyle/>
          <a:p>
            <a:r>
              <a:rPr kumimoji="1" lang="en-US" altLang="ja-JP" smtClean="0"/>
              <a:t>Click to edit Master title style</a:t>
            </a:r>
            <a:endParaRPr kumimoji="1" lang="ja-JP"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solidFill>
                  <a:schemeClr val="tx2">
                    <a:lumMod val="50000"/>
                  </a:schemeClr>
                </a:solidFill>
                <a:latin typeface="Annie BTN" pitchFamily="66" charset="0"/>
              </a:rPr>
              <a:t>PREPARED FOR ACTION</a:t>
            </a:r>
            <a:br>
              <a:rPr lang="en-US" sz="6000" b="1" dirty="0" smtClean="0">
                <a:solidFill>
                  <a:schemeClr val="tx2">
                    <a:lumMod val="50000"/>
                  </a:schemeClr>
                </a:solidFill>
                <a:latin typeface="Annie BTN" pitchFamily="66" charset="0"/>
              </a:rPr>
            </a:br>
            <a:r>
              <a:rPr lang="en-US" sz="6000" b="1" dirty="0" smtClean="0">
                <a:solidFill>
                  <a:schemeClr val="tx2">
                    <a:lumMod val="50000"/>
                  </a:schemeClr>
                </a:solidFill>
                <a:latin typeface="Annie BTN" pitchFamily="66" charset="0"/>
              </a:rPr>
              <a:t>A Study </a:t>
            </a:r>
            <a:r>
              <a:rPr lang="en-US" sz="6000" b="1" dirty="0" smtClean="0">
                <a:solidFill>
                  <a:schemeClr val="tx2">
                    <a:lumMod val="50000"/>
                  </a:schemeClr>
                </a:solidFill>
                <a:latin typeface="Annie BTN" pitchFamily="66" charset="0"/>
              </a:rPr>
              <a:t>from</a:t>
            </a:r>
            <a:r>
              <a:rPr lang="en-US" b="1" dirty="0" smtClean="0">
                <a:solidFill>
                  <a:schemeClr val="tx2">
                    <a:lumMod val="50000"/>
                  </a:schemeClr>
                </a:solidFill>
                <a:latin typeface="Annie BTN" pitchFamily="66" charset="0"/>
              </a:rPr>
              <a:t> </a:t>
            </a:r>
            <a:r>
              <a:rPr lang="en-US" sz="6000" b="1" dirty="0" smtClean="0">
                <a:solidFill>
                  <a:schemeClr val="tx2">
                    <a:lumMod val="50000"/>
                  </a:schemeClr>
                </a:solidFill>
                <a:latin typeface="Annie BTN" pitchFamily="66" charset="0"/>
              </a:rPr>
              <a:t> </a:t>
            </a:r>
            <a:r>
              <a:rPr lang="en-US" sz="6000" b="1" dirty="0" smtClean="0">
                <a:solidFill>
                  <a:schemeClr val="tx2">
                    <a:lumMod val="50000"/>
                  </a:schemeClr>
                </a:solidFill>
                <a:latin typeface="Annie BTN" pitchFamily="66" charset="0"/>
              </a:rPr>
              <a:t>1 Peter</a:t>
            </a:r>
            <a:endParaRPr lang="en-US" sz="6000" b="1" dirty="0">
              <a:solidFill>
                <a:schemeClr val="tx2">
                  <a:lumMod val="50000"/>
                </a:schemeClr>
              </a:solidFill>
              <a:latin typeface="Annie BTN" pitchFamily="66" charset="0"/>
            </a:endParaRPr>
          </a:p>
        </p:txBody>
      </p:sp>
      <p:sp>
        <p:nvSpPr>
          <p:cNvPr id="3" name="Subtitle 2"/>
          <p:cNvSpPr>
            <a:spLocks noGrp="1"/>
          </p:cNvSpPr>
          <p:nvPr>
            <p:ph type="subTitle" idx="1"/>
          </p:nvPr>
        </p:nvSpPr>
        <p:spPr>
          <a:xfrm>
            <a:off x="1447800" y="4495800"/>
            <a:ext cx="6400800" cy="1285884"/>
          </a:xfrm>
        </p:spPr>
        <p:txBody>
          <a:bodyPr>
            <a:normAutofit fontScale="85000" lnSpcReduction="20000"/>
          </a:bodyPr>
          <a:lstStyle/>
          <a:p>
            <a:r>
              <a:rPr lang="en-US" b="1" dirty="0" err="1" smtClean="0">
                <a:solidFill>
                  <a:schemeClr val="tx2">
                    <a:lumMod val="50000"/>
                  </a:schemeClr>
                </a:solidFill>
                <a:latin typeface="Annie BTN" pitchFamily="66" charset="0"/>
              </a:rPr>
              <a:t>JoLynn</a:t>
            </a:r>
            <a:r>
              <a:rPr lang="en-US" b="1" dirty="0" smtClean="0">
                <a:solidFill>
                  <a:schemeClr val="tx2">
                    <a:lumMod val="50000"/>
                  </a:schemeClr>
                </a:solidFill>
                <a:latin typeface="Annie BTN" pitchFamily="66" charset="0"/>
              </a:rPr>
              <a:t> Gower</a:t>
            </a:r>
          </a:p>
          <a:p>
            <a:r>
              <a:rPr lang="en-US" b="1" dirty="0" smtClean="0">
                <a:solidFill>
                  <a:schemeClr val="tx2">
                    <a:lumMod val="50000"/>
                  </a:schemeClr>
                </a:solidFill>
                <a:latin typeface="Annie BTN" pitchFamily="66" charset="0"/>
              </a:rPr>
              <a:t>352-2458   493-6151</a:t>
            </a:r>
          </a:p>
          <a:p>
            <a:r>
              <a:rPr lang="en-US" b="1" dirty="0" smtClean="0">
                <a:solidFill>
                  <a:schemeClr val="tx2">
                    <a:lumMod val="50000"/>
                  </a:schemeClr>
                </a:solidFill>
                <a:latin typeface="Annie BTN" pitchFamily="66" charset="0"/>
              </a:rPr>
              <a:t>jgower@guardingthetruth.org</a:t>
            </a:r>
            <a:endParaRPr lang="en-US" b="1" dirty="0">
              <a:solidFill>
                <a:schemeClr val="tx2">
                  <a:lumMod val="50000"/>
                </a:schemeClr>
              </a:solidFill>
              <a:latin typeface="Annie BTN" pitchFamily="66" charset="0"/>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lstStyle/>
          <a:p>
            <a:r>
              <a:rPr lang="en-US" dirty="0" smtClean="0">
                <a:solidFill>
                  <a:schemeClr val="tx2">
                    <a:lumMod val="50000"/>
                  </a:schemeClr>
                </a:solidFill>
              </a:rPr>
              <a:t>PETER’S PENTECOST SERMON</a:t>
            </a:r>
            <a:endParaRPr lang="en-US" dirty="0">
              <a:solidFill>
                <a:schemeClr val="tx2">
                  <a:lumMod val="50000"/>
                </a:schemeClr>
              </a:solidFill>
            </a:endParaRPr>
          </a:p>
        </p:txBody>
      </p:sp>
      <p:sp>
        <p:nvSpPr>
          <p:cNvPr id="3" name="Content Placeholder 2"/>
          <p:cNvSpPr>
            <a:spLocks noGrp="1"/>
          </p:cNvSpPr>
          <p:nvPr>
            <p:ph idx="1"/>
          </p:nvPr>
        </p:nvSpPr>
        <p:spPr>
          <a:xfrm>
            <a:off x="0" y="1219200"/>
            <a:ext cx="9144000" cy="5638800"/>
          </a:xfrm>
        </p:spPr>
        <p:txBody>
          <a:bodyPr>
            <a:normAutofit fontScale="77500" lnSpcReduction="20000"/>
          </a:bodyPr>
          <a:lstStyle/>
          <a:p>
            <a:r>
              <a:rPr lang="en-US" b="1" dirty="0" smtClean="0">
                <a:solidFill>
                  <a:schemeClr val="tx2">
                    <a:lumMod val="50000"/>
                  </a:schemeClr>
                </a:solidFill>
                <a:latin typeface="Tahoma" pitchFamily="34" charset="0"/>
                <a:cs typeface="Tahoma" pitchFamily="34" charset="0"/>
              </a:rPr>
              <a:t>Acts 2:14-21   </a:t>
            </a:r>
            <a:r>
              <a:rPr lang="en-US" dirty="0" smtClean="0">
                <a:solidFill>
                  <a:schemeClr val="tx2">
                    <a:lumMod val="50000"/>
                  </a:schemeClr>
                </a:solidFill>
                <a:latin typeface="Tahoma" pitchFamily="34" charset="0"/>
                <a:cs typeface="Tahoma" pitchFamily="34" charset="0"/>
              </a:rPr>
              <a:t>But Peter, taking his stand with the eleven, raised his voice and declared to them: "Men of Judea and all you who live in Jerusalem, let this be known to you and give heed to my words. For these men are not drunk, as you suppose, for it is only the third hour of the day;  but this is what was spoken of through the prophet Joel:  'And it shall be in the last days,' God says,  'That I will pour forth of My Spirit on all mankind;  and your sons and your daughters shall prophesy, and your young men shall see visions, and your old men shall dream dreams; Even on My </a:t>
            </a:r>
            <a:r>
              <a:rPr lang="en-US" dirty="0" err="1" smtClean="0">
                <a:solidFill>
                  <a:schemeClr val="tx2">
                    <a:lumMod val="50000"/>
                  </a:schemeClr>
                </a:solidFill>
                <a:latin typeface="Tahoma" pitchFamily="34" charset="0"/>
                <a:cs typeface="Tahoma" pitchFamily="34" charset="0"/>
              </a:rPr>
              <a:t>bondslaves</a:t>
            </a:r>
            <a:r>
              <a:rPr lang="en-US" dirty="0" smtClean="0">
                <a:solidFill>
                  <a:schemeClr val="tx2">
                    <a:lumMod val="50000"/>
                  </a:schemeClr>
                </a:solidFill>
                <a:latin typeface="Tahoma" pitchFamily="34" charset="0"/>
                <a:cs typeface="Tahoma" pitchFamily="34" charset="0"/>
              </a:rPr>
              <a:t>, both men and women, I will in those days pour forth of My Spirit and they shall prophesy.  And I will grant wonders in the sky above and signs on the earth below, blood, and fire, and vapor of smoke. The sun will be turned into darkness and the moon into blood, before the great and glorious day of the Lord shall come. And it shall be that everyone who calls on the name of the Lord will be saved.' </a:t>
            </a:r>
          </a:p>
          <a:p>
            <a:endParaRPr lang="en-US" dirty="0" smtClean="0">
              <a:solidFill>
                <a:schemeClr val="tx2">
                  <a:lumMod val="50000"/>
                </a:schemeClr>
              </a:solidFill>
              <a:latin typeface="Tahoma" pitchFamily="34" charset="0"/>
              <a:cs typeface="Tahoma" pitchFamily="34" charset="0"/>
            </a:endParaRPr>
          </a:p>
          <a:p>
            <a:endParaRPr lang="en-US" dirty="0" smtClean="0">
              <a:solidFill>
                <a:schemeClr val="tx2">
                  <a:lumMod val="50000"/>
                </a:schemeClr>
              </a:solidFill>
              <a:latin typeface="Tahoma" pitchFamily="34" charset="0"/>
              <a:cs typeface="Tahoma" pitchFamily="34" charset="0"/>
            </a:endParaRPr>
          </a:p>
          <a:p>
            <a:endParaRPr lang="en-US"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PETER’S GENTILE SERMON</a:t>
            </a:r>
            <a:endParaRPr lang="en-US" dirty="0"/>
          </a:p>
        </p:txBody>
      </p:sp>
      <p:sp>
        <p:nvSpPr>
          <p:cNvPr id="3" name="Content Placeholder 2"/>
          <p:cNvSpPr>
            <a:spLocks noGrp="1"/>
          </p:cNvSpPr>
          <p:nvPr>
            <p:ph idx="1"/>
          </p:nvPr>
        </p:nvSpPr>
        <p:spPr>
          <a:xfrm>
            <a:off x="0" y="990600"/>
            <a:ext cx="9144000" cy="5867400"/>
          </a:xfrm>
        </p:spPr>
        <p:txBody>
          <a:bodyPr>
            <a:noAutofit/>
          </a:bodyPr>
          <a:lstStyle/>
          <a:p>
            <a:pPr>
              <a:lnSpc>
                <a:spcPct val="78000"/>
              </a:lnSpc>
            </a:pPr>
            <a:r>
              <a:rPr lang="en-US" sz="2300" b="1" dirty="0" smtClean="0">
                <a:solidFill>
                  <a:schemeClr val="tx2">
                    <a:lumMod val="50000"/>
                  </a:schemeClr>
                </a:solidFill>
                <a:latin typeface="Tahoma" pitchFamily="34" charset="0"/>
                <a:cs typeface="Tahoma" pitchFamily="34" charset="0"/>
              </a:rPr>
              <a:t>Acts 10:34-43 </a:t>
            </a:r>
            <a:r>
              <a:rPr lang="en-US" sz="2300" dirty="0" smtClean="0">
                <a:solidFill>
                  <a:schemeClr val="tx2">
                    <a:lumMod val="50000"/>
                  </a:schemeClr>
                </a:solidFill>
                <a:latin typeface="Tahoma" pitchFamily="34" charset="0"/>
                <a:cs typeface="Tahoma" pitchFamily="34" charset="0"/>
              </a:rPr>
              <a:t>Opening his mouth, Peter said:  "I most certainly understand now that God is not one to show partiality, but in every nation the man who fears Him and does what is right is welcome to Him. The word which He sent to the sons of Israel, preaching peace through Jesus Christ (He is Lord of all)— you yourselves know the thing which took place throughout all Judea, starting from Galilee, after the baptism which John proclaimed. You know of Jesus of Nazareth, how God anointed Him with the Holy Spirit and with power, and how He went about doing good and healing all who were oppressed by the devil, for God was with Him. We are witnesses of all the things He did both in the land of the Jews and in Jerusalem. They also put Him to death by hanging Him on a cross. God raised Him up on the third day and granted that He become visible, not to all the people, but to witnesses who were chosen beforehand by God, that is, to us who ate and drank with Him after He arose from the dead. And He ordered us to preach to the people, and solemnly to testify that this is the One who has been appointed by God as Judge of the living and the dead. Of Him all the prophets bear witness that through His name everyone who believes in Him receives forgiveness of sins." </a:t>
            </a:r>
          </a:p>
          <a:p>
            <a:pPr>
              <a:lnSpc>
                <a:spcPct val="78000"/>
              </a:lnSpc>
            </a:pPr>
            <a:endParaRPr lang="en-US" sz="2300" dirty="0" smtClean="0">
              <a:solidFill>
                <a:schemeClr val="tx2">
                  <a:lumMod val="50000"/>
                </a:schemeClr>
              </a:solidFill>
              <a:latin typeface="Tahoma" pitchFamily="34" charset="0"/>
              <a:cs typeface="Tahoma" pitchFamily="34" charset="0"/>
            </a:endParaRPr>
          </a:p>
          <a:p>
            <a:pPr>
              <a:lnSpc>
                <a:spcPct val="78000"/>
              </a:lnSpc>
            </a:pPr>
            <a:endParaRPr lang="en-US" sz="2300" dirty="0" smtClean="0">
              <a:solidFill>
                <a:schemeClr val="tx2">
                  <a:lumMod val="50000"/>
                </a:schemeClr>
              </a:solidFill>
              <a:latin typeface="Tahoma" pitchFamily="34" charset="0"/>
              <a:cs typeface="Tahoma" pitchFamily="34" charset="0"/>
            </a:endParaRPr>
          </a:p>
          <a:p>
            <a:pPr>
              <a:lnSpc>
                <a:spcPct val="78000"/>
              </a:lnSpc>
            </a:pPr>
            <a:endParaRPr lang="en-US" sz="23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APPROPRIATE RESPONSE</a:t>
            </a:r>
            <a:endParaRPr lang="en-US" dirty="0">
              <a:solidFill>
                <a:schemeClr val="tx2">
                  <a:lumMod val="50000"/>
                </a:schemeClr>
              </a:solidFill>
            </a:endParaRPr>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smtClean="0">
                <a:solidFill>
                  <a:schemeClr val="tx2">
                    <a:lumMod val="50000"/>
                  </a:schemeClr>
                </a:solidFill>
                <a:latin typeface="Tahoma" pitchFamily="34" charset="0"/>
                <a:cs typeface="Tahoma" pitchFamily="34" charset="0"/>
              </a:rPr>
              <a:t>Peter stresses submission as the appropriate response to persecution in some circumstances</a:t>
            </a:r>
          </a:p>
          <a:p>
            <a:pPr>
              <a:lnSpc>
                <a:spcPct val="90000"/>
              </a:lnSpc>
            </a:pPr>
            <a:r>
              <a:rPr lang="en-US" b="1" dirty="0" smtClean="0">
                <a:solidFill>
                  <a:schemeClr val="tx2">
                    <a:lumMod val="50000"/>
                  </a:schemeClr>
                </a:solidFill>
                <a:latin typeface="Tahoma" pitchFamily="34" charset="0"/>
                <a:cs typeface="Tahoma" pitchFamily="34" charset="0"/>
              </a:rPr>
              <a:t>1 Peter 2:20 </a:t>
            </a:r>
            <a:r>
              <a:rPr lang="en-US" dirty="0" smtClean="0">
                <a:solidFill>
                  <a:schemeClr val="tx2">
                    <a:lumMod val="50000"/>
                  </a:schemeClr>
                </a:solidFill>
                <a:latin typeface="Tahoma" pitchFamily="34" charset="0"/>
                <a:cs typeface="Tahoma" pitchFamily="34" charset="0"/>
              </a:rPr>
              <a:t>For what credit is there if, when you sin and are harshly treated, you endure it with patience? But if when you do what is right and suffer for it you patiently endure it, this finds favor with God.</a:t>
            </a:r>
          </a:p>
          <a:p>
            <a:pPr>
              <a:lnSpc>
                <a:spcPct val="90000"/>
              </a:lnSpc>
            </a:pPr>
            <a:r>
              <a:rPr lang="en-US" dirty="0" smtClean="0">
                <a:solidFill>
                  <a:schemeClr val="tx2">
                    <a:lumMod val="50000"/>
                  </a:schemeClr>
                </a:solidFill>
                <a:latin typeface="Tahoma" pitchFamily="34" charset="0"/>
                <a:cs typeface="Tahoma" pitchFamily="34" charset="0"/>
              </a:rPr>
              <a:t> </a:t>
            </a:r>
            <a:r>
              <a:rPr lang="en-US" b="1" dirty="0" smtClean="0">
                <a:solidFill>
                  <a:schemeClr val="tx2">
                    <a:lumMod val="50000"/>
                  </a:schemeClr>
                </a:solidFill>
                <a:latin typeface="Tahoma" pitchFamily="34" charset="0"/>
                <a:cs typeface="Tahoma" pitchFamily="34" charset="0"/>
              </a:rPr>
              <a:t>Acts 4:17-20 </a:t>
            </a:r>
            <a:r>
              <a:rPr lang="en-US" dirty="0" smtClean="0">
                <a:solidFill>
                  <a:schemeClr val="tx2">
                    <a:lumMod val="50000"/>
                  </a:schemeClr>
                </a:solidFill>
                <a:latin typeface="Tahoma" pitchFamily="34" charset="0"/>
                <a:cs typeface="Tahoma" pitchFamily="34" charset="0"/>
              </a:rPr>
              <a:t>"But so that it will not spread any further among the people, let us warn them to speak no longer to any man in this name.” And when they had summoned them, they commanded them not to speak or teach at all in the name of Jesus.  But Peter and John answered and said to them, "Whether it is right in the sight of God to give heed to you rather than to God, you be the judge; for we cannot stop speaking about what we have seen and heard." </a:t>
            </a:r>
          </a:p>
          <a:p>
            <a:pPr>
              <a:lnSpc>
                <a:spcPct val="90000"/>
              </a:lnSpc>
            </a:pPr>
            <a:endParaRPr lang="en-US" dirty="0" smtClean="0">
              <a:solidFill>
                <a:schemeClr val="tx2">
                  <a:lumMod val="50000"/>
                </a:schemeClr>
              </a:solidFill>
              <a:latin typeface="Tahoma" pitchFamily="34" charset="0"/>
              <a:cs typeface="Tahoma" pitchFamily="34" charset="0"/>
            </a:endParaRPr>
          </a:p>
          <a:p>
            <a:pPr>
              <a:lnSpc>
                <a:spcPct val="90000"/>
              </a:lnSpc>
            </a:pPr>
            <a:endParaRPr lang="en-US" dirty="0" smtClean="0">
              <a:solidFill>
                <a:schemeClr val="tx2">
                  <a:lumMod val="50000"/>
                </a:schemeClr>
              </a:solidFill>
              <a:latin typeface="Tahoma" pitchFamily="34" charset="0"/>
              <a:cs typeface="Tahoma" pitchFamily="34" charset="0"/>
            </a:endParaRPr>
          </a:p>
          <a:p>
            <a:pPr>
              <a:lnSpc>
                <a:spcPct val="90000"/>
              </a:lnSpc>
            </a:pPr>
            <a:endParaRPr lang="en-US" dirty="0" smtClean="0">
              <a:solidFill>
                <a:schemeClr val="tx2">
                  <a:lumMod val="50000"/>
                </a:schemeClr>
              </a:solidFill>
              <a:latin typeface="Tahoma" pitchFamily="34" charset="0"/>
              <a:cs typeface="Tahoma" pitchFamily="34" charset="0"/>
            </a:endParaRPr>
          </a:p>
          <a:p>
            <a:pPr>
              <a:lnSpc>
                <a:spcPct val="90000"/>
              </a:lnSpc>
            </a:pPr>
            <a:endParaRPr lang="en-US" dirty="0" smtClean="0">
              <a:solidFill>
                <a:schemeClr val="tx2">
                  <a:lumMod val="50000"/>
                </a:schemeClr>
              </a:solidFill>
              <a:latin typeface="Tahoma" pitchFamily="34" charset="0"/>
              <a:cs typeface="Tahoma" pitchFamily="34" charset="0"/>
            </a:endParaRPr>
          </a:p>
          <a:p>
            <a:pPr>
              <a:lnSpc>
                <a:spcPct val="90000"/>
              </a:lnSpc>
            </a:pPr>
            <a:endParaRPr lang="en-US" dirty="0" smtClean="0">
              <a:solidFill>
                <a:schemeClr val="tx2">
                  <a:lumMod val="50000"/>
                </a:schemeClr>
              </a:solidFill>
              <a:latin typeface="Tahoma" pitchFamily="34" charset="0"/>
              <a:cs typeface="Tahoma" pitchFamily="34" charset="0"/>
            </a:endParaRPr>
          </a:p>
          <a:p>
            <a:pPr>
              <a:lnSpc>
                <a:spcPct val="90000"/>
              </a:lnSpc>
            </a:pPr>
            <a:endParaRPr lang="en-US"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12</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WHO IS PETER?</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2</a:t>
            </a:fld>
            <a:endParaRPr lang="en-US"/>
          </a:p>
        </p:txBody>
      </p:sp>
      <p:sp>
        <p:nvSpPr>
          <p:cNvPr id="6" name="Content Placeholder 5"/>
          <p:cNvSpPr>
            <a:spLocks noGrp="1"/>
          </p:cNvSpPr>
          <p:nvPr>
            <p:ph idx="1"/>
          </p:nvPr>
        </p:nvSpPr>
        <p:spPr/>
        <p:txBody>
          <a:bodyPr/>
          <a:lstStyle/>
          <a:p>
            <a:r>
              <a:rPr lang="en-US" dirty="0" smtClean="0">
                <a:solidFill>
                  <a:schemeClr val="tx2">
                    <a:lumMod val="50000"/>
                  </a:schemeClr>
                </a:solidFill>
                <a:latin typeface="Tahoma" pitchFamily="34" charset="0"/>
                <a:cs typeface="Tahoma" pitchFamily="34" charset="0"/>
              </a:rPr>
              <a:t>A disciple of John (the Baptist)</a:t>
            </a:r>
          </a:p>
          <a:p>
            <a:r>
              <a:rPr lang="en-US" dirty="0" smtClean="0">
                <a:solidFill>
                  <a:schemeClr val="tx2">
                    <a:lumMod val="50000"/>
                  </a:schemeClr>
                </a:solidFill>
                <a:latin typeface="Tahoma" pitchFamily="34" charset="0"/>
                <a:cs typeface="Tahoma" pitchFamily="34" charset="0"/>
              </a:rPr>
              <a:t>From Bethsaida (north side of sea of Galilee)</a:t>
            </a:r>
          </a:p>
          <a:p>
            <a:r>
              <a:rPr lang="en-US" dirty="0" smtClean="0">
                <a:solidFill>
                  <a:schemeClr val="tx2">
                    <a:lumMod val="50000"/>
                  </a:schemeClr>
                </a:solidFill>
                <a:latin typeface="Tahoma" pitchFamily="34" charset="0"/>
                <a:cs typeface="Tahoma" pitchFamily="34" charset="0"/>
              </a:rPr>
              <a:t>Later, probably most of his adult life, lived in Capernaum </a:t>
            </a:r>
          </a:p>
          <a:p>
            <a:r>
              <a:rPr lang="en-US" dirty="0" smtClean="0">
                <a:solidFill>
                  <a:schemeClr val="tx2">
                    <a:lumMod val="50000"/>
                  </a:schemeClr>
                </a:solidFill>
                <a:latin typeface="Tahoma" pitchFamily="34" charset="0"/>
                <a:cs typeface="Tahoma" pitchFamily="34" charset="0"/>
              </a:rPr>
              <a:t>First saw Jesus at Bethany beyond Jordan where John was baptizing</a:t>
            </a:r>
          </a:p>
          <a:p>
            <a:r>
              <a:rPr lang="en-US" dirty="0" smtClean="0">
                <a:solidFill>
                  <a:schemeClr val="tx2">
                    <a:lumMod val="50000"/>
                  </a:schemeClr>
                </a:solidFill>
                <a:latin typeface="Tahoma" pitchFamily="34" charset="0"/>
                <a:cs typeface="Tahoma" pitchFamily="34" charset="0"/>
              </a:rPr>
              <a:t>Brought to Jesus by his brother Andrew</a:t>
            </a:r>
          </a:p>
          <a:p>
            <a:r>
              <a:rPr lang="en-US" dirty="0" smtClean="0">
                <a:solidFill>
                  <a:schemeClr val="tx2">
                    <a:lumMod val="50000"/>
                  </a:schemeClr>
                </a:solidFill>
                <a:latin typeface="Tahoma" pitchFamily="34" charset="0"/>
                <a:cs typeface="Tahoma" pitchFamily="34" charset="0"/>
              </a:rPr>
              <a:t>Peter was the first to express the understanding that Jesus was the Messiah AND was God</a:t>
            </a:r>
          </a:p>
          <a:p>
            <a:endParaRPr lang="en-US" dirty="0">
              <a:solidFill>
                <a:schemeClr val="tx2">
                  <a:lumMod val="50000"/>
                </a:schemeClr>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CAPERNAUM</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3</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371600"/>
            <a:ext cx="8419027" cy="5486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RUINS OF PETER’S HOUSE</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4</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85750" y="1371600"/>
            <a:ext cx="8572500" cy="5486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50000"/>
                  </a:schemeClr>
                </a:solidFill>
              </a:rPr>
              <a:t>SYNAGOGUE IN CAPERNAUM</a:t>
            </a:r>
            <a:br>
              <a:rPr lang="en-US" dirty="0" smtClean="0">
                <a:solidFill>
                  <a:schemeClr val="tx2">
                    <a:lumMod val="50000"/>
                  </a:schemeClr>
                </a:solidFill>
              </a:rPr>
            </a:br>
            <a:r>
              <a:rPr lang="en-US" sz="2200" dirty="0" smtClean="0">
                <a:solidFill>
                  <a:schemeClr val="tx2">
                    <a:lumMod val="50000"/>
                  </a:schemeClr>
                </a:solidFill>
              </a:rPr>
              <a:t>John 6:59 These things He said in the synagogue as He taught in Capernaum. </a:t>
            </a:r>
            <a:br>
              <a:rPr lang="en-US" sz="2200" dirty="0" smtClean="0">
                <a:solidFill>
                  <a:schemeClr val="tx2">
                    <a:lumMod val="50000"/>
                  </a:schemeClr>
                </a:solidFill>
              </a:rPr>
            </a:br>
            <a:endParaRPr lang="en-US" sz="2200"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5</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1371600"/>
            <a:ext cx="8429807" cy="5486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WHO IS PETER?</a:t>
            </a:r>
            <a:endParaRPr lang="en-US" dirty="0">
              <a:solidFill>
                <a:schemeClr val="tx2">
                  <a:lumMod val="50000"/>
                </a:schemeClr>
              </a:solidFill>
            </a:endParaRPr>
          </a:p>
        </p:txBody>
      </p:sp>
      <p:sp>
        <p:nvSpPr>
          <p:cNvPr id="3" name="Content Placeholder 2"/>
          <p:cNvSpPr>
            <a:spLocks noGrp="1"/>
          </p:cNvSpPr>
          <p:nvPr>
            <p:ph idx="1"/>
          </p:nvPr>
        </p:nvSpPr>
        <p:spPr/>
        <p:txBody>
          <a:bodyPr/>
          <a:lstStyle/>
          <a:p>
            <a:r>
              <a:rPr lang="en-US" dirty="0" smtClean="0">
                <a:solidFill>
                  <a:schemeClr val="tx2">
                    <a:lumMod val="50000"/>
                  </a:schemeClr>
                </a:solidFill>
                <a:latin typeface="Tahoma" pitchFamily="34" charset="0"/>
                <a:cs typeface="Tahoma" pitchFamily="34" charset="0"/>
              </a:rPr>
              <a:t>His name was Simon but Jesus called him Peter</a:t>
            </a:r>
          </a:p>
          <a:p>
            <a:r>
              <a:rPr lang="en-US" dirty="0" smtClean="0">
                <a:solidFill>
                  <a:schemeClr val="tx2">
                    <a:lumMod val="50000"/>
                  </a:schemeClr>
                </a:solidFill>
                <a:latin typeface="Tahoma" pitchFamily="34" charset="0"/>
                <a:cs typeface="Tahoma" pitchFamily="34" charset="0"/>
              </a:rPr>
              <a:t>Son of a man named John (bar Jonah)</a:t>
            </a:r>
          </a:p>
          <a:p>
            <a:r>
              <a:rPr lang="en-US" dirty="0" smtClean="0">
                <a:solidFill>
                  <a:schemeClr val="tx2">
                    <a:lumMod val="50000"/>
                  </a:schemeClr>
                </a:solidFill>
                <a:latin typeface="Tahoma" pitchFamily="34" charset="0"/>
                <a:cs typeface="Tahoma" pitchFamily="34" charset="0"/>
              </a:rPr>
              <a:t>By trade, a fisherman</a:t>
            </a:r>
          </a:p>
          <a:p>
            <a:r>
              <a:rPr lang="en-US" b="1" dirty="0" smtClean="0">
                <a:solidFill>
                  <a:schemeClr val="tx2">
                    <a:lumMod val="50000"/>
                  </a:schemeClr>
                </a:solidFill>
                <a:latin typeface="Tahoma" pitchFamily="34" charset="0"/>
                <a:cs typeface="Tahoma" pitchFamily="34" charset="0"/>
              </a:rPr>
              <a:t>Matthew 4:18-19  </a:t>
            </a:r>
            <a:r>
              <a:rPr lang="en-US" dirty="0" smtClean="0">
                <a:solidFill>
                  <a:schemeClr val="tx2">
                    <a:lumMod val="50000"/>
                  </a:schemeClr>
                </a:solidFill>
                <a:latin typeface="Tahoma" pitchFamily="34" charset="0"/>
                <a:cs typeface="Tahoma" pitchFamily="34" charset="0"/>
              </a:rPr>
              <a:t>Now as Jesus was walking by the Sea of Galilee, He saw two brothers, Simon who was called Peter, and Andrew his brother, casting a net into the sea; for they were fishermen. And He said to them, "Follow Me, and I will make you fishers of men." </a:t>
            </a:r>
          </a:p>
          <a:p>
            <a:r>
              <a:rPr lang="en-US" dirty="0" smtClean="0">
                <a:solidFill>
                  <a:schemeClr val="tx2">
                    <a:lumMod val="50000"/>
                  </a:schemeClr>
                </a:solidFill>
                <a:latin typeface="Tahoma" pitchFamily="34" charset="0"/>
                <a:cs typeface="Tahoma" pitchFamily="34" charset="0"/>
              </a:rPr>
              <a:t>One of the 12; then one of the 3</a:t>
            </a:r>
          </a:p>
          <a:p>
            <a:endParaRPr lang="en-US" dirty="0" smtClean="0">
              <a:solidFill>
                <a:schemeClr val="tx2">
                  <a:lumMod val="50000"/>
                </a:schemeClr>
              </a:solidFill>
              <a:latin typeface="Tahoma" pitchFamily="34" charset="0"/>
              <a:cs typeface="Tahoma" pitchFamily="34" charset="0"/>
            </a:endParaRPr>
          </a:p>
          <a:p>
            <a:endParaRPr lang="en-US" dirty="0" smtClean="0">
              <a:solidFill>
                <a:schemeClr val="tx2">
                  <a:lumMod val="50000"/>
                </a:schemeClr>
              </a:solidFill>
              <a:latin typeface="Tahoma" pitchFamily="34" charset="0"/>
              <a:cs typeface="Tahoma" pitchFamily="34" charset="0"/>
            </a:endParaRPr>
          </a:p>
          <a:p>
            <a:endParaRPr lang="en-US"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WHAT TRIGGERED PERSECUTION</a:t>
            </a:r>
            <a:endParaRPr lang="en-US" dirty="0">
              <a:solidFill>
                <a:schemeClr val="tx2">
                  <a:lumMod val="50000"/>
                </a:schemeClr>
              </a:solidFill>
            </a:endParaRPr>
          </a:p>
        </p:txBody>
      </p:sp>
      <p:sp>
        <p:nvSpPr>
          <p:cNvPr id="3" name="Content Placeholder 2"/>
          <p:cNvSpPr>
            <a:spLocks noGrp="1"/>
          </p:cNvSpPr>
          <p:nvPr>
            <p:ph idx="1"/>
          </p:nvPr>
        </p:nvSpPr>
        <p:spPr/>
        <p:txBody>
          <a:bodyPr>
            <a:normAutofit fontScale="92500" lnSpcReduction="10000"/>
          </a:bodyPr>
          <a:lstStyle/>
          <a:p>
            <a:pPr>
              <a:lnSpc>
                <a:spcPct val="90000"/>
              </a:lnSpc>
              <a:spcBef>
                <a:spcPts val="0"/>
              </a:spcBef>
            </a:pPr>
            <a:r>
              <a:rPr lang="en-US" sz="2800" dirty="0" smtClean="0">
                <a:solidFill>
                  <a:schemeClr val="tx2">
                    <a:lumMod val="50000"/>
                  </a:schemeClr>
                </a:solidFill>
                <a:latin typeface="Tahoma" pitchFamily="34" charset="0"/>
                <a:cs typeface="Tahoma" pitchFamily="34" charset="0"/>
              </a:rPr>
              <a:t>The Romans:  Christianity was considered legal in most areas because it was thought to be a sect of Judaism, a legal religion</a:t>
            </a:r>
          </a:p>
          <a:p>
            <a:pPr>
              <a:lnSpc>
                <a:spcPct val="90000"/>
              </a:lnSpc>
            </a:pPr>
            <a:r>
              <a:rPr lang="en-US" sz="2800" dirty="0" smtClean="0">
                <a:solidFill>
                  <a:schemeClr val="tx2">
                    <a:lumMod val="50000"/>
                  </a:schemeClr>
                </a:solidFill>
                <a:latin typeface="Tahoma" pitchFamily="34" charset="0"/>
                <a:cs typeface="Tahoma" pitchFamily="34" charset="0"/>
              </a:rPr>
              <a:t>When Christians refused to worship the Emperor, refused to join the army, or participated in civil unrest, problems could arise</a:t>
            </a:r>
          </a:p>
          <a:p>
            <a:pPr>
              <a:lnSpc>
                <a:spcPct val="90000"/>
              </a:lnSpc>
            </a:pPr>
            <a:r>
              <a:rPr lang="en-US" sz="2800" dirty="0" smtClean="0">
                <a:solidFill>
                  <a:schemeClr val="tx2">
                    <a:lumMod val="50000"/>
                  </a:schemeClr>
                </a:solidFill>
                <a:latin typeface="Tahoma" pitchFamily="34" charset="0"/>
                <a:cs typeface="Tahoma" pitchFamily="34" charset="0"/>
              </a:rPr>
              <a:t>People (like Peter—or Paul – or the other apostles) who were on the forefront of evangelism were more likely targets</a:t>
            </a:r>
          </a:p>
          <a:p>
            <a:pPr>
              <a:lnSpc>
                <a:spcPct val="90000"/>
              </a:lnSpc>
            </a:pPr>
            <a:r>
              <a:rPr lang="en-US" sz="2800" b="1" dirty="0" smtClean="0">
                <a:solidFill>
                  <a:schemeClr val="tx2">
                    <a:lumMod val="50000"/>
                  </a:schemeClr>
                </a:solidFill>
                <a:latin typeface="Tahoma" pitchFamily="34" charset="0"/>
                <a:cs typeface="Tahoma" pitchFamily="34" charset="0"/>
              </a:rPr>
              <a:t>Acts 19:28-29  </a:t>
            </a:r>
            <a:r>
              <a:rPr lang="en-US" sz="2800" dirty="0" smtClean="0">
                <a:solidFill>
                  <a:schemeClr val="tx2">
                    <a:lumMod val="50000"/>
                  </a:schemeClr>
                </a:solidFill>
                <a:latin typeface="Tahoma" pitchFamily="34" charset="0"/>
                <a:cs typeface="Tahoma" pitchFamily="34" charset="0"/>
              </a:rPr>
              <a:t>When they heard this and were filled with rage, they began crying out, saying, "Great is Artemis of the Ephesians!” The city was filled with the confusion, and they rushed with one accord into the theater, dragging along Gaius and Aristarchus, Paul's traveling companions from Macedonia. </a:t>
            </a:r>
          </a:p>
          <a:p>
            <a:pPr>
              <a:lnSpc>
                <a:spcPct val="90000"/>
              </a:lnSpc>
            </a:pPr>
            <a:endParaRPr lang="en-US" sz="2800" dirty="0" smtClean="0">
              <a:solidFill>
                <a:schemeClr val="tx2">
                  <a:lumMod val="50000"/>
                </a:schemeClr>
              </a:solidFill>
              <a:latin typeface="Tahoma" pitchFamily="34" charset="0"/>
              <a:cs typeface="Tahoma" pitchFamily="34" charset="0"/>
            </a:endParaRPr>
          </a:p>
          <a:p>
            <a:pPr>
              <a:lnSpc>
                <a:spcPct val="90000"/>
              </a:lnSpc>
            </a:pPr>
            <a:endParaRPr lang="en-US" sz="2800" dirty="0" smtClean="0">
              <a:solidFill>
                <a:schemeClr val="tx2">
                  <a:lumMod val="50000"/>
                </a:schemeClr>
              </a:solidFill>
              <a:latin typeface="Tahoma" pitchFamily="34" charset="0"/>
              <a:cs typeface="Tahoma" pitchFamily="34" charset="0"/>
            </a:endParaRPr>
          </a:p>
          <a:p>
            <a:pPr>
              <a:lnSpc>
                <a:spcPct val="90000"/>
              </a:lnSpc>
            </a:pPr>
            <a:endParaRPr lang="en-US" sz="2800" dirty="0" smtClean="0">
              <a:solidFill>
                <a:schemeClr val="tx2">
                  <a:lumMod val="50000"/>
                </a:schemeClr>
              </a:solidFill>
              <a:latin typeface="Tahoma" pitchFamily="34" charset="0"/>
              <a:cs typeface="Tahoma" pitchFamily="34" charset="0"/>
            </a:endParaRPr>
          </a:p>
          <a:p>
            <a:pPr>
              <a:lnSpc>
                <a:spcPct val="90000"/>
              </a:lnSpc>
            </a:pPr>
            <a:endParaRPr lang="en-US" dirty="0" smtClean="0">
              <a:solidFill>
                <a:schemeClr val="tx2">
                  <a:lumMod val="50000"/>
                </a:schemeClr>
              </a:solidFill>
            </a:endParaRPr>
          </a:p>
          <a:p>
            <a:endParaRPr lang="en-US" dirty="0"/>
          </a:p>
        </p:txBody>
      </p:sp>
      <p:sp>
        <p:nvSpPr>
          <p:cNvPr id="4" name="Slide Number Placeholder 3"/>
          <p:cNvSpPr>
            <a:spLocks noGrp="1"/>
          </p:cNvSpPr>
          <p:nvPr>
            <p:ph type="sldNum" sz="quarter" idx="12"/>
          </p:nvPr>
        </p:nvSpPr>
        <p:spPr/>
        <p:txBody>
          <a:bodyPr/>
          <a:lstStyle/>
          <a:p>
            <a:fld id="{D81EC0BF-CFA7-4DF5-B8A3-AEF1B9A9A771}"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lstStyle/>
          <a:p>
            <a:r>
              <a:rPr lang="en-US" dirty="0" smtClean="0">
                <a:solidFill>
                  <a:schemeClr val="tx2">
                    <a:lumMod val="50000"/>
                  </a:schemeClr>
                </a:solidFill>
              </a:rPr>
              <a:t>WHAT TRIGGERED PERSECUTION</a:t>
            </a:r>
            <a:endParaRPr lang="en-US" dirty="0">
              <a:solidFill>
                <a:schemeClr val="tx2">
                  <a:lumMod val="50000"/>
                </a:schemeClr>
              </a:solidFill>
            </a:endParaRPr>
          </a:p>
        </p:txBody>
      </p:sp>
      <p:sp>
        <p:nvSpPr>
          <p:cNvPr id="3" name="Content Placeholder 2"/>
          <p:cNvSpPr>
            <a:spLocks noGrp="1"/>
          </p:cNvSpPr>
          <p:nvPr>
            <p:ph idx="1"/>
          </p:nvPr>
        </p:nvSpPr>
        <p:spPr>
          <a:xfrm>
            <a:off x="0" y="1295400"/>
            <a:ext cx="9144000" cy="5562600"/>
          </a:xfrm>
        </p:spPr>
        <p:txBody>
          <a:bodyPr>
            <a:normAutofit fontScale="85000" lnSpcReduction="10000"/>
          </a:bodyPr>
          <a:lstStyle/>
          <a:p>
            <a:pPr>
              <a:lnSpc>
                <a:spcPct val="90000"/>
              </a:lnSpc>
            </a:pPr>
            <a:r>
              <a:rPr lang="en-US" sz="2900" dirty="0" smtClean="0">
                <a:solidFill>
                  <a:schemeClr val="tx2">
                    <a:lumMod val="50000"/>
                  </a:schemeClr>
                </a:solidFill>
                <a:latin typeface="Tahoma" pitchFamily="34" charset="0"/>
                <a:cs typeface="Tahoma" pitchFamily="34" charset="0"/>
              </a:rPr>
              <a:t>The Jews: many Jews didn’t appreciate being associated with Christians as a sect of the same religion </a:t>
            </a:r>
          </a:p>
          <a:p>
            <a:pPr>
              <a:lnSpc>
                <a:spcPct val="90000"/>
              </a:lnSpc>
            </a:pPr>
            <a:r>
              <a:rPr lang="en-US" sz="2900" dirty="0" smtClean="0">
                <a:solidFill>
                  <a:schemeClr val="tx2">
                    <a:lumMod val="50000"/>
                  </a:schemeClr>
                </a:solidFill>
                <a:latin typeface="Tahoma" pitchFamily="34" charset="0"/>
                <a:cs typeface="Tahoma" pitchFamily="34" charset="0"/>
              </a:rPr>
              <a:t>For Paul, it took a personal appearance from Christ on the road to Damascus</a:t>
            </a:r>
          </a:p>
          <a:p>
            <a:pPr>
              <a:lnSpc>
                <a:spcPct val="90000"/>
              </a:lnSpc>
            </a:pPr>
            <a:r>
              <a:rPr lang="en-US" sz="2900" dirty="0" smtClean="0">
                <a:solidFill>
                  <a:schemeClr val="tx2">
                    <a:lumMod val="50000"/>
                  </a:schemeClr>
                </a:solidFill>
                <a:latin typeface="Tahoma" pitchFamily="34" charset="0"/>
                <a:cs typeface="Tahoma" pitchFamily="34" charset="0"/>
              </a:rPr>
              <a:t>For Peter, it took a vision on the roof of Simon the tanner</a:t>
            </a:r>
          </a:p>
          <a:p>
            <a:pPr>
              <a:lnSpc>
                <a:spcPct val="90000"/>
              </a:lnSpc>
            </a:pPr>
            <a:r>
              <a:rPr lang="en-US" sz="2800" b="1" dirty="0" smtClean="0">
                <a:solidFill>
                  <a:schemeClr val="tx2">
                    <a:lumMod val="50000"/>
                  </a:schemeClr>
                </a:solidFill>
                <a:latin typeface="Tahoma" pitchFamily="34" charset="0"/>
                <a:cs typeface="Tahoma" pitchFamily="34" charset="0"/>
              </a:rPr>
              <a:t>Acts 10:9-15 </a:t>
            </a:r>
            <a:r>
              <a:rPr lang="en-US" sz="2800" dirty="0" smtClean="0">
                <a:solidFill>
                  <a:schemeClr val="tx2">
                    <a:lumMod val="50000"/>
                  </a:schemeClr>
                </a:solidFill>
                <a:latin typeface="Tahoma" pitchFamily="34" charset="0"/>
                <a:cs typeface="Tahoma" pitchFamily="34" charset="0"/>
              </a:rPr>
              <a:t>On the next day, as they were on their way and approaching the city, Peter went up on the housetop about the sixth hour to pray. But he became hungry and was desiring to eat; but while they were making preparations, he fell into a trance; and he saw the sky opened up, and an object like a great sheet coming down, lowered by four corners to the ground, and there were in it all kinds of four-footed animals and crawling creatures of the earth and birds of the air. A voice came to him, "Get up, Peter, kill and eat!” But Peter said, "By no means, Lord, for I have never eaten anything unholy and unclean.”  Again a voice came to him a second time, “What God has cleansed, no longer consider unholy.”</a:t>
            </a:r>
            <a:endParaRPr lang="en-US" sz="2800"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WHAT TRIGGERED PERSECUTION</a:t>
            </a:r>
            <a:endParaRPr lang="en-US" dirty="0">
              <a:solidFill>
                <a:schemeClr val="tx2">
                  <a:lumMod val="50000"/>
                </a:schemeClr>
              </a:solidFill>
            </a:endParaRPr>
          </a:p>
        </p:txBody>
      </p:sp>
      <p:sp>
        <p:nvSpPr>
          <p:cNvPr id="3" name="Content Placeholder 2"/>
          <p:cNvSpPr>
            <a:spLocks noGrp="1"/>
          </p:cNvSpPr>
          <p:nvPr>
            <p:ph idx="1"/>
          </p:nvPr>
        </p:nvSpPr>
        <p:spPr/>
        <p:txBody>
          <a:bodyPr/>
          <a:lstStyle/>
          <a:p>
            <a:pPr>
              <a:lnSpc>
                <a:spcPct val="90000"/>
              </a:lnSpc>
            </a:pPr>
            <a:r>
              <a:rPr lang="en-US" dirty="0" smtClean="0">
                <a:solidFill>
                  <a:schemeClr val="tx2">
                    <a:lumMod val="50000"/>
                  </a:schemeClr>
                </a:solidFill>
                <a:latin typeface="Tahoma" pitchFamily="34" charset="0"/>
                <a:cs typeface="Tahoma" pitchFamily="34" charset="0"/>
              </a:rPr>
              <a:t>Their own families: under Roman law, the ruling male controlled the entire family</a:t>
            </a:r>
          </a:p>
          <a:p>
            <a:pPr>
              <a:lnSpc>
                <a:spcPct val="90000"/>
              </a:lnSpc>
            </a:pPr>
            <a:r>
              <a:rPr lang="en-US" dirty="0" smtClean="0">
                <a:solidFill>
                  <a:schemeClr val="tx2">
                    <a:lumMod val="50000"/>
                  </a:schemeClr>
                </a:solidFill>
                <a:latin typeface="Tahoma" pitchFamily="34" charset="0"/>
                <a:cs typeface="Tahoma" pitchFamily="34" charset="0"/>
              </a:rPr>
              <a:t>A wife or children could be removed from the house by the ruling male if there was a difference of opinion</a:t>
            </a:r>
          </a:p>
          <a:p>
            <a:pPr>
              <a:lnSpc>
                <a:spcPct val="90000"/>
              </a:lnSpc>
            </a:pPr>
            <a:r>
              <a:rPr lang="en-US" dirty="0" smtClean="0">
                <a:solidFill>
                  <a:schemeClr val="tx2">
                    <a:lumMod val="50000"/>
                  </a:schemeClr>
                </a:solidFill>
                <a:latin typeface="Tahoma" pitchFamily="34" charset="0"/>
                <a:cs typeface="Tahoma" pitchFamily="34" charset="0"/>
              </a:rPr>
              <a:t>If dependents were turned-out of the home, the courts would not uphold their case; they basically had no recourse except the church</a:t>
            </a:r>
          </a:p>
          <a:p>
            <a:pPr>
              <a:lnSpc>
                <a:spcPct val="90000"/>
              </a:lnSpc>
            </a:pPr>
            <a:r>
              <a:rPr lang="en-US" dirty="0" smtClean="0">
                <a:solidFill>
                  <a:schemeClr val="tx2">
                    <a:lumMod val="50000"/>
                  </a:schemeClr>
                </a:solidFill>
                <a:latin typeface="Tahoma" pitchFamily="34" charset="0"/>
                <a:cs typeface="Tahoma" pitchFamily="34" charset="0"/>
              </a:rPr>
              <a:t>This system of forced submission isn’t the biblical model!</a:t>
            </a:r>
          </a:p>
          <a:p>
            <a:pPr>
              <a:lnSpc>
                <a:spcPct val="90000"/>
              </a:lnSpc>
            </a:pPr>
            <a:endParaRPr lang="en-US" dirty="0" smtClean="0">
              <a:solidFill>
                <a:schemeClr val="tx2">
                  <a:lumMod val="50000"/>
                </a:schemeClr>
              </a:solidFill>
              <a:latin typeface="Tahoma" pitchFamily="34" charset="0"/>
              <a:cs typeface="Tahoma" pitchFamily="34" charset="0"/>
            </a:endParaRPr>
          </a:p>
          <a:p>
            <a:pPr>
              <a:lnSpc>
                <a:spcPct val="90000"/>
              </a:lnSpc>
            </a:pPr>
            <a:endParaRPr lang="en-US"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81EC0BF-CFA7-4DF5-B8A3-AEF1B9A9A771}"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YamatoPainting">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Yamato Painting</Template>
  <TotalTime>621</TotalTime>
  <Words>1266</Words>
  <Application>Microsoft Office PowerPoint</Application>
  <PresentationFormat>On-screen Show (4:3)</PresentationFormat>
  <Paragraphs>65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YamatoPainting</vt:lpstr>
      <vt:lpstr>PREPARED FOR ACTION A Study from  1 Peter</vt:lpstr>
      <vt:lpstr>WHO IS PETER?</vt:lpstr>
      <vt:lpstr>CAPERNAUM</vt:lpstr>
      <vt:lpstr>RUINS OF PETER’S HOUSE</vt:lpstr>
      <vt:lpstr>SYNAGOGUE IN CAPERNAUM John 6:59 These things He said in the synagogue as He taught in Capernaum.  </vt:lpstr>
      <vt:lpstr>WHO IS PETER?</vt:lpstr>
      <vt:lpstr>WHAT TRIGGERED PERSECUTION</vt:lpstr>
      <vt:lpstr>WHAT TRIGGERED PERSECUTION</vt:lpstr>
      <vt:lpstr>WHAT TRIGGERED PERSECUTION</vt:lpstr>
      <vt:lpstr>PETER’S PENTECOST SERMON</vt:lpstr>
      <vt:lpstr>PETER’S GENTILE SERMON</vt:lpstr>
      <vt:lpstr>APPROPRIATE RESPONSE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 FOR ACTION A Study from 1 Peter</dc:title>
  <dc:creator> </dc:creator>
  <cp:lastModifiedBy> </cp:lastModifiedBy>
  <cp:revision>2</cp:revision>
  <dcterms:created xsi:type="dcterms:W3CDTF">2013-01-30T14:18:10Z</dcterms:created>
  <dcterms:modified xsi:type="dcterms:W3CDTF">2013-01-31T01:16:59Z</dcterms:modified>
</cp:coreProperties>
</file>