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13"/>
  </p:handoutMasterIdLst>
  <p:sldIdLst>
    <p:sldId id="258" r:id="rId2"/>
    <p:sldId id="259" r:id="rId3"/>
    <p:sldId id="260" r:id="rId4"/>
    <p:sldId id="261" r:id="rId5"/>
    <p:sldId id="262" r:id="rId6"/>
    <p:sldId id="263" r:id="rId7"/>
    <p:sldId id="264" r:id="rId8"/>
    <p:sldId id="265" r:id="rId9"/>
    <p:sldId id="266" r:id="rId10"/>
    <p:sldId id="267" r:id="rId11"/>
    <p:sldId id="268" r:id="rId12"/>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153E"/>
    <a:srgbClr val="00194C"/>
    <a:srgbClr val="000A1E"/>
    <a:srgbClr val="FF4F4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506" y="2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3EEDC137-520E-4C08-8DD6-6A1477BB7FCF}" type="datetimeFigureOut">
              <a:rPr lang="en-US" smtClean="0"/>
              <a:pPr/>
              <a:t>1/5/2019</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7955773B-86FA-4E64-A79F-B7D81F77BEF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789BF8A4-9F83-49CA-A70D-C976F24FA09A}" type="datetimeFigureOut">
              <a:rPr lang="en-US" smtClean="0"/>
              <a:pPr/>
              <a:t>1/5/2019</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555243E3-C18A-4258-A2DE-2CED0951D7B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9BF8A4-9F83-49CA-A70D-C976F24FA09A}" type="datetimeFigureOut">
              <a:rPr lang="en-US" smtClean="0"/>
              <a:pPr/>
              <a:t>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9BF8A4-9F83-49CA-A70D-C976F24FA09A}" type="datetimeFigureOut">
              <a:rPr lang="en-US" smtClean="0"/>
              <a:pPr/>
              <a:t>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89BF8A4-9F83-49CA-A70D-C976F24FA09A}" type="datetimeFigureOut">
              <a:rPr lang="en-US" smtClean="0"/>
              <a:pPr/>
              <a:t>1/5/2019</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555243E3-C18A-4258-A2DE-2CED0951D7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789BF8A4-9F83-49CA-A70D-C976F24FA09A}" type="datetimeFigureOut">
              <a:rPr lang="en-US" smtClean="0"/>
              <a:pPr/>
              <a:t>1/5/2019</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555243E3-C18A-4258-A2DE-2CED0951D7B8}"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789BF8A4-9F83-49CA-A70D-C976F24FA09A}" type="datetimeFigureOut">
              <a:rPr lang="en-US" smtClean="0"/>
              <a:pPr/>
              <a:t>1/5/2019</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89BF8A4-9F83-49CA-A70D-C976F24FA09A}" type="datetimeFigureOut">
              <a:rPr lang="en-US" smtClean="0"/>
              <a:pPr/>
              <a:t>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555243E3-C18A-4258-A2DE-2CED0951D7B8}"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89BF8A4-9F83-49CA-A70D-C976F24FA09A}" type="datetimeFigureOut">
              <a:rPr lang="en-US" smtClean="0"/>
              <a:pPr/>
              <a:t>1/5/2019</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89BF8A4-9F83-49CA-A70D-C976F24FA09A}" type="datetimeFigureOut">
              <a:rPr lang="en-US" smtClean="0"/>
              <a:pPr/>
              <a:t>1/5/2019</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89BF8A4-9F83-49CA-A70D-C976F24FA09A}" type="datetimeFigureOut">
              <a:rPr lang="en-US" smtClean="0"/>
              <a:pPr/>
              <a:t>1/5/2019</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789BF8A4-9F83-49CA-A70D-C976F24FA09A}" type="datetimeFigureOut">
              <a:rPr lang="en-US" smtClean="0"/>
              <a:pPr/>
              <a:t>1/5/2019</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55243E3-C18A-4258-A2DE-2CED0951D7B8}"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89BF8A4-9F83-49CA-A70D-C976F24FA09A}" type="datetimeFigureOut">
              <a:rPr lang="en-US" smtClean="0"/>
              <a:pPr/>
              <a:t>1/5/2019</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55243E3-C18A-4258-A2DE-2CED0951D7B8}"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lum bright="18000"/>
          </a:blip>
          <a:srcRect/>
          <a:stretch>
            <a:fillRect/>
          </a:stretch>
        </p:blipFill>
        <p:spPr bwMode="auto">
          <a:xfrm>
            <a:off x="0" y="2081"/>
            <a:ext cx="9144000" cy="6855919"/>
          </a:xfrm>
          <a:prstGeom prst="rect">
            <a:avLst/>
          </a:prstGeom>
          <a:noFill/>
          <a:ln w="9525">
            <a:noFill/>
            <a:miter lim="800000"/>
            <a:headEnd/>
            <a:tailEnd/>
          </a:ln>
        </p:spPr>
      </p:pic>
      <p:sp>
        <p:nvSpPr>
          <p:cNvPr id="2" name="Title 1"/>
          <p:cNvSpPr>
            <a:spLocks noGrp="1"/>
          </p:cNvSpPr>
          <p:nvPr>
            <p:ph type="ctrTitle"/>
          </p:nvPr>
        </p:nvSpPr>
        <p:spPr>
          <a:xfrm>
            <a:off x="685800" y="2209800"/>
            <a:ext cx="8458200" cy="1374775"/>
          </a:xfrm>
        </p:spPr>
        <p:txBody>
          <a:bodyPr>
            <a:normAutofit/>
          </a:bodyPr>
          <a:lstStyle/>
          <a:p>
            <a:r>
              <a:rPr lang="en-US" sz="5400" b="1" dirty="0" smtClean="0">
                <a:solidFill>
                  <a:srgbClr val="002060"/>
                </a:solidFill>
                <a:effectLst>
                  <a:outerShdw blurRad="38100" dist="38100" dir="2700000" algn="tl">
                    <a:srgbClr val="000000">
                      <a:alpha val="43137"/>
                    </a:srgbClr>
                  </a:outerShdw>
                </a:effectLst>
                <a:latin typeface="Tempus Sans ITC" pitchFamily="82" charset="0"/>
              </a:rPr>
              <a:t>THE GREAT EXCHANGE</a:t>
            </a:r>
            <a:endParaRPr lang="en-US" sz="5400" b="1" dirty="0">
              <a:solidFill>
                <a:srgbClr val="002060"/>
              </a:solidFill>
              <a:effectLst>
                <a:outerShdw blurRad="38100" dist="38100" dir="2700000" algn="tl">
                  <a:srgbClr val="000000">
                    <a:alpha val="43137"/>
                  </a:srgbClr>
                </a:outerShdw>
              </a:effectLst>
              <a:latin typeface="Tempus Sans ITC" pitchFamily="82" charset="0"/>
            </a:endParaRPr>
          </a:p>
        </p:txBody>
      </p:sp>
      <p:sp>
        <p:nvSpPr>
          <p:cNvPr id="3" name="Subtitle 2"/>
          <p:cNvSpPr>
            <a:spLocks noGrp="1"/>
          </p:cNvSpPr>
          <p:nvPr>
            <p:ph type="subTitle" idx="1"/>
          </p:nvPr>
        </p:nvSpPr>
        <p:spPr>
          <a:xfrm>
            <a:off x="381000" y="3886200"/>
            <a:ext cx="8458200" cy="1905000"/>
          </a:xfrm>
        </p:spPr>
        <p:txBody>
          <a:bodyPr>
            <a:noAutofit/>
          </a:bodyPr>
          <a:lstStyle/>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JoLynn Gower</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Spring 2019</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217-493-6151</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jgower@guardingthetruth.org</a:t>
            </a:r>
            <a:endParaRPr lang="en-US" sz="2800" b="1" dirty="0">
              <a:solidFill>
                <a:srgbClr val="002060"/>
              </a:solidFill>
              <a:effectLst>
                <a:outerShdw blurRad="38100" dist="38100" dir="2700000" algn="tl">
                  <a:srgbClr val="000000">
                    <a:alpha val="43137"/>
                  </a:srgbClr>
                </a:outerShdw>
              </a:effectLst>
              <a:latin typeface="Tempus Sans ITC" pitchFamily="82" charset="0"/>
            </a:endParaRPr>
          </a:p>
        </p:txBody>
      </p:sp>
      <p:sp>
        <p:nvSpPr>
          <p:cNvPr id="5" name="TextBox 4"/>
          <p:cNvSpPr txBox="1"/>
          <p:nvPr/>
        </p:nvSpPr>
        <p:spPr>
          <a:xfrm rot="1200000">
            <a:off x="1811995" y="1282233"/>
            <a:ext cx="2743059" cy="830997"/>
          </a:xfrm>
          <a:prstGeom prst="rect">
            <a:avLst/>
          </a:prstGeom>
          <a:noFill/>
          <a:ln w="57150">
            <a:solidFill>
              <a:srgbClr val="FF4F4F"/>
            </a:solidFill>
          </a:ln>
        </p:spPr>
        <p:txBody>
          <a:bodyPr wrap="none" rtlCol="0">
            <a:spAutoFit/>
          </a:bodyPr>
          <a:lstStyle/>
          <a:p>
            <a:r>
              <a:rPr lang="en-US" sz="4800" dirty="0" smtClean="0">
                <a:solidFill>
                  <a:srgbClr val="C00000"/>
                </a:solidFill>
              </a:rPr>
              <a:t>REVISITED</a:t>
            </a:r>
            <a:endParaRPr lang="en-US" sz="4800" dirty="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rmAutofit/>
          </a:bodyPr>
          <a:lstStyle/>
          <a:p>
            <a:pPr algn="ctr"/>
            <a:r>
              <a:rPr lang="en-US" sz="5400" dirty="0" smtClean="0">
                <a:solidFill>
                  <a:srgbClr val="002060"/>
                </a:solidFill>
              </a:rPr>
              <a:t>BIBLE CHOICE MATTERS</a:t>
            </a:r>
            <a:endParaRPr lang="en-US" sz="5400" dirty="0">
              <a:solidFill>
                <a:srgbClr val="002060"/>
              </a:solidFill>
            </a:endParaRPr>
          </a:p>
        </p:txBody>
      </p:sp>
      <p:sp>
        <p:nvSpPr>
          <p:cNvPr id="7" name="Content Placeholder 6"/>
          <p:cNvSpPr>
            <a:spLocks noGrp="1"/>
          </p:cNvSpPr>
          <p:nvPr>
            <p:ph sz="half" idx="1"/>
          </p:nvPr>
        </p:nvSpPr>
        <p:spPr>
          <a:xfrm>
            <a:off x="0" y="1066800"/>
            <a:ext cx="4572000" cy="5791200"/>
          </a:xfrm>
        </p:spPr>
        <p:txBody>
          <a:bodyPr>
            <a:noAutofit/>
          </a:bodyPr>
          <a:lstStyle/>
          <a:p>
            <a:pPr>
              <a:lnSpc>
                <a:spcPct val="88000"/>
              </a:lnSpc>
            </a:pPr>
            <a:r>
              <a:rPr lang="en-US" sz="2400" b="1" dirty="0" smtClean="0">
                <a:solidFill>
                  <a:srgbClr val="002060"/>
                </a:solidFill>
                <a:latin typeface="Tahoma" pitchFamily="34" charset="0"/>
                <a:ea typeface="Tahoma" pitchFamily="34" charset="0"/>
                <a:cs typeface="Tahoma" pitchFamily="34" charset="0"/>
              </a:rPr>
              <a:t>1 Corinthians 6:9-11 </a:t>
            </a:r>
            <a:r>
              <a:rPr lang="en-US" sz="1400" b="1" dirty="0" smtClean="0">
                <a:solidFill>
                  <a:srgbClr val="002060"/>
                </a:solidFill>
                <a:latin typeface="Tahoma" pitchFamily="34" charset="0"/>
                <a:ea typeface="Tahoma" pitchFamily="34" charset="0"/>
                <a:cs typeface="Tahoma" pitchFamily="34" charset="0"/>
              </a:rPr>
              <a:t>(NASB) </a:t>
            </a:r>
            <a:r>
              <a:rPr lang="en-US" sz="2400" dirty="0" smtClean="0">
                <a:solidFill>
                  <a:srgbClr val="002060"/>
                </a:solidFill>
                <a:latin typeface="Tahoma" pitchFamily="34" charset="0"/>
                <a:ea typeface="Tahoma" pitchFamily="34" charset="0"/>
                <a:cs typeface="Tahoma" pitchFamily="34" charset="0"/>
              </a:rPr>
              <a:t>Or do you not know that the unrighteous will not inherit the kingdom of God? Do not be deceived; neither </a:t>
            </a:r>
            <a:r>
              <a:rPr lang="en-US" sz="2400" dirty="0" err="1" smtClean="0">
                <a:solidFill>
                  <a:srgbClr val="002060"/>
                </a:solidFill>
                <a:latin typeface="Tahoma" pitchFamily="34" charset="0"/>
                <a:ea typeface="Tahoma" pitchFamily="34" charset="0"/>
                <a:cs typeface="Tahoma" pitchFamily="34" charset="0"/>
              </a:rPr>
              <a:t>fornica-tors</a:t>
            </a:r>
            <a:r>
              <a:rPr lang="en-US" sz="2400" dirty="0" smtClean="0">
                <a:solidFill>
                  <a:srgbClr val="002060"/>
                </a:solidFill>
                <a:latin typeface="Tahoma" pitchFamily="34" charset="0"/>
                <a:ea typeface="Tahoma" pitchFamily="34" charset="0"/>
                <a:cs typeface="Tahoma" pitchFamily="34" charset="0"/>
              </a:rPr>
              <a:t>, nor idolaters, nor adulterers, nor effeminate, nor homosexuals, nor thieves  nor </a:t>
            </a:r>
            <a:r>
              <a:rPr lang="en-US" sz="2400" i="1" dirty="0" smtClean="0">
                <a:solidFill>
                  <a:srgbClr val="002060"/>
                </a:solidFill>
                <a:latin typeface="Tahoma" pitchFamily="34" charset="0"/>
                <a:ea typeface="Tahoma" pitchFamily="34" charset="0"/>
                <a:cs typeface="Tahoma" pitchFamily="34" charset="0"/>
              </a:rPr>
              <a:t>the</a:t>
            </a:r>
            <a:r>
              <a:rPr lang="en-US" sz="2400" dirty="0" smtClean="0">
                <a:solidFill>
                  <a:srgbClr val="002060"/>
                </a:solidFill>
                <a:latin typeface="Tahoma" pitchFamily="34" charset="0"/>
                <a:ea typeface="Tahoma" pitchFamily="34" charset="0"/>
                <a:cs typeface="Tahoma" pitchFamily="34" charset="0"/>
              </a:rPr>
              <a:t> covetous, nor drunk-</a:t>
            </a:r>
            <a:r>
              <a:rPr lang="en-US" sz="2400" dirty="0" err="1" smtClean="0">
                <a:solidFill>
                  <a:srgbClr val="002060"/>
                </a:solidFill>
                <a:latin typeface="Tahoma" pitchFamily="34" charset="0"/>
                <a:ea typeface="Tahoma" pitchFamily="34" charset="0"/>
                <a:cs typeface="Tahoma" pitchFamily="34" charset="0"/>
              </a:rPr>
              <a:t>ards</a:t>
            </a:r>
            <a:r>
              <a:rPr lang="en-US" sz="2400" spc="-150" dirty="0" smtClean="0">
                <a:solidFill>
                  <a:srgbClr val="002060"/>
                </a:solidFill>
                <a:latin typeface="Tahoma" pitchFamily="34" charset="0"/>
                <a:ea typeface="Tahoma" pitchFamily="34" charset="0"/>
                <a:cs typeface="Tahoma" pitchFamily="34" charset="0"/>
              </a:rPr>
              <a:t>, nor </a:t>
            </a:r>
            <a:r>
              <a:rPr lang="en-US" sz="2400" dirty="0" smtClean="0">
                <a:solidFill>
                  <a:srgbClr val="002060"/>
                </a:solidFill>
                <a:latin typeface="Tahoma" pitchFamily="34" charset="0"/>
                <a:ea typeface="Tahoma" pitchFamily="34" charset="0"/>
                <a:cs typeface="Tahoma" pitchFamily="34" charset="0"/>
              </a:rPr>
              <a:t>revilers, </a:t>
            </a:r>
            <a:r>
              <a:rPr lang="en-US" sz="2400" spc="-150" dirty="0" smtClean="0">
                <a:solidFill>
                  <a:srgbClr val="002060"/>
                </a:solidFill>
                <a:latin typeface="Tahoma" pitchFamily="34" charset="0"/>
                <a:ea typeface="Tahoma" pitchFamily="34" charset="0"/>
                <a:cs typeface="Tahoma" pitchFamily="34" charset="0"/>
              </a:rPr>
              <a:t>nor swin</a:t>
            </a:r>
            <a:r>
              <a:rPr lang="en-US" sz="2400" dirty="0" smtClean="0">
                <a:solidFill>
                  <a:srgbClr val="002060"/>
                </a:solidFill>
                <a:latin typeface="Tahoma" pitchFamily="34" charset="0"/>
                <a:ea typeface="Tahoma" pitchFamily="34" charset="0"/>
                <a:cs typeface="Tahoma" pitchFamily="34" charset="0"/>
              </a:rPr>
              <a:t>dlers will inherit the kingdom of God.  Such were some of you; but you were washed, but you were sanctified, but you were justified in the name of the Lord Jesus Christ and in the Spirit of our God.</a:t>
            </a:r>
            <a:endParaRPr lang="en-US" sz="2400" dirty="0">
              <a:solidFill>
                <a:srgbClr val="002060"/>
              </a:solidFill>
              <a:latin typeface="Tahoma" pitchFamily="34" charset="0"/>
              <a:ea typeface="Tahoma" pitchFamily="34" charset="0"/>
              <a:cs typeface="Tahoma" pitchFamily="34" charset="0"/>
            </a:endParaRPr>
          </a:p>
        </p:txBody>
      </p:sp>
      <p:sp>
        <p:nvSpPr>
          <p:cNvPr id="8" name="Content Placeholder 7"/>
          <p:cNvSpPr>
            <a:spLocks noGrp="1"/>
          </p:cNvSpPr>
          <p:nvPr>
            <p:ph sz="half" idx="2"/>
          </p:nvPr>
        </p:nvSpPr>
        <p:spPr>
          <a:xfrm>
            <a:off x="4267200" y="1066800"/>
            <a:ext cx="4876800" cy="5791200"/>
          </a:xfrm>
        </p:spPr>
        <p:txBody>
          <a:bodyPr>
            <a:noAutofit/>
          </a:bodyPr>
          <a:lstStyle/>
          <a:p>
            <a:pPr>
              <a:lnSpc>
                <a:spcPct val="88000"/>
              </a:lnSpc>
            </a:pPr>
            <a:r>
              <a:rPr lang="en-US" sz="2400" b="1" dirty="0" smtClean="0">
                <a:solidFill>
                  <a:srgbClr val="002060"/>
                </a:solidFill>
                <a:latin typeface="Tahoma" pitchFamily="34" charset="0"/>
                <a:ea typeface="Tahoma" pitchFamily="34" charset="0"/>
                <a:cs typeface="Tahoma" pitchFamily="34" charset="0"/>
              </a:rPr>
              <a:t>1 Corinthians 6:9-11 </a:t>
            </a:r>
            <a:r>
              <a:rPr lang="en-US" sz="1400" b="1" dirty="0" smtClean="0">
                <a:solidFill>
                  <a:srgbClr val="002060"/>
                </a:solidFill>
                <a:latin typeface="Tahoma" pitchFamily="34" charset="0"/>
                <a:ea typeface="Tahoma" pitchFamily="34" charset="0"/>
                <a:cs typeface="Tahoma" pitchFamily="34" charset="0"/>
              </a:rPr>
              <a:t>(MSG) </a:t>
            </a:r>
            <a:r>
              <a:rPr lang="en-US" sz="2600" dirty="0" smtClean="0">
                <a:solidFill>
                  <a:srgbClr val="002060"/>
                </a:solidFill>
                <a:latin typeface="Tahoma" pitchFamily="34" charset="0"/>
                <a:ea typeface="Tahoma" pitchFamily="34" charset="0"/>
                <a:cs typeface="Tahoma" pitchFamily="34" charset="0"/>
              </a:rPr>
              <a:t/>
            </a:r>
            <a:br>
              <a:rPr lang="en-US" sz="2600" dirty="0" smtClean="0">
                <a:solidFill>
                  <a:srgbClr val="002060"/>
                </a:solidFill>
                <a:latin typeface="Tahoma" pitchFamily="34" charset="0"/>
                <a:ea typeface="Tahoma" pitchFamily="34" charset="0"/>
                <a:cs typeface="Tahoma" pitchFamily="34" charset="0"/>
              </a:rPr>
            </a:br>
            <a:r>
              <a:rPr lang="en-US" sz="2400" dirty="0" smtClean="0">
                <a:solidFill>
                  <a:srgbClr val="002060"/>
                </a:solidFill>
                <a:latin typeface="Tahoma" pitchFamily="34" charset="0"/>
                <a:ea typeface="Tahoma" pitchFamily="34" charset="0"/>
                <a:cs typeface="Tahoma" pitchFamily="34" charset="0"/>
              </a:rPr>
              <a:t>Don't</a:t>
            </a:r>
            <a:r>
              <a:rPr lang="en-US" sz="2400" spc="-150" dirty="0" smtClean="0">
                <a:solidFill>
                  <a:srgbClr val="002060"/>
                </a:solidFill>
                <a:latin typeface="Tahoma" pitchFamily="34" charset="0"/>
                <a:ea typeface="Tahoma" pitchFamily="34" charset="0"/>
                <a:cs typeface="Tahoma" pitchFamily="34" charset="0"/>
              </a:rPr>
              <a:t> you </a:t>
            </a:r>
            <a:r>
              <a:rPr lang="en-US" sz="2400" dirty="0" smtClean="0">
                <a:solidFill>
                  <a:srgbClr val="002060"/>
                </a:solidFill>
                <a:latin typeface="Tahoma" pitchFamily="34" charset="0"/>
                <a:ea typeface="Tahoma" pitchFamily="34" charset="0"/>
                <a:cs typeface="Tahoma" pitchFamily="34" charset="0"/>
              </a:rPr>
              <a:t>realize that this is not the way to live? Unjust people who don't care about God will not be joining in his kingdom. Those who </a:t>
            </a:r>
            <a:r>
              <a:rPr lang="en-US" sz="2400" spc="-150" dirty="0" smtClean="0">
                <a:solidFill>
                  <a:srgbClr val="002060"/>
                </a:solidFill>
                <a:latin typeface="Tahoma" pitchFamily="34" charset="0"/>
                <a:ea typeface="Tahoma" pitchFamily="34" charset="0"/>
                <a:cs typeface="Tahoma" pitchFamily="34" charset="0"/>
              </a:rPr>
              <a:t>use and </a:t>
            </a:r>
            <a:r>
              <a:rPr lang="en-US" sz="2400" dirty="0" smtClean="0">
                <a:solidFill>
                  <a:srgbClr val="002060"/>
                </a:solidFill>
                <a:latin typeface="Tahoma" pitchFamily="34" charset="0"/>
                <a:ea typeface="Tahoma" pitchFamily="34" charset="0"/>
                <a:cs typeface="Tahoma" pitchFamily="34" charset="0"/>
              </a:rPr>
              <a:t>abuse each other,</a:t>
            </a:r>
            <a:r>
              <a:rPr lang="en-US" sz="2400" spc="-300" dirty="0" smtClean="0">
                <a:solidFill>
                  <a:srgbClr val="002060"/>
                </a:solidFill>
                <a:latin typeface="Tahoma" pitchFamily="34" charset="0"/>
                <a:ea typeface="Tahoma" pitchFamily="34" charset="0"/>
                <a:cs typeface="Tahoma" pitchFamily="34" charset="0"/>
              </a:rPr>
              <a:t> use </a:t>
            </a:r>
            <a:r>
              <a:rPr lang="en-US" sz="2400" dirty="0" smtClean="0">
                <a:solidFill>
                  <a:srgbClr val="002060"/>
                </a:solidFill>
                <a:latin typeface="Tahoma" pitchFamily="34" charset="0"/>
                <a:ea typeface="Tahoma" pitchFamily="34" charset="0"/>
                <a:cs typeface="Tahoma" pitchFamily="34" charset="0"/>
              </a:rPr>
              <a:t>and abuse sex</a:t>
            </a:r>
            <a:r>
              <a:rPr lang="en-US" sz="2400" spc="-150" dirty="0" smtClean="0">
                <a:solidFill>
                  <a:srgbClr val="002060"/>
                </a:solidFill>
                <a:latin typeface="Tahoma" pitchFamily="34" charset="0"/>
                <a:ea typeface="Tahoma" pitchFamily="34" charset="0"/>
                <a:cs typeface="Tahoma" pitchFamily="34" charset="0"/>
              </a:rPr>
              <a:t>, use </a:t>
            </a:r>
            <a:r>
              <a:rPr lang="en-US" sz="2400" dirty="0" smtClean="0">
                <a:solidFill>
                  <a:srgbClr val="002060"/>
                </a:solidFill>
                <a:latin typeface="Tahoma" pitchFamily="34" charset="0"/>
                <a:ea typeface="Tahoma" pitchFamily="34" charset="0"/>
                <a:cs typeface="Tahoma" pitchFamily="34" charset="0"/>
              </a:rPr>
              <a:t>and abuse the earth</a:t>
            </a:r>
            <a:r>
              <a:rPr lang="en-US" sz="2400" spc="-150" dirty="0" smtClean="0">
                <a:solidFill>
                  <a:srgbClr val="002060"/>
                </a:solidFill>
                <a:latin typeface="Tahoma" pitchFamily="34" charset="0"/>
                <a:ea typeface="Tahoma" pitchFamily="34" charset="0"/>
                <a:cs typeface="Tahoma" pitchFamily="34" charset="0"/>
              </a:rPr>
              <a:t> and </a:t>
            </a:r>
            <a:r>
              <a:rPr lang="en-US" sz="2400" dirty="0" smtClean="0">
                <a:solidFill>
                  <a:srgbClr val="002060"/>
                </a:solidFill>
                <a:latin typeface="Tahoma" pitchFamily="34" charset="0"/>
                <a:ea typeface="Tahoma" pitchFamily="34" charset="0"/>
                <a:cs typeface="Tahoma" pitchFamily="34" charset="0"/>
              </a:rPr>
              <a:t>every-thing in it, don't qualify as citizens in God's kingdom. A number</a:t>
            </a:r>
            <a:r>
              <a:rPr lang="en-US" sz="2400" spc="-150" dirty="0" smtClean="0">
                <a:solidFill>
                  <a:srgbClr val="002060"/>
                </a:solidFill>
                <a:latin typeface="Tahoma" pitchFamily="34" charset="0"/>
                <a:ea typeface="Tahoma" pitchFamily="34" charset="0"/>
                <a:cs typeface="Tahoma" pitchFamily="34" charset="0"/>
              </a:rPr>
              <a:t> of you </a:t>
            </a:r>
            <a:r>
              <a:rPr lang="en-US" sz="2400" dirty="0" smtClean="0">
                <a:solidFill>
                  <a:srgbClr val="002060"/>
                </a:solidFill>
                <a:latin typeface="Tahoma" pitchFamily="34" charset="0"/>
                <a:ea typeface="Tahoma" pitchFamily="34" charset="0"/>
                <a:cs typeface="Tahoma" pitchFamily="34" charset="0"/>
              </a:rPr>
              <a:t>know</a:t>
            </a:r>
            <a:r>
              <a:rPr lang="en-US" sz="2400" spc="-150" dirty="0" smtClean="0">
                <a:solidFill>
                  <a:srgbClr val="002060"/>
                </a:solidFill>
                <a:latin typeface="Tahoma" pitchFamily="34" charset="0"/>
                <a:ea typeface="Tahoma" pitchFamily="34" charset="0"/>
                <a:cs typeface="Tahoma" pitchFamily="34" charset="0"/>
              </a:rPr>
              <a:t> from </a:t>
            </a:r>
            <a:r>
              <a:rPr lang="en-US" sz="2400" dirty="0" smtClean="0">
                <a:solidFill>
                  <a:srgbClr val="002060"/>
                </a:solidFill>
                <a:latin typeface="Tahoma" pitchFamily="34" charset="0"/>
                <a:ea typeface="Tahoma" pitchFamily="34" charset="0"/>
                <a:cs typeface="Tahoma" pitchFamily="34" charset="0"/>
              </a:rPr>
              <a:t>experience what I'm talking about</a:t>
            </a:r>
            <a:r>
              <a:rPr lang="en-US" sz="2400" spc="-150" dirty="0" smtClean="0">
                <a:solidFill>
                  <a:srgbClr val="002060"/>
                </a:solidFill>
                <a:latin typeface="Tahoma" pitchFamily="34" charset="0"/>
                <a:ea typeface="Tahoma" pitchFamily="34" charset="0"/>
                <a:cs typeface="Tahoma" pitchFamily="34" charset="0"/>
              </a:rPr>
              <a:t>, for not </a:t>
            </a:r>
            <a:r>
              <a:rPr lang="en-US" sz="2400" dirty="0" smtClean="0">
                <a:solidFill>
                  <a:srgbClr val="002060"/>
                </a:solidFill>
                <a:latin typeface="Tahoma" pitchFamily="34" charset="0"/>
                <a:ea typeface="Tahoma" pitchFamily="34" charset="0"/>
                <a:cs typeface="Tahoma" pitchFamily="34" charset="0"/>
              </a:rPr>
              <a:t>so long ago </a:t>
            </a:r>
            <a:r>
              <a:rPr lang="en-US" sz="2400" spc="-150" dirty="0" smtClean="0">
                <a:solidFill>
                  <a:srgbClr val="002060"/>
                </a:solidFill>
                <a:latin typeface="Tahoma" pitchFamily="34" charset="0"/>
                <a:ea typeface="Tahoma" pitchFamily="34" charset="0"/>
                <a:cs typeface="Tahoma" pitchFamily="34" charset="0"/>
              </a:rPr>
              <a:t>you w</a:t>
            </a:r>
            <a:r>
              <a:rPr lang="en-US" sz="2400" dirty="0" smtClean="0">
                <a:solidFill>
                  <a:srgbClr val="002060"/>
                </a:solidFill>
                <a:latin typeface="Tahoma" pitchFamily="34" charset="0"/>
                <a:ea typeface="Tahoma" pitchFamily="34" charset="0"/>
                <a:cs typeface="Tahoma" pitchFamily="34" charset="0"/>
              </a:rPr>
              <a:t>ere on that </a:t>
            </a:r>
            <a:r>
              <a:rPr lang="en-US" sz="2400" spc="-150" dirty="0" smtClean="0">
                <a:solidFill>
                  <a:srgbClr val="002060"/>
                </a:solidFill>
                <a:latin typeface="Tahoma" pitchFamily="34" charset="0"/>
                <a:ea typeface="Tahoma" pitchFamily="34" charset="0"/>
                <a:cs typeface="Tahoma" pitchFamily="34" charset="0"/>
              </a:rPr>
              <a:t>list. </a:t>
            </a:r>
            <a:r>
              <a:rPr lang="en-US" sz="2400" dirty="0" smtClean="0">
                <a:solidFill>
                  <a:srgbClr val="002060"/>
                </a:solidFill>
                <a:latin typeface="Tahoma" pitchFamily="34" charset="0"/>
                <a:ea typeface="Tahoma" pitchFamily="34" charset="0"/>
                <a:cs typeface="Tahoma" pitchFamily="34" charset="0"/>
              </a:rPr>
              <a:t>Since then, you've been cleaned up and given a fresh start</a:t>
            </a:r>
            <a:r>
              <a:rPr lang="en-US" sz="2400" spc="-150" dirty="0" smtClean="0">
                <a:solidFill>
                  <a:srgbClr val="002060"/>
                </a:solidFill>
                <a:latin typeface="Tahoma" pitchFamily="34" charset="0"/>
                <a:ea typeface="Tahoma" pitchFamily="34" charset="0"/>
                <a:cs typeface="Tahoma" pitchFamily="34" charset="0"/>
              </a:rPr>
              <a:t> by </a:t>
            </a:r>
            <a:r>
              <a:rPr lang="en-US" sz="2400" dirty="0" smtClean="0">
                <a:solidFill>
                  <a:srgbClr val="002060"/>
                </a:solidFill>
                <a:latin typeface="Tahoma" pitchFamily="34" charset="0"/>
                <a:ea typeface="Tahoma" pitchFamily="34" charset="0"/>
                <a:cs typeface="Tahoma" pitchFamily="34" charset="0"/>
              </a:rPr>
              <a:t>Jesus</a:t>
            </a:r>
            <a:r>
              <a:rPr lang="en-US" sz="2400" spc="-150" dirty="0" smtClean="0">
                <a:solidFill>
                  <a:srgbClr val="002060"/>
                </a:solidFill>
                <a:latin typeface="Tahoma" pitchFamily="34" charset="0"/>
                <a:ea typeface="Tahoma" pitchFamily="34" charset="0"/>
                <a:cs typeface="Tahoma" pitchFamily="34" charset="0"/>
              </a:rPr>
              <a:t>, our </a:t>
            </a:r>
            <a:r>
              <a:rPr lang="en-US" sz="2400" dirty="0" smtClean="0">
                <a:solidFill>
                  <a:srgbClr val="002060"/>
                </a:solidFill>
                <a:latin typeface="Tahoma" pitchFamily="34" charset="0"/>
                <a:ea typeface="Tahoma" pitchFamily="34" charset="0"/>
                <a:cs typeface="Tahoma" pitchFamily="34" charset="0"/>
              </a:rPr>
              <a:t>Master, our Messiah, and by our God present in us, the Spirit.</a:t>
            </a:r>
            <a:endParaRPr lang="en-US" sz="2400" dirty="0">
              <a:solidFill>
                <a:srgbClr val="002060"/>
              </a:solidFill>
              <a:latin typeface="Tahoma" pitchFamily="34" charset="0"/>
              <a:ea typeface="Tahoma" pitchFamily="34" charset="0"/>
              <a:cs typeface="Tahoma"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14400"/>
          </a:xfrm>
        </p:spPr>
        <p:txBody>
          <a:bodyPr>
            <a:normAutofit/>
          </a:bodyPr>
          <a:lstStyle/>
          <a:p>
            <a:pPr algn="ctr"/>
            <a:r>
              <a:rPr lang="en-US" sz="5400" dirty="0" smtClean="0">
                <a:solidFill>
                  <a:srgbClr val="002060"/>
                </a:solidFill>
              </a:rPr>
              <a:t>KNOW WHAT YOU BELIEVE…</a:t>
            </a:r>
            <a:endParaRPr lang="en-US" sz="5400" dirty="0">
              <a:solidFill>
                <a:srgbClr val="002060"/>
              </a:solidFill>
            </a:endParaRPr>
          </a:p>
        </p:txBody>
      </p:sp>
      <p:sp>
        <p:nvSpPr>
          <p:cNvPr id="6" name="Content Placeholder 5"/>
          <p:cNvSpPr>
            <a:spLocks noGrp="1"/>
          </p:cNvSpPr>
          <p:nvPr>
            <p:ph idx="1"/>
          </p:nvPr>
        </p:nvSpPr>
        <p:spPr>
          <a:xfrm>
            <a:off x="0" y="1143000"/>
            <a:ext cx="9144000" cy="5715000"/>
          </a:xfrm>
        </p:spPr>
        <p:txBody>
          <a:bodyPr>
            <a:normAutofit/>
          </a:bodyPr>
          <a:lstStyle/>
          <a:p>
            <a:pPr>
              <a:lnSpc>
                <a:spcPct val="90000"/>
              </a:lnSpc>
            </a:pPr>
            <a:r>
              <a:rPr lang="en-US" dirty="0" smtClean="0">
                <a:solidFill>
                  <a:srgbClr val="002060"/>
                </a:solidFill>
              </a:rPr>
              <a:t>…</a:t>
            </a:r>
            <a:r>
              <a:rPr lang="en-US" sz="2800" dirty="0" smtClean="0">
                <a:solidFill>
                  <a:srgbClr val="002060"/>
                </a:solidFill>
                <a:latin typeface="Tahoma" pitchFamily="34" charset="0"/>
                <a:ea typeface="Tahoma" pitchFamily="34" charset="0"/>
                <a:cs typeface="Tahoma" pitchFamily="34" charset="0"/>
              </a:rPr>
              <a:t>AND WHY YOU BELIEVE IT</a:t>
            </a:r>
          </a:p>
          <a:p>
            <a:pPr>
              <a:lnSpc>
                <a:spcPct val="90000"/>
              </a:lnSpc>
            </a:pPr>
            <a:r>
              <a:rPr lang="en-US" sz="2800" dirty="0" smtClean="0">
                <a:solidFill>
                  <a:srgbClr val="002060"/>
                </a:solidFill>
                <a:latin typeface="Tahoma" pitchFamily="34" charset="0"/>
                <a:ea typeface="Tahoma" pitchFamily="34" charset="0"/>
                <a:cs typeface="Tahoma" pitchFamily="34" charset="0"/>
              </a:rPr>
              <a:t>We should be alarmed when people say:</a:t>
            </a:r>
          </a:p>
          <a:p>
            <a:pPr>
              <a:lnSpc>
                <a:spcPct val="90000"/>
              </a:lnSpc>
              <a:buNone/>
            </a:pPr>
            <a:r>
              <a:rPr lang="en-US" sz="2800" dirty="0">
                <a:solidFill>
                  <a:srgbClr val="002060"/>
                </a:solidFill>
                <a:latin typeface="Tahoma" pitchFamily="34" charset="0"/>
                <a:ea typeface="Tahoma" pitchFamily="34" charset="0"/>
                <a:cs typeface="Tahoma" pitchFamily="34" charset="0"/>
              </a:rPr>
              <a:t> </a:t>
            </a:r>
            <a:r>
              <a:rPr lang="en-US" sz="2800" dirty="0" smtClean="0">
                <a:solidFill>
                  <a:srgbClr val="002060"/>
                </a:solidFill>
                <a:latin typeface="Tahoma" pitchFamily="34" charset="0"/>
                <a:ea typeface="Tahoma" pitchFamily="34" charset="0"/>
                <a:cs typeface="Tahoma" pitchFamily="34" charset="0"/>
              </a:rPr>
              <a:t>  1. the Bible wasn’t inspired by God</a:t>
            </a:r>
          </a:p>
          <a:p>
            <a:pPr>
              <a:lnSpc>
                <a:spcPct val="90000"/>
              </a:lnSpc>
              <a:buNone/>
            </a:pPr>
            <a:r>
              <a:rPr lang="en-US" sz="2800" dirty="0">
                <a:solidFill>
                  <a:srgbClr val="002060"/>
                </a:solidFill>
                <a:latin typeface="Tahoma" pitchFamily="34" charset="0"/>
                <a:ea typeface="Tahoma" pitchFamily="34" charset="0"/>
                <a:cs typeface="Tahoma" pitchFamily="34" charset="0"/>
              </a:rPr>
              <a:t> </a:t>
            </a:r>
            <a:r>
              <a:rPr lang="en-US" sz="2800" dirty="0" smtClean="0">
                <a:solidFill>
                  <a:srgbClr val="002060"/>
                </a:solidFill>
                <a:latin typeface="Tahoma" pitchFamily="34" charset="0"/>
                <a:ea typeface="Tahoma" pitchFamily="34" charset="0"/>
                <a:cs typeface="Tahoma" pitchFamily="34" charset="0"/>
              </a:rPr>
              <a:t>  2. there is no </a:t>
            </a:r>
            <a:r>
              <a:rPr lang="en-US" sz="2800" dirty="0" err="1" smtClean="0">
                <a:solidFill>
                  <a:srgbClr val="002060"/>
                </a:solidFill>
                <a:latin typeface="Tahoma" pitchFamily="34" charset="0"/>
                <a:ea typeface="Tahoma" pitchFamily="34" charset="0"/>
                <a:cs typeface="Tahoma" pitchFamily="34" charset="0"/>
              </a:rPr>
              <a:t>substitutionary</a:t>
            </a:r>
            <a:r>
              <a:rPr lang="en-US" sz="2800" dirty="0" smtClean="0">
                <a:solidFill>
                  <a:srgbClr val="002060"/>
                </a:solidFill>
                <a:latin typeface="Tahoma" pitchFamily="34" charset="0"/>
                <a:ea typeface="Tahoma" pitchFamily="34" charset="0"/>
                <a:cs typeface="Tahoma" pitchFamily="34" charset="0"/>
              </a:rPr>
              <a:t> atonement</a:t>
            </a:r>
          </a:p>
          <a:p>
            <a:pPr>
              <a:lnSpc>
                <a:spcPct val="90000"/>
              </a:lnSpc>
              <a:buNone/>
            </a:pPr>
            <a:r>
              <a:rPr lang="en-US" sz="2800" dirty="0">
                <a:solidFill>
                  <a:srgbClr val="002060"/>
                </a:solidFill>
                <a:latin typeface="Tahoma" pitchFamily="34" charset="0"/>
                <a:ea typeface="Tahoma" pitchFamily="34" charset="0"/>
                <a:cs typeface="Tahoma" pitchFamily="34" charset="0"/>
              </a:rPr>
              <a:t> </a:t>
            </a:r>
            <a:r>
              <a:rPr lang="en-US" sz="2800" dirty="0" smtClean="0">
                <a:solidFill>
                  <a:srgbClr val="002060"/>
                </a:solidFill>
                <a:latin typeface="Tahoma" pitchFamily="34" charset="0"/>
                <a:ea typeface="Tahoma" pitchFamily="34" charset="0"/>
                <a:cs typeface="Tahoma" pitchFamily="34" charset="0"/>
              </a:rPr>
              <a:t>  3. there was no virgin birth</a:t>
            </a:r>
          </a:p>
          <a:p>
            <a:pPr>
              <a:lnSpc>
                <a:spcPct val="90000"/>
              </a:lnSpc>
              <a:buNone/>
            </a:pPr>
            <a:r>
              <a:rPr lang="en-US" sz="2800" dirty="0">
                <a:solidFill>
                  <a:srgbClr val="002060"/>
                </a:solidFill>
                <a:latin typeface="Tahoma" pitchFamily="34" charset="0"/>
                <a:ea typeface="Tahoma" pitchFamily="34" charset="0"/>
                <a:cs typeface="Tahoma" pitchFamily="34" charset="0"/>
              </a:rPr>
              <a:t> </a:t>
            </a:r>
            <a:r>
              <a:rPr lang="en-US" sz="2800" dirty="0" smtClean="0">
                <a:solidFill>
                  <a:srgbClr val="002060"/>
                </a:solidFill>
                <a:latin typeface="Tahoma" pitchFamily="34" charset="0"/>
                <a:ea typeface="Tahoma" pitchFamily="34" charset="0"/>
                <a:cs typeface="Tahoma" pitchFamily="34" charset="0"/>
              </a:rPr>
              <a:t>  4. people from many religions can go to heaven</a:t>
            </a:r>
          </a:p>
          <a:p>
            <a:pPr>
              <a:lnSpc>
                <a:spcPct val="90000"/>
              </a:lnSpc>
              <a:buNone/>
            </a:pPr>
            <a:r>
              <a:rPr lang="en-US" sz="2800" dirty="0">
                <a:solidFill>
                  <a:srgbClr val="002060"/>
                </a:solidFill>
                <a:latin typeface="Tahoma" pitchFamily="34" charset="0"/>
                <a:ea typeface="Tahoma" pitchFamily="34" charset="0"/>
                <a:cs typeface="Tahoma" pitchFamily="34" charset="0"/>
              </a:rPr>
              <a:t> </a:t>
            </a:r>
            <a:r>
              <a:rPr lang="en-US" sz="2800" dirty="0" smtClean="0">
                <a:solidFill>
                  <a:srgbClr val="002060"/>
                </a:solidFill>
                <a:latin typeface="Tahoma" pitchFamily="34" charset="0"/>
                <a:ea typeface="Tahoma" pitchFamily="34" charset="0"/>
                <a:cs typeface="Tahoma" pitchFamily="34" charset="0"/>
              </a:rPr>
              <a:t>  5. no one will go to hell</a:t>
            </a:r>
          </a:p>
          <a:p>
            <a:pPr>
              <a:lnSpc>
                <a:spcPct val="90000"/>
              </a:lnSpc>
              <a:buNone/>
            </a:pPr>
            <a:r>
              <a:rPr lang="en-US" sz="2800" dirty="0">
                <a:solidFill>
                  <a:srgbClr val="002060"/>
                </a:solidFill>
                <a:latin typeface="Tahoma" pitchFamily="34" charset="0"/>
                <a:ea typeface="Tahoma" pitchFamily="34" charset="0"/>
                <a:cs typeface="Tahoma" pitchFamily="34" charset="0"/>
              </a:rPr>
              <a:t> </a:t>
            </a:r>
            <a:r>
              <a:rPr lang="en-US" sz="2800" dirty="0" smtClean="0">
                <a:solidFill>
                  <a:srgbClr val="002060"/>
                </a:solidFill>
                <a:latin typeface="Tahoma" pitchFamily="34" charset="0"/>
                <a:ea typeface="Tahoma" pitchFamily="34" charset="0"/>
                <a:cs typeface="Tahoma" pitchFamily="34" charset="0"/>
              </a:rPr>
              <a:t>  6. there was no original sin</a:t>
            </a:r>
          </a:p>
          <a:p>
            <a:pPr>
              <a:lnSpc>
                <a:spcPct val="90000"/>
              </a:lnSpc>
              <a:buNone/>
            </a:pPr>
            <a:r>
              <a:rPr lang="en-US" sz="2800" dirty="0">
                <a:solidFill>
                  <a:srgbClr val="002060"/>
                </a:solidFill>
                <a:latin typeface="Tahoma" pitchFamily="34" charset="0"/>
                <a:ea typeface="Tahoma" pitchFamily="34" charset="0"/>
                <a:cs typeface="Tahoma" pitchFamily="34" charset="0"/>
              </a:rPr>
              <a:t> </a:t>
            </a:r>
            <a:r>
              <a:rPr lang="en-US" sz="2800" dirty="0" smtClean="0">
                <a:solidFill>
                  <a:srgbClr val="002060"/>
                </a:solidFill>
                <a:latin typeface="Tahoma" pitchFamily="34" charset="0"/>
                <a:ea typeface="Tahoma" pitchFamily="34" charset="0"/>
                <a:cs typeface="Tahoma" pitchFamily="34" charset="0"/>
              </a:rPr>
              <a:t>  7. the church takes the place of Israel in prophecy</a:t>
            </a:r>
          </a:p>
          <a:p>
            <a:pPr>
              <a:lnSpc>
                <a:spcPct val="90000"/>
              </a:lnSpc>
              <a:buNone/>
            </a:pPr>
            <a:r>
              <a:rPr lang="en-US" sz="2800" dirty="0">
                <a:solidFill>
                  <a:srgbClr val="002060"/>
                </a:solidFill>
                <a:latin typeface="Tahoma" pitchFamily="34" charset="0"/>
                <a:ea typeface="Tahoma" pitchFamily="34" charset="0"/>
                <a:cs typeface="Tahoma" pitchFamily="34" charset="0"/>
              </a:rPr>
              <a:t> </a:t>
            </a:r>
            <a:r>
              <a:rPr lang="en-US" sz="2800" dirty="0" smtClean="0">
                <a:solidFill>
                  <a:srgbClr val="002060"/>
                </a:solidFill>
                <a:latin typeface="Tahoma" pitchFamily="34" charset="0"/>
                <a:ea typeface="Tahoma" pitchFamily="34" charset="0"/>
                <a:cs typeface="Tahoma" pitchFamily="34" charset="0"/>
              </a:rPr>
              <a:t>  8. Jesus primary work was to save the Earth</a:t>
            </a:r>
          </a:p>
          <a:p>
            <a:pPr>
              <a:lnSpc>
                <a:spcPct val="90000"/>
              </a:lnSpc>
              <a:buNone/>
            </a:pPr>
            <a:r>
              <a:rPr lang="en-US" sz="2800" dirty="0">
                <a:solidFill>
                  <a:srgbClr val="002060"/>
                </a:solidFill>
                <a:latin typeface="Tahoma" pitchFamily="34" charset="0"/>
                <a:ea typeface="Tahoma" pitchFamily="34" charset="0"/>
                <a:cs typeface="Tahoma" pitchFamily="34" charset="0"/>
              </a:rPr>
              <a:t> </a:t>
            </a:r>
            <a:r>
              <a:rPr lang="en-US" sz="2800" dirty="0" smtClean="0">
                <a:solidFill>
                  <a:srgbClr val="002060"/>
                </a:solidFill>
                <a:latin typeface="Tahoma" pitchFamily="34" charset="0"/>
                <a:ea typeface="Tahoma" pitchFamily="34" charset="0"/>
                <a:cs typeface="Tahoma" pitchFamily="34" charset="0"/>
              </a:rPr>
              <a:t>  9. we make the earth acceptable for Him to come</a:t>
            </a:r>
          </a:p>
          <a:p>
            <a:pPr>
              <a:lnSpc>
                <a:spcPct val="90000"/>
              </a:lnSpc>
              <a:buNone/>
            </a:pPr>
            <a:r>
              <a:rPr lang="en-US" sz="2800" dirty="0">
                <a:solidFill>
                  <a:srgbClr val="002060"/>
                </a:solidFill>
                <a:latin typeface="Tahoma" pitchFamily="34" charset="0"/>
                <a:ea typeface="Tahoma" pitchFamily="34" charset="0"/>
                <a:cs typeface="Tahoma" pitchFamily="34" charset="0"/>
              </a:rPr>
              <a:t>  </a:t>
            </a:r>
            <a:r>
              <a:rPr lang="en-US" sz="2800" dirty="0" smtClean="0">
                <a:solidFill>
                  <a:srgbClr val="002060"/>
                </a:solidFill>
                <a:latin typeface="Tahoma" pitchFamily="34" charset="0"/>
                <a:ea typeface="Tahoma" pitchFamily="34" charset="0"/>
                <a:cs typeface="Tahoma" pitchFamily="34" charset="0"/>
              </a:rPr>
              <a:t>10. church is about making me feel good</a:t>
            </a:r>
          </a:p>
          <a:p>
            <a:endParaRPr lang="en-US" dirty="0">
              <a:solidFill>
                <a:srgbClr val="002060"/>
              </a:solidFill>
              <a:latin typeface="Tahoma" pitchFamily="34" charset="0"/>
              <a:ea typeface="Tahoma" pitchFamily="34" charset="0"/>
              <a:cs typeface="Tahoma"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1143000"/>
          </a:xfrm>
        </p:spPr>
        <p:txBody>
          <a:bodyPr>
            <a:normAutofit/>
          </a:bodyPr>
          <a:lstStyle/>
          <a:p>
            <a:pPr algn="ctr"/>
            <a:r>
              <a:rPr lang="en-US" sz="4800" dirty="0" smtClean="0">
                <a:solidFill>
                  <a:srgbClr val="002060"/>
                </a:solidFill>
                <a:latin typeface="Tahoma" pitchFamily="34" charset="0"/>
                <a:ea typeface="Tahoma" pitchFamily="34" charset="0"/>
                <a:cs typeface="Tahoma" pitchFamily="34" charset="0"/>
              </a:rPr>
              <a:t>ABOUT THIS CLASS</a:t>
            </a:r>
            <a:endParaRPr lang="en-US" sz="4800" dirty="0">
              <a:solidFill>
                <a:srgbClr val="002060"/>
              </a:solidFill>
              <a:latin typeface="Tahoma" pitchFamily="34" charset="0"/>
              <a:ea typeface="Tahoma" pitchFamily="34" charset="0"/>
              <a:cs typeface="Tahoma" pitchFamily="34" charset="0"/>
            </a:endParaRPr>
          </a:p>
        </p:txBody>
      </p:sp>
      <p:sp>
        <p:nvSpPr>
          <p:cNvPr id="6" name="Content Placeholder 5"/>
          <p:cNvSpPr>
            <a:spLocks noGrp="1"/>
          </p:cNvSpPr>
          <p:nvPr>
            <p:ph idx="1"/>
          </p:nvPr>
        </p:nvSpPr>
        <p:spPr>
          <a:xfrm>
            <a:off x="0" y="1066800"/>
            <a:ext cx="9144000" cy="5791200"/>
          </a:xfrm>
        </p:spPr>
        <p:txBody>
          <a:bodyPr>
            <a:normAutofit/>
          </a:bodyPr>
          <a:lstStyle/>
          <a:p>
            <a:pPr>
              <a:lnSpc>
                <a:spcPct val="98000"/>
              </a:lnSpc>
            </a:pPr>
            <a:r>
              <a:rPr lang="en-US" sz="2800" dirty="0" smtClean="0">
                <a:solidFill>
                  <a:srgbClr val="00194C"/>
                </a:solidFill>
                <a:latin typeface="Tahoma" pitchFamily="34" charset="0"/>
                <a:ea typeface="Tahoma" pitchFamily="34" charset="0"/>
                <a:cs typeface="Tahoma" pitchFamily="34" charset="0"/>
              </a:rPr>
              <a:t>You will need:</a:t>
            </a:r>
          </a:p>
          <a:p>
            <a:pPr>
              <a:lnSpc>
                <a:spcPct val="98000"/>
              </a:lnSpc>
              <a:buNone/>
            </a:pPr>
            <a:r>
              <a:rPr lang="en-US" sz="2800" dirty="0">
                <a:solidFill>
                  <a:srgbClr val="00194C"/>
                </a:solidFill>
                <a:latin typeface="Tahoma" pitchFamily="34" charset="0"/>
                <a:ea typeface="Tahoma" pitchFamily="34" charset="0"/>
                <a:cs typeface="Tahoma" pitchFamily="34" charset="0"/>
              </a:rPr>
              <a:t> </a:t>
            </a:r>
            <a:r>
              <a:rPr lang="en-US" sz="2800" dirty="0" smtClean="0">
                <a:solidFill>
                  <a:srgbClr val="00194C"/>
                </a:solidFill>
                <a:latin typeface="Tahoma" pitchFamily="34" charset="0"/>
                <a:ea typeface="Tahoma" pitchFamily="34" charset="0"/>
                <a:cs typeface="Tahoma" pitchFamily="34" charset="0"/>
              </a:rPr>
              <a:t>  1.  A workbook (one free for those physically attending</a:t>
            </a:r>
            <a:r>
              <a:rPr lang="en-US" sz="2800" spc="-150" dirty="0" smtClean="0">
                <a:solidFill>
                  <a:srgbClr val="00194C"/>
                </a:solidFill>
                <a:latin typeface="Tahoma" pitchFamily="34" charset="0"/>
                <a:ea typeface="Tahoma" pitchFamily="34" charset="0"/>
                <a:cs typeface="Tahoma" pitchFamily="34" charset="0"/>
              </a:rPr>
              <a:t> the </a:t>
            </a:r>
            <a:r>
              <a:rPr lang="en-US" sz="2800" dirty="0" smtClean="0">
                <a:solidFill>
                  <a:srgbClr val="00194C"/>
                </a:solidFill>
                <a:latin typeface="Tahoma" pitchFamily="34" charset="0"/>
                <a:ea typeface="Tahoma" pitchFamily="34" charset="0"/>
                <a:cs typeface="Tahoma" pitchFamily="34" charset="0"/>
              </a:rPr>
              <a:t>class; extra workbooks</a:t>
            </a:r>
            <a:r>
              <a:rPr lang="en-US" sz="2800" spc="-150" dirty="0" smtClean="0">
                <a:solidFill>
                  <a:srgbClr val="00194C"/>
                </a:solidFill>
                <a:latin typeface="Tahoma" pitchFamily="34" charset="0"/>
                <a:ea typeface="Tahoma" pitchFamily="34" charset="0"/>
                <a:cs typeface="Tahoma" pitchFamily="34" charset="0"/>
              </a:rPr>
              <a:t> for </a:t>
            </a:r>
            <a:r>
              <a:rPr lang="en-US" sz="2800" dirty="0" smtClean="0">
                <a:solidFill>
                  <a:srgbClr val="00194C"/>
                </a:solidFill>
                <a:latin typeface="Tahoma" pitchFamily="34" charset="0"/>
                <a:ea typeface="Tahoma" pitchFamily="34" charset="0"/>
                <a:cs typeface="Tahoma" pitchFamily="34" charset="0"/>
              </a:rPr>
              <a:t>those studying online are available at www.guardingthetruth.org</a:t>
            </a:r>
          </a:p>
          <a:p>
            <a:pPr>
              <a:lnSpc>
                <a:spcPct val="98000"/>
              </a:lnSpc>
              <a:buNone/>
            </a:pPr>
            <a:r>
              <a:rPr lang="en-US" sz="2800" dirty="0" smtClean="0">
                <a:solidFill>
                  <a:srgbClr val="00194C"/>
                </a:solidFill>
                <a:latin typeface="Tahoma" pitchFamily="34" charset="0"/>
                <a:ea typeface="Tahoma" pitchFamily="34" charset="0"/>
                <a:cs typeface="Tahoma" pitchFamily="34" charset="0"/>
              </a:rPr>
              <a:t>   2.  A good Bible translation (not a paraphrase)</a:t>
            </a:r>
          </a:p>
          <a:p>
            <a:pPr>
              <a:lnSpc>
                <a:spcPct val="98000"/>
              </a:lnSpc>
              <a:buNone/>
            </a:pPr>
            <a:r>
              <a:rPr lang="en-US" sz="2800" dirty="0">
                <a:solidFill>
                  <a:srgbClr val="00194C"/>
                </a:solidFill>
                <a:latin typeface="Tahoma" pitchFamily="34" charset="0"/>
                <a:ea typeface="Tahoma" pitchFamily="34" charset="0"/>
                <a:cs typeface="Tahoma" pitchFamily="34" charset="0"/>
              </a:rPr>
              <a:t> </a:t>
            </a:r>
            <a:r>
              <a:rPr lang="en-US" sz="2800" dirty="0" smtClean="0">
                <a:solidFill>
                  <a:srgbClr val="00194C"/>
                </a:solidFill>
                <a:latin typeface="Tahoma" pitchFamily="34" charset="0"/>
                <a:ea typeface="Tahoma" pitchFamily="34" charset="0"/>
                <a:cs typeface="Tahoma" pitchFamily="34" charset="0"/>
              </a:rPr>
              <a:t>  3.  Recommended: a concordance with lexicon</a:t>
            </a:r>
          </a:p>
          <a:p>
            <a:pPr>
              <a:lnSpc>
                <a:spcPct val="98000"/>
              </a:lnSpc>
              <a:buNone/>
            </a:pPr>
            <a:r>
              <a:rPr lang="en-US" sz="2800" dirty="0">
                <a:solidFill>
                  <a:srgbClr val="00194C"/>
                </a:solidFill>
                <a:latin typeface="Tahoma" pitchFamily="34" charset="0"/>
                <a:ea typeface="Tahoma" pitchFamily="34" charset="0"/>
                <a:cs typeface="Tahoma" pitchFamily="34" charset="0"/>
              </a:rPr>
              <a:t> </a:t>
            </a:r>
            <a:r>
              <a:rPr lang="en-US" sz="2800" dirty="0" smtClean="0">
                <a:solidFill>
                  <a:srgbClr val="00194C"/>
                </a:solidFill>
                <a:latin typeface="Tahoma" pitchFamily="34" charset="0"/>
                <a:ea typeface="Tahoma" pitchFamily="34" charset="0"/>
                <a:cs typeface="Tahoma" pitchFamily="34" charset="0"/>
              </a:rPr>
              <a:t>  4.  A Bible atlas and Bible dictionary</a:t>
            </a:r>
          </a:p>
          <a:p>
            <a:pPr>
              <a:lnSpc>
                <a:spcPct val="98000"/>
              </a:lnSpc>
            </a:pPr>
            <a:r>
              <a:rPr lang="en-US" sz="2800" dirty="0" smtClean="0">
                <a:solidFill>
                  <a:srgbClr val="00194C"/>
                </a:solidFill>
                <a:latin typeface="Tahoma" pitchFamily="34" charset="0"/>
                <a:ea typeface="Tahoma" pitchFamily="34" charset="0"/>
                <a:cs typeface="Tahoma" pitchFamily="34" charset="0"/>
              </a:rPr>
              <a:t>Audio and </a:t>
            </a:r>
            <a:r>
              <a:rPr lang="en-US" sz="2800" dirty="0" err="1" smtClean="0">
                <a:solidFill>
                  <a:srgbClr val="00194C"/>
                </a:solidFill>
                <a:latin typeface="Tahoma" pitchFamily="34" charset="0"/>
                <a:ea typeface="Tahoma" pitchFamily="34" charset="0"/>
                <a:cs typeface="Tahoma" pitchFamily="34" charset="0"/>
              </a:rPr>
              <a:t>powerpoints</a:t>
            </a:r>
            <a:r>
              <a:rPr lang="en-US" sz="2800" dirty="0" smtClean="0">
                <a:solidFill>
                  <a:srgbClr val="00194C"/>
                </a:solidFill>
                <a:latin typeface="Tahoma" pitchFamily="34" charset="0"/>
                <a:ea typeface="Tahoma" pitchFamily="34" charset="0"/>
                <a:cs typeface="Tahoma" pitchFamily="34" charset="0"/>
              </a:rPr>
              <a:t> available approximately 24 hours after class at meadow.org or CRC website</a:t>
            </a:r>
          </a:p>
          <a:p>
            <a:pPr>
              <a:lnSpc>
                <a:spcPct val="98000"/>
              </a:lnSpc>
            </a:pPr>
            <a:r>
              <a:rPr lang="en-US" sz="2800" dirty="0" smtClean="0">
                <a:solidFill>
                  <a:srgbClr val="00194C"/>
                </a:solidFill>
                <a:latin typeface="Tahoma" pitchFamily="34" charset="0"/>
                <a:ea typeface="Tahoma" pitchFamily="34" charset="0"/>
                <a:cs typeface="Tahoma" pitchFamily="34" charset="0"/>
              </a:rPr>
              <a:t>If you are looking for a good Bible study program or app, I recommend </a:t>
            </a:r>
            <a:r>
              <a:rPr lang="en-US" sz="2800" dirty="0" err="1" smtClean="0">
                <a:solidFill>
                  <a:srgbClr val="00194C"/>
                </a:solidFill>
                <a:latin typeface="Tahoma" pitchFamily="34" charset="0"/>
                <a:ea typeface="Tahoma" pitchFamily="34" charset="0"/>
                <a:cs typeface="Tahoma" pitchFamily="34" charset="0"/>
              </a:rPr>
              <a:t>WORDsearch</a:t>
            </a:r>
            <a:r>
              <a:rPr lang="en-US" sz="2800" dirty="0" smtClean="0">
                <a:solidFill>
                  <a:srgbClr val="00194C"/>
                </a:solidFill>
                <a:latin typeface="Tahoma" pitchFamily="34" charset="0"/>
                <a:ea typeface="Tahoma" pitchFamily="34" charset="0"/>
                <a:cs typeface="Tahoma" pitchFamily="34" charset="0"/>
              </a:rPr>
              <a:t> available at wordsearchbible.com</a:t>
            </a:r>
          </a:p>
          <a:p>
            <a:pPr>
              <a:lnSpc>
                <a:spcPct val="98000"/>
              </a:lnSpc>
              <a:buNone/>
            </a:pPr>
            <a:endParaRPr lang="en-US" sz="2800" dirty="0" smtClean="0">
              <a:solidFill>
                <a:srgbClr val="00194C"/>
              </a:solidFill>
              <a:latin typeface="Tahoma" pitchFamily="34" charset="0"/>
              <a:ea typeface="Tahoma" pitchFamily="34" charset="0"/>
              <a:cs typeface="Tahoma" pitchFamily="34" charset="0"/>
            </a:endParaRPr>
          </a:p>
          <a:p>
            <a:pPr>
              <a:lnSpc>
                <a:spcPct val="98000"/>
              </a:lnSpc>
              <a:buNone/>
            </a:pPr>
            <a:endParaRPr lang="en-US" sz="2800" dirty="0" smtClean="0">
              <a:solidFill>
                <a:srgbClr val="00194C"/>
              </a:solidFill>
              <a:latin typeface="Tahoma" pitchFamily="34" charset="0"/>
              <a:ea typeface="Tahoma" pitchFamily="34" charset="0"/>
              <a:cs typeface="Tahoma" pitchFamily="34" charset="0"/>
            </a:endParaRPr>
          </a:p>
          <a:p>
            <a:pPr>
              <a:lnSpc>
                <a:spcPct val="98000"/>
              </a:lnSpc>
              <a:buNone/>
            </a:pPr>
            <a:endParaRPr lang="en-US" sz="2800" dirty="0">
              <a:solidFill>
                <a:srgbClr val="00194C"/>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1143000"/>
          </a:xfrm>
        </p:spPr>
        <p:txBody>
          <a:bodyPr>
            <a:normAutofit/>
          </a:bodyPr>
          <a:lstStyle/>
          <a:p>
            <a:pPr algn="ctr"/>
            <a:r>
              <a:rPr lang="en-US" sz="4800" b="0" dirty="0" smtClean="0">
                <a:solidFill>
                  <a:srgbClr val="002060"/>
                </a:solidFill>
                <a:latin typeface="Tahoma" pitchFamily="34" charset="0"/>
                <a:ea typeface="Tahoma" pitchFamily="34" charset="0"/>
                <a:cs typeface="Tahoma" pitchFamily="34" charset="0"/>
              </a:rPr>
              <a:t>VERSE FOR THE JOURNEY</a:t>
            </a:r>
            <a:endParaRPr lang="en-US" sz="4800" b="0" dirty="0">
              <a:solidFill>
                <a:srgbClr val="002060"/>
              </a:solidFill>
              <a:latin typeface="Tahoma" pitchFamily="34" charset="0"/>
              <a:ea typeface="Tahoma" pitchFamily="34" charset="0"/>
              <a:cs typeface="Tahoma" pitchFamily="34" charset="0"/>
            </a:endParaRPr>
          </a:p>
        </p:txBody>
      </p:sp>
      <p:sp>
        <p:nvSpPr>
          <p:cNvPr id="6" name="Content Placeholder 5"/>
          <p:cNvSpPr>
            <a:spLocks noGrp="1"/>
          </p:cNvSpPr>
          <p:nvPr>
            <p:ph idx="1"/>
          </p:nvPr>
        </p:nvSpPr>
        <p:spPr>
          <a:xfrm>
            <a:off x="0" y="1066800"/>
            <a:ext cx="9144000" cy="6019800"/>
          </a:xfrm>
        </p:spPr>
        <p:txBody>
          <a:bodyPr>
            <a:normAutofit/>
          </a:bodyPr>
          <a:lstStyle/>
          <a:p>
            <a:pPr>
              <a:lnSpc>
                <a:spcPct val="90000"/>
              </a:lnSpc>
              <a:spcBef>
                <a:spcPts val="300"/>
              </a:spcBef>
            </a:pPr>
            <a:r>
              <a:rPr lang="en-US" sz="2800" b="1" dirty="0" smtClean="0">
                <a:solidFill>
                  <a:srgbClr val="00153E"/>
                </a:solidFill>
                <a:latin typeface="Tahoma" pitchFamily="34" charset="0"/>
                <a:ea typeface="Tahoma" pitchFamily="34" charset="0"/>
                <a:cs typeface="Tahoma" pitchFamily="34" charset="0"/>
              </a:rPr>
              <a:t>Romans 1:21-25 </a:t>
            </a:r>
            <a:r>
              <a:rPr lang="en-US" sz="2800" dirty="0" smtClean="0">
                <a:solidFill>
                  <a:srgbClr val="00153E"/>
                </a:solidFill>
                <a:latin typeface="Tahoma" pitchFamily="34" charset="0"/>
                <a:ea typeface="Tahoma" pitchFamily="34" charset="0"/>
                <a:cs typeface="Tahoma" pitchFamily="34" charset="0"/>
              </a:rPr>
              <a:t> For even though they knew God, they did</a:t>
            </a:r>
            <a:r>
              <a:rPr lang="en-US" sz="2800" spc="-150" dirty="0" smtClean="0">
                <a:solidFill>
                  <a:srgbClr val="00153E"/>
                </a:solidFill>
                <a:latin typeface="Tahoma" pitchFamily="34" charset="0"/>
                <a:ea typeface="Tahoma" pitchFamily="34" charset="0"/>
                <a:cs typeface="Tahoma" pitchFamily="34" charset="0"/>
              </a:rPr>
              <a:t> not </a:t>
            </a:r>
            <a:r>
              <a:rPr lang="en-US" sz="2800" dirty="0" smtClean="0">
                <a:solidFill>
                  <a:srgbClr val="00153E"/>
                </a:solidFill>
                <a:latin typeface="Tahoma" pitchFamily="34" charset="0"/>
                <a:ea typeface="Tahoma" pitchFamily="34" charset="0"/>
                <a:cs typeface="Tahoma" pitchFamily="34" charset="0"/>
              </a:rPr>
              <a:t>honor Him as God or give thanks, but they became futile in their speculations, and their foolish heart was darkened. Professing to be wise, they became fools</a:t>
            </a:r>
            <a:r>
              <a:rPr lang="en-US" sz="2800" spc="-150" dirty="0" smtClean="0">
                <a:solidFill>
                  <a:srgbClr val="00153E"/>
                </a:solidFill>
                <a:latin typeface="Tahoma" pitchFamily="34" charset="0"/>
                <a:ea typeface="Tahoma" pitchFamily="34" charset="0"/>
                <a:cs typeface="Tahoma" pitchFamily="34" charset="0"/>
              </a:rPr>
              <a:t>, and </a:t>
            </a:r>
            <a:r>
              <a:rPr lang="en-US" sz="2800" b="1" dirty="0" smtClean="0">
                <a:solidFill>
                  <a:srgbClr val="00153E"/>
                </a:solidFill>
                <a:latin typeface="Tahoma" pitchFamily="34" charset="0"/>
                <a:ea typeface="Tahoma" pitchFamily="34" charset="0"/>
                <a:cs typeface="Tahoma" pitchFamily="34" charset="0"/>
              </a:rPr>
              <a:t>exchanged</a:t>
            </a:r>
            <a:r>
              <a:rPr lang="en-US" sz="2800" dirty="0" smtClean="0">
                <a:solidFill>
                  <a:srgbClr val="00153E"/>
                </a:solidFill>
                <a:latin typeface="Tahoma" pitchFamily="34" charset="0"/>
                <a:ea typeface="Tahoma" pitchFamily="34" charset="0"/>
                <a:cs typeface="Tahoma" pitchFamily="34" charset="0"/>
              </a:rPr>
              <a:t> the glory of the incorruptible God for an image in the form of corruptible man and of birds and four-footed animals and crawling creatures.</a:t>
            </a:r>
            <a:r>
              <a:rPr lang="en-US" sz="2800" spc="-150" dirty="0" smtClean="0">
                <a:solidFill>
                  <a:srgbClr val="00153E"/>
                </a:solidFill>
                <a:latin typeface="Tahoma" pitchFamily="34" charset="0"/>
                <a:ea typeface="Tahoma" pitchFamily="34" charset="0"/>
                <a:cs typeface="Tahoma" pitchFamily="34" charset="0"/>
              </a:rPr>
              <a:t> Therefore </a:t>
            </a:r>
            <a:r>
              <a:rPr lang="en-US" sz="2800" dirty="0" smtClean="0">
                <a:solidFill>
                  <a:srgbClr val="00153E"/>
                </a:solidFill>
                <a:latin typeface="Tahoma" pitchFamily="34" charset="0"/>
                <a:ea typeface="Tahoma" pitchFamily="34" charset="0"/>
                <a:cs typeface="Tahoma" pitchFamily="34" charset="0"/>
              </a:rPr>
              <a:t>God gave them over in the lusts of their hearts to impurity, so that their bodies would be dishonored among them</a:t>
            </a:r>
            <a:r>
              <a:rPr lang="en-US" sz="2800" spc="-150" dirty="0" smtClean="0">
                <a:solidFill>
                  <a:srgbClr val="00153E"/>
                </a:solidFill>
                <a:latin typeface="Tahoma" pitchFamily="34" charset="0"/>
                <a:ea typeface="Tahoma" pitchFamily="34" charset="0"/>
                <a:cs typeface="Tahoma" pitchFamily="34" charset="0"/>
              </a:rPr>
              <a:t>. For </a:t>
            </a:r>
            <a:r>
              <a:rPr lang="en-US" sz="2800" dirty="0" smtClean="0">
                <a:solidFill>
                  <a:srgbClr val="00153E"/>
                </a:solidFill>
                <a:latin typeface="Tahoma" pitchFamily="34" charset="0"/>
                <a:ea typeface="Tahoma" pitchFamily="34" charset="0"/>
                <a:cs typeface="Tahoma" pitchFamily="34" charset="0"/>
              </a:rPr>
              <a:t>they </a:t>
            </a:r>
            <a:r>
              <a:rPr lang="en-US" sz="2800" b="1" dirty="0" smtClean="0">
                <a:solidFill>
                  <a:srgbClr val="00153E"/>
                </a:solidFill>
                <a:latin typeface="Tahoma" pitchFamily="34" charset="0"/>
                <a:ea typeface="Tahoma" pitchFamily="34" charset="0"/>
                <a:cs typeface="Tahoma" pitchFamily="34" charset="0"/>
              </a:rPr>
              <a:t>exchanged</a:t>
            </a:r>
            <a:r>
              <a:rPr lang="en-US" sz="2800" b="1" spc="-150" dirty="0" smtClean="0">
                <a:solidFill>
                  <a:srgbClr val="00153E"/>
                </a:solidFill>
                <a:latin typeface="Tahoma" pitchFamily="34" charset="0"/>
                <a:ea typeface="Tahoma" pitchFamily="34" charset="0"/>
                <a:cs typeface="Tahoma" pitchFamily="34" charset="0"/>
              </a:rPr>
              <a:t> </a:t>
            </a:r>
            <a:r>
              <a:rPr lang="en-US" sz="2800" spc="-150" dirty="0" smtClean="0">
                <a:solidFill>
                  <a:srgbClr val="00153E"/>
                </a:solidFill>
                <a:latin typeface="Tahoma" pitchFamily="34" charset="0"/>
                <a:ea typeface="Tahoma" pitchFamily="34" charset="0"/>
                <a:cs typeface="Tahoma" pitchFamily="34" charset="0"/>
              </a:rPr>
              <a:t>the </a:t>
            </a:r>
            <a:r>
              <a:rPr lang="en-US" sz="2800" dirty="0" smtClean="0">
                <a:solidFill>
                  <a:srgbClr val="00153E"/>
                </a:solidFill>
                <a:latin typeface="Tahoma" pitchFamily="34" charset="0"/>
                <a:ea typeface="Tahoma" pitchFamily="34" charset="0"/>
                <a:cs typeface="Tahoma" pitchFamily="34" charset="0"/>
              </a:rPr>
              <a:t>truth of God for a lie, and worshiped and served the creature rather than the Creator, who is blessed forever. Amen. </a:t>
            </a:r>
          </a:p>
          <a:p>
            <a:pPr>
              <a:lnSpc>
                <a:spcPct val="90000"/>
              </a:lnSpc>
              <a:spcBef>
                <a:spcPts val="300"/>
              </a:spcBef>
            </a:pPr>
            <a:r>
              <a:rPr lang="en-US" sz="2800" dirty="0" smtClean="0">
                <a:solidFill>
                  <a:srgbClr val="00153E"/>
                </a:solidFill>
                <a:latin typeface="Tahoma" pitchFamily="34" charset="0"/>
                <a:ea typeface="Tahoma" pitchFamily="34" charset="0"/>
                <a:cs typeface="Tahoma" pitchFamily="34" charset="0"/>
              </a:rPr>
              <a:t>Exchanged: </a:t>
            </a:r>
            <a:r>
              <a:rPr lang="en-US" sz="2800" i="1" dirty="0" err="1" smtClean="0">
                <a:solidFill>
                  <a:srgbClr val="00153E"/>
                </a:solidFill>
                <a:latin typeface="Tahoma" pitchFamily="34" charset="0"/>
                <a:ea typeface="Tahoma" pitchFamily="34" charset="0"/>
                <a:cs typeface="Tahoma" pitchFamily="34" charset="0"/>
              </a:rPr>
              <a:t>allasso</a:t>
            </a:r>
            <a:r>
              <a:rPr lang="en-US" sz="2800" i="1" dirty="0" smtClean="0">
                <a:solidFill>
                  <a:srgbClr val="00153E"/>
                </a:solidFill>
                <a:latin typeface="Tahoma" pitchFamily="34" charset="0"/>
                <a:ea typeface="Tahoma" pitchFamily="34" charset="0"/>
                <a:cs typeface="Tahoma" pitchFamily="34" charset="0"/>
              </a:rPr>
              <a:t>: </a:t>
            </a:r>
            <a:r>
              <a:rPr lang="en-US" sz="2800" dirty="0" smtClean="0">
                <a:solidFill>
                  <a:srgbClr val="00153E"/>
                </a:solidFill>
                <a:latin typeface="Tahoma" pitchFamily="34" charset="0"/>
                <a:ea typeface="Tahoma" pitchFamily="34" charset="0"/>
                <a:cs typeface="Tahoma" pitchFamily="34" charset="0"/>
              </a:rPr>
              <a:t>to alter, to substitute one thing for another</a:t>
            </a:r>
            <a:endParaRPr lang="en-US" sz="2800" dirty="0">
              <a:solidFill>
                <a:srgbClr val="00153E"/>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rmAutofit/>
          </a:bodyPr>
          <a:lstStyle/>
          <a:p>
            <a:pPr algn="ctr"/>
            <a:r>
              <a:rPr lang="en-US" sz="5400" dirty="0" smtClean="0">
                <a:solidFill>
                  <a:srgbClr val="002060"/>
                </a:solidFill>
              </a:rPr>
              <a:t>WHAT WE WILL STUDY</a:t>
            </a:r>
            <a:endParaRPr lang="en-US" sz="5400" dirty="0">
              <a:solidFill>
                <a:srgbClr val="002060"/>
              </a:solidFill>
            </a:endParaRPr>
          </a:p>
        </p:txBody>
      </p:sp>
      <p:sp>
        <p:nvSpPr>
          <p:cNvPr id="6" name="Content Placeholder 5"/>
          <p:cNvSpPr>
            <a:spLocks noGrp="1"/>
          </p:cNvSpPr>
          <p:nvPr>
            <p:ph idx="1"/>
          </p:nvPr>
        </p:nvSpPr>
        <p:spPr>
          <a:xfrm>
            <a:off x="0" y="1143000"/>
            <a:ext cx="9144000" cy="5867400"/>
          </a:xfrm>
        </p:spPr>
        <p:txBody>
          <a:bodyPr>
            <a:normAutofit lnSpcReduction="10000"/>
          </a:bodyPr>
          <a:lstStyle/>
          <a:p>
            <a:pPr>
              <a:lnSpc>
                <a:spcPct val="90000"/>
              </a:lnSpc>
              <a:spcBef>
                <a:spcPts val="200"/>
              </a:spcBef>
            </a:pPr>
            <a:r>
              <a:rPr lang="en-US" sz="2800" dirty="0" smtClean="0">
                <a:solidFill>
                  <a:srgbClr val="000A1E"/>
                </a:solidFill>
                <a:latin typeface="Tahoma" pitchFamily="34" charset="0"/>
                <a:ea typeface="Tahoma" pitchFamily="34" charset="0"/>
                <a:cs typeface="Tahoma" pitchFamily="34" charset="0"/>
              </a:rPr>
              <a:t>The effect of ignoring purposeful study of God’s Word  and the emergence of “Progressive Christianity”</a:t>
            </a:r>
          </a:p>
          <a:p>
            <a:pPr>
              <a:lnSpc>
                <a:spcPct val="90000"/>
              </a:lnSpc>
              <a:spcBef>
                <a:spcPts val="200"/>
              </a:spcBef>
            </a:pPr>
            <a:r>
              <a:rPr lang="en-US" sz="2800" dirty="0" smtClean="0">
                <a:solidFill>
                  <a:srgbClr val="000A1E"/>
                </a:solidFill>
                <a:latin typeface="Tahoma" pitchFamily="34" charset="0"/>
                <a:ea typeface="Tahoma" pitchFamily="34" charset="0"/>
                <a:cs typeface="Tahoma" pitchFamily="34" charset="0"/>
              </a:rPr>
              <a:t>Authors</a:t>
            </a:r>
            <a:r>
              <a:rPr lang="en-US" sz="2800" spc="-150" dirty="0" smtClean="0">
                <a:solidFill>
                  <a:srgbClr val="000A1E"/>
                </a:solidFill>
                <a:latin typeface="Tahoma" pitchFamily="34" charset="0"/>
                <a:ea typeface="Tahoma" pitchFamily="34" charset="0"/>
                <a:cs typeface="Tahoma" pitchFamily="34" charset="0"/>
              </a:rPr>
              <a:t>, </a:t>
            </a:r>
            <a:r>
              <a:rPr lang="en-US" sz="2800" dirty="0" smtClean="0">
                <a:solidFill>
                  <a:srgbClr val="000A1E"/>
                </a:solidFill>
                <a:latin typeface="Tahoma" pitchFamily="34" charset="0"/>
                <a:ea typeface="Tahoma" pitchFamily="34" charset="0"/>
                <a:cs typeface="Tahoma" pitchFamily="34" charset="0"/>
              </a:rPr>
              <a:t>teachers</a:t>
            </a:r>
            <a:r>
              <a:rPr lang="en-US" sz="2800" spc="-150" dirty="0" smtClean="0">
                <a:solidFill>
                  <a:srgbClr val="000A1E"/>
                </a:solidFill>
                <a:latin typeface="Tahoma" pitchFamily="34" charset="0"/>
                <a:ea typeface="Tahoma" pitchFamily="34" charset="0"/>
                <a:cs typeface="Tahoma" pitchFamily="34" charset="0"/>
              </a:rPr>
              <a:t>, </a:t>
            </a:r>
            <a:r>
              <a:rPr lang="en-US" sz="2800" dirty="0" smtClean="0">
                <a:solidFill>
                  <a:srgbClr val="000A1E"/>
                </a:solidFill>
                <a:latin typeface="Tahoma" pitchFamily="34" charset="0"/>
                <a:ea typeface="Tahoma" pitchFamily="34" charset="0"/>
                <a:cs typeface="Tahoma" pitchFamily="34" charset="0"/>
              </a:rPr>
              <a:t>books</a:t>
            </a:r>
            <a:r>
              <a:rPr lang="en-US" sz="2800" spc="-150" dirty="0" smtClean="0">
                <a:solidFill>
                  <a:srgbClr val="000A1E"/>
                </a:solidFill>
                <a:latin typeface="Tahoma" pitchFamily="34" charset="0"/>
                <a:ea typeface="Tahoma" pitchFamily="34" charset="0"/>
                <a:cs typeface="Tahoma" pitchFamily="34" charset="0"/>
              </a:rPr>
              <a:t> and  </a:t>
            </a:r>
            <a:r>
              <a:rPr lang="en-US" sz="2800" dirty="0" smtClean="0">
                <a:solidFill>
                  <a:srgbClr val="000A1E"/>
                </a:solidFill>
                <a:latin typeface="Tahoma" pitchFamily="34" charset="0"/>
                <a:ea typeface="Tahoma" pitchFamily="34" charset="0"/>
                <a:cs typeface="Tahoma" pitchFamily="34" charset="0"/>
              </a:rPr>
              <a:t>media that influence biblically deviant doctrine, refuting with the Word</a:t>
            </a:r>
          </a:p>
          <a:p>
            <a:pPr>
              <a:lnSpc>
                <a:spcPct val="90000"/>
              </a:lnSpc>
              <a:spcBef>
                <a:spcPts val="200"/>
              </a:spcBef>
            </a:pPr>
            <a:r>
              <a:rPr lang="en-US" sz="2800" dirty="0" smtClean="0">
                <a:solidFill>
                  <a:srgbClr val="000A1E"/>
                </a:solidFill>
                <a:latin typeface="Tahoma" pitchFamily="34" charset="0"/>
                <a:ea typeface="Tahoma" pitchFamily="34" charset="0"/>
                <a:cs typeface="Tahoma" pitchFamily="34" charset="0"/>
              </a:rPr>
              <a:t>Areas that may not reflect on salvation directly, but that negatively influence a believer’s walk with God</a:t>
            </a:r>
          </a:p>
          <a:p>
            <a:pPr>
              <a:lnSpc>
                <a:spcPct val="90000"/>
              </a:lnSpc>
              <a:spcBef>
                <a:spcPts val="200"/>
              </a:spcBef>
            </a:pPr>
            <a:r>
              <a:rPr lang="en-US" sz="2800" b="1" dirty="0" smtClean="0">
                <a:solidFill>
                  <a:srgbClr val="000A1E"/>
                </a:solidFill>
                <a:latin typeface="Tahoma" pitchFamily="34" charset="0"/>
                <a:ea typeface="Tahoma" pitchFamily="34" charset="0"/>
                <a:cs typeface="Tahoma" pitchFamily="34" charset="0"/>
              </a:rPr>
              <a:t>Matthew 7:15-20 </a:t>
            </a:r>
            <a:r>
              <a:rPr lang="en-US" sz="2800" dirty="0" smtClean="0">
                <a:solidFill>
                  <a:srgbClr val="000A1E"/>
                </a:solidFill>
                <a:latin typeface="Tahoma" pitchFamily="34" charset="0"/>
                <a:ea typeface="Tahoma" pitchFamily="34" charset="0"/>
                <a:cs typeface="Tahoma" pitchFamily="34" charset="0"/>
              </a:rPr>
              <a:t> "Beware of the false prophets, who come to you in sheep's clothing, but inwardly are ravenous wolves. You will know them by their fruits. Grapes are not gathered from thorn </a:t>
            </a:r>
            <a:r>
              <a:rPr lang="en-US" sz="2800" i="1" dirty="0" smtClean="0">
                <a:solidFill>
                  <a:srgbClr val="000A1E"/>
                </a:solidFill>
                <a:latin typeface="Tahoma" pitchFamily="34" charset="0"/>
                <a:ea typeface="Tahoma" pitchFamily="34" charset="0"/>
                <a:cs typeface="Tahoma" pitchFamily="34" charset="0"/>
              </a:rPr>
              <a:t>bushes</a:t>
            </a:r>
            <a:r>
              <a:rPr lang="en-US" sz="2800" dirty="0" smtClean="0">
                <a:solidFill>
                  <a:srgbClr val="000A1E"/>
                </a:solidFill>
                <a:latin typeface="Tahoma" pitchFamily="34" charset="0"/>
                <a:ea typeface="Tahoma" pitchFamily="34" charset="0"/>
                <a:cs typeface="Tahoma" pitchFamily="34" charset="0"/>
              </a:rPr>
              <a:t> nor figs from thistles, are they? So every good tree bears good fruit, but the bad tree bears bad fruit. A good tree cannot produce bad fruit, nor can a bad tree produce good fruit. Every tree that does not bear good fruit is cut down and thrown into the fire. So then, you will know them by their fruits. </a:t>
            </a:r>
          </a:p>
          <a:p>
            <a:pPr>
              <a:lnSpc>
                <a:spcPct val="90000"/>
              </a:lnSpc>
              <a:spcBef>
                <a:spcPts val="200"/>
              </a:spcBef>
            </a:pPr>
            <a:endParaRPr lang="en-US" sz="2800" dirty="0" smtClean="0">
              <a:solidFill>
                <a:srgbClr val="000A1E"/>
              </a:solidFill>
              <a:latin typeface="Tahoma" pitchFamily="34" charset="0"/>
              <a:ea typeface="Tahoma" pitchFamily="34" charset="0"/>
              <a:cs typeface="Tahoma" pitchFamily="34" charset="0"/>
            </a:endParaRPr>
          </a:p>
          <a:p>
            <a:pPr>
              <a:lnSpc>
                <a:spcPct val="90000"/>
              </a:lnSpc>
              <a:spcBef>
                <a:spcPts val="200"/>
              </a:spcBef>
              <a:buNone/>
            </a:pPr>
            <a:endParaRPr lang="en-US" sz="2800" dirty="0">
              <a:solidFill>
                <a:srgbClr val="000A1E"/>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rmAutofit/>
          </a:bodyPr>
          <a:lstStyle/>
          <a:p>
            <a:pPr algn="ctr"/>
            <a:r>
              <a:rPr lang="en-US" sz="5400" dirty="0" smtClean="0">
                <a:solidFill>
                  <a:srgbClr val="002060"/>
                </a:solidFill>
              </a:rPr>
              <a:t>HOLDING TO THE TRUTH</a:t>
            </a:r>
            <a:endParaRPr lang="en-US" sz="5400" dirty="0">
              <a:solidFill>
                <a:srgbClr val="002060"/>
              </a:solidFill>
            </a:endParaRPr>
          </a:p>
        </p:txBody>
      </p:sp>
      <p:sp>
        <p:nvSpPr>
          <p:cNvPr id="6" name="Content Placeholder 5"/>
          <p:cNvSpPr>
            <a:spLocks noGrp="1"/>
          </p:cNvSpPr>
          <p:nvPr>
            <p:ph idx="1"/>
          </p:nvPr>
        </p:nvSpPr>
        <p:spPr>
          <a:xfrm>
            <a:off x="0" y="990600"/>
            <a:ext cx="9144000" cy="6019800"/>
          </a:xfrm>
        </p:spPr>
        <p:txBody>
          <a:bodyPr>
            <a:normAutofit/>
          </a:bodyPr>
          <a:lstStyle/>
          <a:p>
            <a:pPr>
              <a:lnSpc>
                <a:spcPct val="95000"/>
              </a:lnSpc>
              <a:spcBef>
                <a:spcPts val="300"/>
              </a:spcBef>
            </a:pPr>
            <a:r>
              <a:rPr lang="en-US" sz="2800" dirty="0" smtClean="0">
                <a:solidFill>
                  <a:srgbClr val="00153E"/>
                </a:solidFill>
                <a:latin typeface="Tahoma" pitchFamily="34" charset="0"/>
                <a:ea typeface="Tahoma" pitchFamily="34" charset="0"/>
                <a:cs typeface="Tahoma" pitchFamily="34" charset="0"/>
              </a:rPr>
              <a:t>It is appropriate to use new ways to present the gospel message in an ever changing culture</a:t>
            </a:r>
          </a:p>
          <a:p>
            <a:pPr>
              <a:lnSpc>
                <a:spcPct val="95000"/>
              </a:lnSpc>
              <a:spcBef>
                <a:spcPts val="300"/>
              </a:spcBef>
            </a:pPr>
            <a:r>
              <a:rPr lang="en-US" sz="2800" dirty="0" smtClean="0">
                <a:solidFill>
                  <a:srgbClr val="00153E"/>
                </a:solidFill>
                <a:latin typeface="Tahoma" pitchFamily="34" charset="0"/>
                <a:ea typeface="Tahoma" pitchFamily="34" charset="0"/>
                <a:cs typeface="Tahoma" pitchFamily="34" charset="0"/>
              </a:rPr>
              <a:t>It is inappropriate for the church to be ignorant of God’s values, or to compromise (and even erase) key doctrine for the sake of diversity, tolerance, or appeal</a:t>
            </a:r>
          </a:p>
          <a:p>
            <a:pPr>
              <a:lnSpc>
                <a:spcPct val="95000"/>
              </a:lnSpc>
              <a:spcBef>
                <a:spcPts val="300"/>
              </a:spcBef>
            </a:pPr>
            <a:r>
              <a:rPr lang="en-US" sz="2800" b="1" dirty="0" smtClean="0">
                <a:solidFill>
                  <a:srgbClr val="00153E"/>
                </a:solidFill>
                <a:latin typeface="Tahoma" pitchFamily="34" charset="0"/>
                <a:ea typeface="Tahoma" pitchFamily="34" charset="0"/>
                <a:cs typeface="Tahoma" pitchFamily="34" charset="0"/>
              </a:rPr>
              <a:t>Matthew 7:21-23 </a:t>
            </a:r>
            <a:r>
              <a:rPr lang="en-US" sz="2800" dirty="0" smtClean="0">
                <a:solidFill>
                  <a:srgbClr val="00153E"/>
                </a:solidFill>
                <a:latin typeface="Tahoma" pitchFamily="34" charset="0"/>
                <a:ea typeface="Tahoma" pitchFamily="34" charset="0"/>
                <a:cs typeface="Tahoma" pitchFamily="34" charset="0"/>
              </a:rPr>
              <a:t>"Not everyone who says to Me, 'Lord, Lord,' will enter the kingdom of heaven, but he who does the will of My Father who is in heaven </a:t>
            </a:r>
            <a:r>
              <a:rPr lang="en-US" sz="2800" i="1" dirty="0" smtClean="0">
                <a:solidFill>
                  <a:srgbClr val="00153E"/>
                </a:solidFill>
                <a:latin typeface="Tahoma" pitchFamily="34" charset="0"/>
                <a:ea typeface="Tahoma" pitchFamily="34" charset="0"/>
                <a:cs typeface="Tahoma" pitchFamily="34" charset="0"/>
              </a:rPr>
              <a:t>will enter.</a:t>
            </a:r>
            <a:r>
              <a:rPr lang="en-US" sz="2800" dirty="0" smtClean="0">
                <a:solidFill>
                  <a:srgbClr val="00153E"/>
                </a:solidFill>
                <a:latin typeface="Tahoma" pitchFamily="34" charset="0"/>
                <a:ea typeface="Tahoma" pitchFamily="34" charset="0"/>
                <a:cs typeface="Tahoma" pitchFamily="34" charset="0"/>
              </a:rPr>
              <a:t> Many will say to Me on that day, ‘Lord, Lord, did we not prophesy in Your name, and in Your name cast out demons, and in Your name perform many miracles?’ And then I will declare to them, 'I never knew you</a:t>
            </a:r>
            <a:r>
              <a:rPr lang="en-US" sz="2600" dirty="0" smtClean="0">
                <a:solidFill>
                  <a:srgbClr val="00153E"/>
                </a:solidFill>
                <a:latin typeface="Tahoma" pitchFamily="34" charset="0"/>
                <a:ea typeface="Tahoma" pitchFamily="34" charset="0"/>
                <a:cs typeface="Tahoma" pitchFamily="34" charset="0"/>
              </a:rPr>
              <a:t>; </a:t>
            </a:r>
            <a:r>
              <a:rPr lang="en-US" sz="2600" cap="small" dirty="0" smtClean="0">
                <a:solidFill>
                  <a:srgbClr val="00153E"/>
                </a:solidFill>
                <a:latin typeface="Tahoma" pitchFamily="34" charset="0"/>
                <a:ea typeface="Tahoma" pitchFamily="34" charset="0"/>
                <a:cs typeface="Tahoma" pitchFamily="34" charset="0"/>
              </a:rPr>
              <a:t>DEPART FROM</a:t>
            </a:r>
            <a:r>
              <a:rPr lang="en-US" sz="2600" dirty="0" smtClean="0">
                <a:solidFill>
                  <a:srgbClr val="00153E"/>
                </a:solidFill>
                <a:latin typeface="Tahoma" pitchFamily="34" charset="0"/>
                <a:ea typeface="Tahoma" pitchFamily="34" charset="0"/>
                <a:cs typeface="Tahoma" pitchFamily="34" charset="0"/>
              </a:rPr>
              <a:t> </a:t>
            </a:r>
            <a:r>
              <a:rPr lang="en-US" sz="2600" cap="small" dirty="0" smtClean="0">
                <a:solidFill>
                  <a:srgbClr val="00153E"/>
                </a:solidFill>
                <a:latin typeface="Tahoma" pitchFamily="34" charset="0"/>
                <a:ea typeface="Tahoma" pitchFamily="34" charset="0"/>
                <a:cs typeface="Tahoma" pitchFamily="34" charset="0"/>
              </a:rPr>
              <a:t>ME</a:t>
            </a:r>
            <a:r>
              <a:rPr lang="en-US" sz="2600" dirty="0" smtClean="0">
                <a:solidFill>
                  <a:srgbClr val="00153E"/>
                </a:solidFill>
                <a:latin typeface="Tahoma" pitchFamily="34" charset="0"/>
                <a:ea typeface="Tahoma" pitchFamily="34" charset="0"/>
                <a:cs typeface="Tahoma" pitchFamily="34" charset="0"/>
              </a:rPr>
              <a:t>, </a:t>
            </a:r>
            <a:r>
              <a:rPr lang="en-US" sz="2600" cap="small" dirty="0" smtClean="0">
                <a:solidFill>
                  <a:srgbClr val="00153E"/>
                </a:solidFill>
                <a:latin typeface="Tahoma" pitchFamily="34" charset="0"/>
                <a:ea typeface="Tahoma" pitchFamily="34" charset="0"/>
                <a:cs typeface="Tahoma" pitchFamily="34" charset="0"/>
              </a:rPr>
              <a:t>YOU WHO PRACTICE LAWLESSNESS</a:t>
            </a:r>
            <a:r>
              <a:rPr lang="en-US" sz="2600" dirty="0" smtClean="0">
                <a:solidFill>
                  <a:srgbClr val="00153E"/>
                </a:solidFill>
                <a:latin typeface="Tahoma" pitchFamily="34" charset="0"/>
                <a:ea typeface="Tahoma" pitchFamily="34" charset="0"/>
                <a:cs typeface="Tahoma" pitchFamily="34" charset="0"/>
              </a:rPr>
              <a:t>.’”</a:t>
            </a:r>
            <a:endParaRPr lang="en-US" sz="2600" dirty="0">
              <a:solidFill>
                <a:srgbClr val="00153E"/>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1143000"/>
          </a:xfrm>
        </p:spPr>
        <p:txBody>
          <a:bodyPr>
            <a:normAutofit/>
          </a:bodyPr>
          <a:lstStyle/>
          <a:p>
            <a:pPr algn="ctr"/>
            <a:r>
              <a:rPr lang="en-US" sz="5400" dirty="0" smtClean="0">
                <a:solidFill>
                  <a:srgbClr val="002060"/>
                </a:solidFill>
              </a:rPr>
              <a:t>WHAT SCRIPTURE SAYS</a:t>
            </a:r>
            <a:endParaRPr lang="en-US" sz="5400" dirty="0">
              <a:solidFill>
                <a:srgbClr val="002060"/>
              </a:solidFill>
            </a:endParaRPr>
          </a:p>
        </p:txBody>
      </p:sp>
      <p:sp>
        <p:nvSpPr>
          <p:cNvPr id="6" name="Content Placeholder 5"/>
          <p:cNvSpPr>
            <a:spLocks noGrp="1"/>
          </p:cNvSpPr>
          <p:nvPr>
            <p:ph idx="1"/>
          </p:nvPr>
        </p:nvSpPr>
        <p:spPr>
          <a:xfrm>
            <a:off x="0" y="1066800"/>
            <a:ext cx="9144000" cy="6019800"/>
          </a:xfrm>
        </p:spPr>
        <p:txBody>
          <a:bodyPr>
            <a:normAutofit/>
          </a:bodyPr>
          <a:lstStyle/>
          <a:p>
            <a:pPr>
              <a:lnSpc>
                <a:spcPct val="95000"/>
              </a:lnSpc>
              <a:spcBef>
                <a:spcPts val="300"/>
              </a:spcBef>
            </a:pPr>
            <a:r>
              <a:rPr lang="en-US" sz="2800" b="1" dirty="0" smtClean="0">
                <a:solidFill>
                  <a:srgbClr val="002060"/>
                </a:solidFill>
                <a:latin typeface="Tahoma" pitchFamily="34" charset="0"/>
                <a:ea typeface="Tahoma" pitchFamily="34" charset="0"/>
                <a:cs typeface="Tahoma" pitchFamily="34" charset="0"/>
              </a:rPr>
              <a:t>2 Peter 2:1-3 </a:t>
            </a:r>
            <a:r>
              <a:rPr lang="en-US" sz="2800" dirty="0" smtClean="0">
                <a:solidFill>
                  <a:srgbClr val="002060"/>
                </a:solidFill>
                <a:latin typeface="Tahoma" pitchFamily="34" charset="0"/>
                <a:ea typeface="Tahoma" pitchFamily="34" charset="0"/>
                <a:cs typeface="Tahoma" pitchFamily="34" charset="0"/>
              </a:rPr>
              <a:t> But false prophets also arose among the people, just as there will also be false teachers among you, who will </a:t>
            </a:r>
            <a:r>
              <a:rPr lang="en-US" sz="2800" u="sng" dirty="0" smtClean="0">
                <a:solidFill>
                  <a:srgbClr val="002060"/>
                </a:solidFill>
                <a:latin typeface="Tahoma" pitchFamily="34" charset="0"/>
                <a:ea typeface="Tahoma" pitchFamily="34" charset="0"/>
                <a:cs typeface="Tahoma" pitchFamily="34" charset="0"/>
              </a:rPr>
              <a:t>secretly</a:t>
            </a:r>
            <a:r>
              <a:rPr lang="en-US" sz="2800" dirty="0" smtClean="0">
                <a:solidFill>
                  <a:srgbClr val="002060"/>
                </a:solidFill>
                <a:latin typeface="Tahoma" pitchFamily="34" charset="0"/>
                <a:ea typeface="Tahoma" pitchFamily="34" charset="0"/>
                <a:cs typeface="Tahoma" pitchFamily="34" charset="0"/>
              </a:rPr>
              <a:t> introduce destructive heresies, even denying the Master who bought them, bringing swift destruction upon themselves. Many will follow their </a:t>
            </a:r>
            <a:r>
              <a:rPr lang="en-US" sz="2800" u="sng" dirty="0" smtClean="0">
                <a:solidFill>
                  <a:srgbClr val="002060"/>
                </a:solidFill>
                <a:latin typeface="Tahoma" pitchFamily="34" charset="0"/>
                <a:ea typeface="Tahoma" pitchFamily="34" charset="0"/>
                <a:cs typeface="Tahoma" pitchFamily="34" charset="0"/>
              </a:rPr>
              <a:t>sensuality</a:t>
            </a:r>
            <a:r>
              <a:rPr lang="en-US" sz="2800" dirty="0" smtClean="0">
                <a:solidFill>
                  <a:srgbClr val="002060"/>
                </a:solidFill>
                <a:latin typeface="Tahoma" pitchFamily="34" charset="0"/>
                <a:ea typeface="Tahoma" pitchFamily="34" charset="0"/>
                <a:cs typeface="Tahoma" pitchFamily="34" charset="0"/>
              </a:rPr>
              <a:t>, and because of them the way of the truth will be </a:t>
            </a:r>
            <a:r>
              <a:rPr lang="en-US" sz="2800" u="sng" dirty="0" smtClean="0">
                <a:solidFill>
                  <a:srgbClr val="002060"/>
                </a:solidFill>
                <a:latin typeface="Tahoma" pitchFamily="34" charset="0"/>
                <a:ea typeface="Tahoma" pitchFamily="34" charset="0"/>
                <a:cs typeface="Tahoma" pitchFamily="34" charset="0"/>
              </a:rPr>
              <a:t>maligned</a:t>
            </a:r>
            <a:r>
              <a:rPr lang="en-US" sz="2800" dirty="0" smtClean="0">
                <a:solidFill>
                  <a:srgbClr val="002060"/>
                </a:solidFill>
                <a:latin typeface="Tahoma" pitchFamily="34" charset="0"/>
                <a:ea typeface="Tahoma" pitchFamily="34" charset="0"/>
                <a:cs typeface="Tahoma" pitchFamily="34" charset="0"/>
              </a:rPr>
              <a:t>; and in </a:t>
            </a:r>
            <a:r>
              <a:rPr lang="en-US" sz="2800" i="1" dirty="0" smtClean="0">
                <a:solidFill>
                  <a:srgbClr val="002060"/>
                </a:solidFill>
                <a:latin typeface="Tahoma" pitchFamily="34" charset="0"/>
                <a:ea typeface="Tahoma" pitchFamily="34" charset="0"/>
                <a:cs typeface="Tahoma" pitchFamily="34" charset="0"/>
              </a:rPr>
              <a:t>their</a:t>
            </a:r>
            <a:r>
              <a:rPr lang="en-US" sz="2800" dirty="0" smtClean="0">
                <a:solidFill>
                  <a:srgbClr val="002060"/>
                </a:solidFill>
                <a:latin typeface="Tahoma" pitchFamily="34" charset="0"/>
                <a:ea typeface="Tahoma" pitchFamily="34" charset="0"/>
                <a:cs typeface="Tahoma" pitchFamily="34" charset="0"/>
              </a:rPr>
              <a:t> </a:t>
            </a:r>
            <a:r>
              <a:rPr lang="en-US" sz="2800" u="sng" dirty="0" smtClean="0">
                <a:solidFill>
                  <a:srgbClr val="002060"/>
                </a:solidFill>
                <a:latin typeface="Tahoma" pitchFamily="34" charset="0"/>
                <a:ea typeface="Tahoma" pitchFamily="34" charset="0"/>
                <a:cs typeface="Tahoma" pitchFamily="34" charset="0"/>
              </a:rPr>
              <a:t>greed</a:t>
            </a:r>
            <a:r>
              <a:rPr lang="en-US" sz="2800" dirty="0" smtClean="0">
                <a:solidFill>
                  <a:srgbClr val="002060"/>
                </a:solidFill>
                <a:latin typeface="Tahoma" pitchFamily="34" charset="0"/>
                <a:ea typeface="Tahoma" pitchFamily="34" charset="0"/>
                <a:cs typeface="Tahoma" pitchFamily="34" charset="0"/>
              </a:rPr>
              <a:t> they will exploit you with false words; their judgment from long ago is not idle</a:t>
            </a:r>
            <a:r>
              <a:rPr lang="en-US" sz="2800" spc="-150" dirty="0" smtClean="0">
                <a:solidFill>
                  <a:srgbClr val="002060"/>
                </a:solidFill>
                <a:latin typeface="Tahoma" pitchFamily="34" charset="0"/>
                <a:ea typeface="Tahoma" pitchFamily="34" charset="0"/>
                <a:cs typeface="Tahoma" pitchFamily="34" charset="0"/>
              </a:rPr>
              <a:t>, and </a:t>
            </a:r>
            <a:r>
              <a:rPr lang="en-US" sz="2800" dirty="0" smtClean="0">
                <a:solidFill>
                  <a:srgbClr val="002060"/>
                </a:solidFill>
                <a:latin typeface="Tahoma" pitchFamily="34" charset="0"/>
                <a:ea typeface="Tahoma" pitchFamily="34" charset="0"/>
                <a:cs typeface="Tahoma" pitchFamily="34" charset="0"/>
              </a:rPr>
              <a:t>their destruction is not asleep.</a:t>
            </a:r>
          </a:p>
          <a:p>
            <a:pPr>
              <a:lnSpc>
                <a:spcPct val="95000"/>
              </a:lnSpc>
              <a:spcBef>
                <a:spcPts val="300"/>
              </a:spcBef>
            </a:pPr>
            <a:r>
              <a:rPr lang="en-US" sz="2800" dirty="0" smtClean="0">
                <a:solidFill>
                  <a:srgbClr val="002060"/>
                </a:solidFill>
                <a:latin typeface="Tahoma" pitchFamily="34" charset="0"/>
                <a:ea typeface="Tahoma" pitchFamily="34" charset="0"/>
                <a:cs typeface="Tahoma" pitchFamily="34" charset="0"/>
              </a:rPr>
              <a:t>Secretly: </a:t>
            </a:r>
            <a:r>
              <a:rPr lang="en-US" sz="2800" i="1" dirty="0" err="1" smtClean="0">
                <a:solidFill>
                  <a:srgbClr val="002060"/>
                </a:solidFill>
                <a:latin typeface="Tahoma" pitchFamily="34" charset="0"/>
                <a:ea typeface="Tahoma" pitchFamily="34" charset="0"/>
                <a:cs typeface="Tahoma" pitchFamily="34" charset="0"/>
              </a:rPr>
              <a:t>pareisago</a:t>
            </a:r>
            <a:r>
              <a:rPr lang="en-US" sz="2800" i="1" dirty="0" smtClean="0">
                <a:solidFill>
                  <a:srgbClr val="002060"/>
                </a:solidFill>
                <a:latin typeface="Tahoma" pitchFamily="34" charset="0"/>
                <a:ea typeface="Tahoma" pitchFamily="34" charset="0"/>
                <a:cs typeface="Tahoma" pitchFamily="34" charset="0"/>
              </a:rPr>
              <a:t>: </a:t>
            </a:r>
            <a:r>
              <a:rPr lang="en-US" sz="2800" dirty="0" smtClean="0">
                <a:solidFill>
                  <a:srgbClr val="002060"/>
                </a:solidFill>
                <a:latin typeface="Tahoma" pitchFamily="34" charset="0"/>
                <a:ea typeface="Tahoma" pitchFamily="34" charset="0"/>
                <a:cs typeface="Tahoma" pitchFamily="34" charset="0"/>
              </a:rPr>
              <a:t>to </a:t>
            </a:r>
            <a:r>
              <a:rPr lang="en-US" sz="2800" dirty="0" err="1" smtClean="0">
                <a:solidFill>
                  <a:srgbClr val="002060"/>
                </a:solidFill>
                <a:latin typeface="Tahoma" pitchFamily="34" charset="0"/>
                <a:ea typeface="Tahoma" pitchFamily="34" charset="0"/>
                <a:cs typeface="Tahoma" pitchFamily="34" charset="0"/>
              </a:rPr>
              <a:t>surreptiously</a:t>
            </a:r>
            <a:r>
              <a:rPr lang="en-US" sz="2800" dirty="0" smtClean="0">
                <a:solidFill>
                  <a:srgbClr val="002060"/>
                </a:solidFill>
                <a:latin typeface="Tahoma" pitchFamily="34" charset="0"/>
                <a:ea typeface="Tahoma" pitchFamily="34" charset="0"/>
                <a:cs typeface="Tahoma" pitchFamily="34" charset="0"/>
              </a:rPr>
              <a:t> introduce </a:t>
            </a:r>
          </a:p>
          <a:p>
            <a:pPr>
              <a:lnSpc>
                <a:spcPct val="95000"/>
              </a:lnSpc>
              <a:spcBef>
                <a:spcPts val="300"/>
              </a:spcBef>
            </a:pPr>
            <a:r>
              <a:rPr lang="en-US" sz="2800" dirty="0" smtClean="0">
                <a:solidFill>
                  <a:srgbClr val="002060"/>
                </a:solidFill>
                <a:latin typeface="Tahoma" pitchFamily="34" charset="0"/>
                <a:ea typeface="Tahoma" pitchFamily="34" charset="0"/>
                <a:cs typeface="Tahoma" pitchFamily="34" charset="0"/>
              </a:rPr>
              <a:t>Sensuality: </a:t>
            </a:r>
            <a:r>
              <a:rPr lang="en-US" sz="2800" i="1" dirty="0" err="1" smtClean="0">
                <a:solidFill>
                  <a:srgbClr val="002060"/>
                </a:solidFill>
                <a:latin typeface="Tahoma" pitchFamily="34" charset="0"/>
                <a:ea typeface="Tahoma" pitchFamily="34" charset="0"/>
                <a:cs typeface="Tahoma" pitchFamily="34" charset="0"/>
              </a:rPr>
              <a:t>aselgeia</a:t>
            </a:r>
            <a:r>
              <a:rPr lang="en-US" sz="2800" i="1" dirty="0" smtClean="0">
                <a:solidFill>
                  <a:srgbClr val="002060"/>
                </a:solidFill>
                <a:latin typeface="Tahoma" pitchFamily="34" charset="0"/>
                <a:ea typeface="Tahoma" pitchFamily="34" charset="0"/>
                <a:cs typeface="Tahoma" pitchFamily="34" charset="0"/>
              </a:rPr>
              <a:t>: </a:t>
            </a:r>
            <a:r>
              <a:rPr lang="en-US" sz="2800" dirty="0" smtClean="0">
                <a:solidFill>
                  <a:srgbClr val="002060"/>
                </a:solidFill>
                <a:latin typeface="Tahoma" pitchFamily="34" charset="0"/>
                <a:ea typeface="Tahoma" pitchFamily="34" charset="0"/>
                <a:cs typeface="Tahoma" pitchFamily="34" charset="0"/>
              </a:rPr>
              <a:t>licentious and immoral lifestyle</a:t>
            </a:r>
          </a:p>
          <a:p>
            <a:pPr>
              <a:lnSpc>
                <a:spcPct val="95000"/>
              </a:lnSpc>
              <a:spcBef>
                <a:spcPts val="300"/>
              </a:spcBef>
            </a:pPr>
            <a:r>
              <a:rPr lang="en-US" sz="2800" dirty="0" smtClean="0">
                <a:solidFill>
                  <a:srgbClr val="002060"/>
                </a:solidFill>
                <a:latin typeface="Tahoma" pitchFamily="34" charset="0"/>
                <a:ea typeface="Tahoma" pitchFamily="34" charset="0"/>
                <a:cs typeface="Tahoma" pitchFamily="34" charset="0"/>
              </a:rPr>
              <a:t>Maligned: </a:t>
            </a:r>
            <a:r>
              <a:rPr lang="en-US" sz="2800" i="1" dirty="0" err="1" smtClean="0">
                <a:solidFill>
                  <a:srgbClr val="002060"/>
                </a:solidFill>
                <a:latin typeface="Tahoma" pitchFamily="34" charset="0"/>
                <a:ea typeface="Tahoma" pitchFamily="34" charset="0"/>
                <a:cs typeface="Tahoma" pitchFamily="34" charset="0"/>
              </a:rPr>
              <a:t>blasphemeo</a:t>
            </a:r>
            <a:r>
              <a:rPr lang="en-US" sz="2800" i="1" dirty="0" smtClean="0">
                <a:solidFill>
                  <a:srgbClr val="002060"/>
                </a:solidFill>
                <a:latin typeface="Tahoma" pitchFamily="34" charset="0"/>
                <a:ea typeface="Tahoma" pitchFamily="34" charset="0"/>
                <a:cs typeface="Tahoma" pitchFamily="34" charset="0"/>
              </a:rPr>
              <a:t>: </a:t>
            </a:r>
            <a:r>
              <a:rPr lang="en-US" sz="2800" dirty="0" smtClean="0">
                <a:solidFill>
                  <a:srgbClr val="002060"/>
                </a:solidFill>
                <a:latin typeface="Tahoma" pitchFamily="34" charset="0"/>
                <a:ea typeface="Tahoma" pitchFamily="34" charset="0"/>
                <a:cs typeface="Tahoma" pitchFamily="34" charset="0"/>
              </a:rPr>
              <a:t>to speak lightly of the sacred</a:t>
            </a:r>
          </a:p>
          <a:p>
            <a:pPr>
              <a:lnSpc>
                <a:spcPct val="95000"/>
              </a:lnSpc>
              <a:spcBef>
                <a:spcPts val="300"/>
              </a:spcBef>
            </a:pPr>
            <a:r>
              <a:rPr lang="en-US" sz="2800" dirty="0" smtClean="0">
                <a:solidFill>
                  <a:srgbClr val="002060"/>
                </a:solidFill>
                <a:latin typeface="Tahoma" pitchFamily="34" charset="0"/>
                <a:ea typeface="Tahoma" pitchFamily="34" charset="0"/>
                <a:cs typeface="Tahoma" pitchFamily="34" charset="0"/>
              </a:rPr>
              <a:t>Greed: </a:t>
            </a:r>
            <a:r>
              <a:rPr lang="en-US" sz="2800" i="1" dirty="0" err="1" smtClean="0">
                <a:solidFill>
                  <a:srgbClr val="002060"/>
                </a:solidFill>
                <a:latin typeface="Tahoma" pitchFamily="34" charset="0"/>
                <a:ea typeface="Tahoma" pitchFamily="34" charset="0"/>
                <a:cs typeface="Tahoma" pitchFamily="34" charset="0"/>
              </a:rPr>
              <a:t>pleonexia</a:t>
            </a:r>
            <a:r>
              <a:rPr lang="en-US" sz="2800" i="1" dirty="0" smtClean="0">
                <a:solidFill>
                  <a:srgbClr val="002060"/>
                </a:solidFill>
                <a:latin typeface="Tahoma" pitchFamily="34" charset="0"/>
                <a:ea typeface="Tahoma" pitchFamily="34" charset="0"/>
                <a:cs typeface="Tahoma" pitchFamily="34" charset="0"/>
              </a:rPr>
              <a:t>: </a:t>
            </a:r>
            <a:r>
              <a:rPr lang="en-US" sz="2800" dirty="0" smtClean="0">
                <a:solidFill>
                  <a:srgbClr val="002060"/>
                </a:solidFill>
                <a:latin typeface="Tahoma" pitchFamily="34" charset="0"/>
                <a:ea typeface="Tahoma" pitchFamily="34" charset="0"/>
                <a:cs typeface="Tahoma" pitchFamily="34" charset="0"/>
              </a:rPr>
              <a:t>avarice, covetousness, fraud</a:t>
            </a:r>
          </a:p>
          <a:p>
            <a:pPr>
              <a:lnSpc>
                <a:spcPct val="95000"/>
              </a:lnSpc>
              <a:spcBef>
                <a:spcPts val="300"/>
              </a:spcBef>
            </a:pPr>
            <a:endParaRPr lang="en-US" sz="2800" dirty="0" smtClean="0">
              <a:solidFill>
                <a:srgbClr val="002060"/>
              </a:solidFill>
            </a:endParaRPr>
          </a:p>
          <a:p>
            <a:pPr>
              <a:lnSpc>
                <a:spcPct val="95000"/>
              </a:lnSpc>
              <a:spcBef>
                <a:spcPts val="300"/>
              </a:spcBef>
            </a:pPr>
            <a:endParaRPr lang="en-US" sz="2800" dirty="0">
              <a:solidFill>
                <a:srgbClr val="00206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Autofit/>
          </a:bodyPr>
          <a:lstStyle/>
          <a:p>
            <a:pPr algn="ctr"/>
            <a:r>
              <a:rPr lang="en-US" sz="5400" dirty="0" smtClean="0">
                <a:solidFill>
                  <a:srgbClr val="002060"/>
                </a:solidFill>
              </a:rPr>
              <a:t>WHAT JESUS SAID</a:t>
            </a:r>
            <a:endParaRPr lang="en-US" sz="5400" dirty="0">
              <a:solidFill>
                <a:srgbClr val="002060"/>
              </a:solidFill>
            </a:endParaRPr>
          </a:p>
        </p:txBody>
      </p:sp>
      <p:sp>
        <p:nvSpPr>
          <p:cNvPr id="6" name="Content Placeholder 5"/>
          <p:cNvSpPr>
            <a:spLocks noGrp="1"/>
          </p:cNvSpPr>
          <p:nvPr>
            <p:ph idx="1"/>
          </p:nvPr>
        </p:nvSpPr>
        <p:spPr>
          <a:xfrm>
            <a:off x="0" y="1066800"/>
            <a:ext cx="9144000" cy="5791200"/>
          </a:xfrm>
        </p:spPr>
        <p:txBody>
          <a:bodyPr>
            <a:normAutofit fontScale="92500"/>
          </a:bodyPr>
          <a:lstStyle/>
          <a:p>
            <a:pPr>
              <a:spcBef>
                <a:spcPts val="300"/>
              </a:spcBef>
            </a:pPr>
            <a:r>
              <a:rPr lang="en-US" sz="2800" b="1" dirty="0" smtClean="0">
                <a:solidFill>
                  <a:srgbClr val="002060"/>
                </a:solidFill>
                <a:latin typeface="Tahoma" pitchFamily="34" charset="0"/>
                <a:ea typeface="Tahoma" pitchFamily="34" charset="0"/>
                <a:cs typeface="Tahoma" pitchFamily="34" charset="0"/>
              </a:rPr>
              <a:t>Matthew 24:10-13 </a:t>
            </a:r>
            <a:r>
              <a:rPr lang="en-US" sz="2800" dirty="0" smtClean="0">
                <a:solidFill>
                  <a:srgbClr val="002060"/>
                </a:solidFill>
                <a:latin typeface="Tahoma" pitchFamily="34" charset="0"/>
                <a:ea typeface="Tahoma" pitchFamily="34" charset="0"/>
                <a:cs typeface="Tahoma" pitchFamily="34" charset="0"/>
              </a:rPr>
              <a:t>"At that time many will fall away and betray one another and hate one another.  Many false prophets will arise </a:t>
            </a:r>
            <a:r>
              <a:rPr lang="en-US" sz="2800" spc="-150" dirty="0" smtClean="0">
                <a:solidFill>
                  <a:srgbClr val="002060"/>
                </a:solidFill>
                <a:latin typeface="Tahoma" pitchFamily="34" charset="0"/>
                <a:ea typeface="Tahoma" pitchFamily="34" charset="0"/>
                <a:cs typeface="Tahoma" pitchFamily="34" charset="0"/>
              </a:rPr>
              <a:t>and will </a:t>
            </a:r>
            <a:r>
              <a:rPr lang="en-US" sz="2800" dirty="0" smtClean="0">
                <a:solidFill>
                  <a:srgbClr val="002060"/>
                </a:solidFill>
                <a:latin typeface="Tahoma" pitchFamily="34" charset="0"/>
                <a:ea typeface="Tahoma" pitchFamily="34" charset="0"/>
                <a:cs typeface="Tahoma" pitchFamily="34" charset="0"/>
              </a:rPr>
              <a:t>mislead many. Because lawlessness is increased, most people's love will grow </a:t>
            </a:r>
            <a:r>
              <a:rPr lang="en-US" sz="2800" spc="-150" dirty="0" smtClean="0">
                <a:solidFill>
                  <a:srgbClr val="002060"/>
                </a:solidFill>
                <a:latin typeface="Tahoma" pitchFamily="34" charset="0"/>
                <a:ea typeface="Tahoma" pitchFamily="34" charset="0"/>
                <a:cs typeface="Tahoma" pitchFamily="34" charset="0"/>
              </a:rPr>
              <a:t>co</a:t>
            </a:r>
            <a:r>
              <a:rPr lang="en-US" sz="2800" dirty="0" smtClean="0">
                <a:solidFill>
                  <a:srgbClr val="002060"/>
                </a:solidFill>
                <a:latin typeface="Tahoma" pitchFamily="34" charset="0"/>
                <a:ea typeface="Tahoma" pitchFamily="34" charset="0"/>
                <a:cs typeface="Tahoma" pitchFamily="34" charset="0"/>
              </a:rPr>
              <a:t>ld. But</a:t>
            </a:r>
            <a:r>
              <a:rPr lang="en-US" sz="2800" spc="-150" dirty="0" smtClean="0">
                <a:solidFill>
                  <a:srgbClr val="002060"/>
                </a:solidFill>
                <a:latin typeface="Tahoma" pitchFamily="34" charset="0"/>
                <a:ea typeface="Tahoma" pitchFamily="34" charset="0"/>
                <a:cs typeface="Tahoma" pitchFamily="34" charset="0"/>
              </a:rPr>
              <a:t> the </a:t>
            </a:r>
            <a:r>
              <a:rPr lang="en-US" sz="2800" dirty="0" smtClean="0">
                <a:solidFill>
                  <a:srgbClr val="002060"/>
                </a:solidFill>
                <a:latin typeface="Tahoma" pitchFamily="34" charset="0"/>
                <a:ea typeface="Tahoma" pitchFamily="34" charset="0"/>
                <a:cs typeface="Tahoma" pitchFamily="34" charset="0"/>
              </a:rPr>
              <a:t>one </a:t>
            </a:r>
            <a:r>
              <a:rPr lang="en-US" sz="2800" spc="-150" dirty="0" smtClean="0">
                <a:solidFill>
                  <a:srgbClr val="002060"/>
                </a:solidFill>
                <a:latin typeface="Tahoma" pitchFamily="34" charset="0"/>
                <a:ea typeface="Tahoma" pitchFamily="34" charset="0"/>
                <a:cs typeface="Tahoma" pitchFamily="34" charset="0"/>
              </a:rPr>
              <a:t>w</a:t>
            </a:r>
            <a:r>
              <a:rPr lang="en-US" sz="2800" dirty="0" smtClean="0">
                <a:solidFill>
                  <a:srgbClr val="002060"/>
                </a:solidFill>
                <a:latin typeface="Tahoma" pitchFamily="34" charset="0"/>
                <a:ea typeface="Tahoma" pitchFamily="34" charset="0"/>
                <a:cs typeface="Tahoma" pitchFamily="34" charset="0"/>
              </a:rPr>
              <a:t>ho en</a:t>
            </a:r>
            <a:r>
              <a:rPr lang="en-US" sz="2800" spc="-150" dirty="0" smtClean="0">
                <a:solidFill>
                  <a:srgbClr val="002060"/>
                </a:solidFill>
                <a:latin typeface="Tahoma" pitchFamily="34" charset="0"/>
                <a:ea typeface="Tahoma" pitchFamily="34" charset="0"/>
                <a:cs typeface="Tahoma" pitchFamily="34" charset="0"/>
              </a:rPr>
              <a:t>dur</a:t>
            </a:r>
            <a:r>
              <a:rPr lang="en-US" sz="2800" dirty="0" smtClean="0">
                <a:solidFill>
                  <a:srgbClr val="002060"/>
                </a:solidFill>
                <a:latin typeface="Tahoma" pitchFamily="34" charset="0"/>
                <a:ea typeface="Tahoma" pitchFamily="34" charset="0"/>
                <a:cs typeface="Tahoma" pitchFamily="34" charset="0"/>
              </a:rPr>
              <a:t>es </a:t>
            </a:r>
            <a:r>
              <a:rPr lang="en-US" sz="2800" spc="-150" dirty="0" smtClean="0">
                <a:solidFill>
                  <a:srgbClr val="002060"/>
                </a:solidFill>
                <a:latin typeface="Tahoma" pitchFamily="34" charset="0"/>
                <a:ea typeface="Tahoma" pitchFamily="34" charset="0"/>
                <a:cs typeface="Tahoma" pitchFamily="34" charset="0"/>
              </a:rPr>
              <a:t>to the </a:t>
            </a:r>
            <a:r>
              <a:rPr lang="en-US" sz="2800" dirty="0" smtClean="0">
                <a:solidFill>
                  <a:srgbClr val="002060"/>
                </a:solidFill>
                <a:latin typeface="Tahoma" pitchFamily="34" charset="0"/>
                <a:ea typeface="Tahoma" pitchFamily="34" charset="0"/>
                <a:cs typeface="Tahoma" pitchFamily="34" charset="0"/>
              </a:rPr>
              <a:t>end, will be saved”</a:t>
            </a:r>
          </a:p>
          <a:p>
            <a:pPr>
              <a:spcBef>
                <a:spcPts val="300"/>
              </a:spcBef>
            </a:pPr>
            <a:r>
              <a:rPr lang="en-US" sz="2800" b="1" dirty="0" smtClean="0">
                <a:solidFill>
                  <a:srgbClr val="002060"/>
                </a:solidFill>
                <a:latin typeface="Tahoma" pitchFamily="34" charset="0"/>
                <a:ea typeface="Tahoma" pitchFamily="34" charset="0"/>
                <a:cs typeface="Tahoma" pitchFamily="34" charset="0"/>
              </a:rPr>
              <a:t>Matthew 24:24-27 </a:t>
            </a:r>
            <a:r>
              <a:rPr lang="en-US" sz="2800" dirty="0" smtClean="0">
                <a:solidFill>
                  <a:srgbClr val="002060"/>
                </a:solidFill>
                <a:latin typeface="Tahoma" pitchFamily="34" charset="0"/>
                <a:ea typeface="Tahoma" pitchFamily="34" charset="0"/>
                <a:cs typeface="Tahoma" pitchFamily="34" charset="0"/>
              </a:rPr>
              <a:t>"For false </a:t>
            </a:r>
            <a:r>
              <a:rPr lang="en-US" sz="2800" dirty="0" err="1" smtClean="0">
                <a:solidFill>
                  <a:srgbClr val="002060"/>
                </a:solidFill>
                <a:latin typeface="Tahoma" pitchFamily="34" charset="0"/>
                <a:ea typeface="Tahoma" pitchFamily="34" charset="0"/>
                <a:cs typeface="Tahoma" pitchFamily="34" charset="0"/>
              </a:rPr>
              <a:t>Christs</a:t>
            </a:r>
            <a:r>
              <a:rPr lang="en-US" sz="2800" dirty="0" smtClean="0">
                <a:solidFill>
                  <a:srgbClr val="002060"/>
                </a:solidFill>
                <a:latin typeface="Tahoma" pitchFamily="34" charset="0"/>
                <a:ea typeface="Tahoma" pitchFamily="34" charset="0"/>
                <a:cs typeface="Tahoma" pitchFamily="34" charset="0"/>
              </a:rPr>
              <a:t> and false prophets will arise and will show great signs and wonders, so as to mislead, if possible, even the elect. </a:t>
            </a:r>
            <a:r>
              <a:rPr lang="en-US" sz="2800" dirty="0" smtClean="0">
                <a:solidFill>
                  <a:srgbClr val="002060"/>
                </a:solidFill>
                <a:latin typeface="Tahoma" pitchFamily="34" charset="0"/>
                <a:ea typeface="Tahoma" pitchFamily="34" charset="0"/>
                <a:cs typeface="Tahoma" pitchFamily="34" charset="0"/>
              </a:rPr>
              <a:t>Behold</a:t>
            </a:r>
            <a:r>
              <a:rPr lang="en-US" sz="2800" dirty="0" smtClean="0">
                <a:solidFill>
                  <a:srgbClr val="002060"/>
                </a:solidFill>
                <a:latin typeface="Tahoma" pitchFamily="34" charset="0"/>
                <a:ea typeface="Tahoma" pitchFamily="34" charset="0"/>
                <a:cs typeface="Tahoma" pitchFamily="34" charset="0"/>
              </a:rPr>
              <a:t>, I have told you in advance. So if they say to you, 'Behold, He is in the wilderness,' do not go out, </a:t>
            </a:r>
            <a:r>
              <a:rPr lang="en-US" sz="2800" i="1" dirty="0" smtClean="0">
                <a:solidFill>
                  <a:srgbClr val="002060"/>
                </a:solidFill>
                <a:latin typeface="Tahoma" pitchFamily="34" charset="0"/>
                <a:ea typeface="Tahoma" pitchFamily="34" charset="0"/>
                <a:cs typeface="Tahoma" pitchFamily="34" charset="0"/>
              </a:rPr>
              <a:t>or,</a:t>
            </a:r>
            <a:r>
              <a:rPr lang="en-US" sz="2800" dirty="0" smtClean="0">
                <a:solidFill>
                  <a:srgbClr val="002060"/>
                </a:solidFill>
                <a:latin typeface="Tahoma" pitchFamily="34" charset="0"/>
                <a:ea typeface="Tahoma" pitchFamily="34" charset="0"/>
                <a:cs typeface="Tahoma" pitchFamily="34" charset="0"/>
              </a:rPr>
              <a:t> 'Behold, He is in the inner rooms,' do not believe </a:t>
            </a:r>
            <a:r>
              <a:rPr lang="en-US" sz="2800" i="1" dirty="0" smtClean="0">
                <a:solidFill>
                  <a:srgbClr val="002060"/>
                </a:solidFill>
                <a:latin typeface="Tahoma" pitchFamily="34" charset="0"/>
                <a:ea typeface="Tahoma" pitchFamily="34" charset="0"/>
                <a:cs typeface="Tahoma" pitchFamily="34" charset="0"/>
              </a:rPr>
              <a:t>them.</a:t>
            </a:r>
            <a:r>
              <a:rPr lang="en-US" sz="2800" dirty="0" smtClean="0">
                <a:solidFill>
                  <a:srgbClr val="002060"/>
                </a:solidFill>
                <a:latin typeface="Tahoma" pitchFamily="34" charset="0"/>
                <a:ea typeface="Tahoma" pitchFamily="34" charset="0"/>
                <a:cs typeface="Tahoma" pitchFamily="34" charset="0"/>
              </a:rPr>
              <a:t> For just as the lightning comes from the east and flashes even to the west, so will the coming of the Son of Man be. </a:t>
            </a:r>
          </a:p>
          <a:p>
            <a:pPr>
              <a:spcBef>
                <a:spcPts val="300"/>
              </a:spcBef>
            </a:pPr>
            <a:r>
              <a:rPr lang="en-US" sz="2800" dirty="0" smtClean="0">
                <a:solidFill>
                  <a:srgbClr val="002060"/>
                </a:solidFill>
                <a:latin typeface="Tahoma" pitchFamily="34" charset="0"/>
                <a:ea typeface="Tahoma" pitchFamily="34" charset="0"/>
                <a:cs typeface="Tahoma" pitchFamily="34" charset="0"/>
              </a:rPr>
              <a:t>Mark 13:22 confirms this as well</a:t>
            </a:r>
            <a:endParaRPr lang="en-US" sz="2800" dirty="0">
              <a:solidFill>
                <a:srgbClr val="002060"/>
              </a:solidFill>
              <a:latin typeface="Tahoma" pitchFamily="34" charset="0"/>
              <a:ea typeface="Tahoma" pitchFamily="34" charset="0"/>
              <a:cs typeface="Tahoma"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rmAutofit/>
          </a:bodyPr>
          <a:lstStyle/>
          <a:p>
            <a:pPr algn="ctr"/>
            <a:r>
              <a:rPr lang="en-US" sz="5400" dirty="0" smtClean="0">
                <a:solidFill>
                  <a:srgbClr val="002060"/>
                </a:solidFill>
              </a:rPr>
              <a:t>WHAT IS TRUE?</a:t>
            </a:r>
            <a:endParaRPr lang="en-US" sz="5400" dirty="0">
              <a:solidFill>
                <a:srgbClr val="002060"/>
              </a:solidFill>
            </a:endParaRPr>
          </a:p>
        </p:txBody>
      </p:sp>
      <p:sp>
        <p:nvSpPr>
          <p:cNvPr id="6" name="Content Placeholder 5"/>
          <p:cNvSpPr>
            <a:spLocks noGrp="1"/>
          </p:cNvSpPr>
          <p:nvPr>
            <p:ph idx="1"/>
          </p:nvPr>
        </p:nvSpPr>
        <p:spPr>
          <a:xfrm>
            <a:off x="0" y="1066800"/>
            <a:ext cx="9144000" cy="5791200"/>
          </a:xfrm>
        </p:spPr>
        <p:txBody>
          <a:bodyPr>
            <a:normAutofit lnSpcReduction="10000"/>
          </a:bodyPr>
          <a:lstStyle/>
          <a:p>
            <a:pPr>
              <a:lnSpc>
                <a:spcPct val="95000"/>
              </a:lnSpc>
              <a:spcBef>
                <a:spcPts val="200"/>
              </a:spcBef>
              <a:spcAft>
                <a:spcPts val="200"/>
              </a:spcAft>
            </a:pPr>
            <a:r>
              <a:rPr lang="en-US" sz="2800" dirty="0" smtClean="0">
                <a:solidFill>
                  <a:srgbClr val="002060"/>
                </a:solidFill>
                <a:latin typeface="Tahoma" pitchFamily="34" charset="0"/>
                <a:ea typeface="Tahoma" pitchFamily="34" charset="0"/>
                <a:cs typeface="Tahoma" pitchFamily="34" charset="0"/>
              </a:rPr>
              <a:t>God is all powerful; Satan has a lot (not all) of power</a:t>
            </a:r>
          </a:p>
          <a:p>
            <a:pPr>
              <a:lnSpc>
                <a:spcPct val="95000"/>
              </a:lnSpc>
              <a:spcBef>
                <a:spcPts val="200"/>
              </a:spcBef>
              <a:spcAft>
                <a:spcPts val="200"/>
              </a:spcAft>
            </a:pPr>
            <a:r>
              <a:rPr lang="en-US" sz="2800" dirty="0" smtClean="0">
                <a:solidFill>
                  <a:srgbClr val="002060"/>
                </a:solidFill>
                <a:latin typeface="Tahoma" pitchFamily="34" charset="0"/>
                <a:ea typeface="Tahoma" pitchFamily="34" charset="0"/>
                <a:cs typeface="Tahoma" pitchFamily="34" charset="0"/>
              </a:rPr>
              <a:t>God is always truthful; Satan can be truthful if it suits his purpose</a:t>
            </a:r>
          </a:p>
          <a:p>
            <a:pPr>
              <a:lnSpc>
                <a:spcPct val="95000"/>
              </a:lnSpc>
              <a:spcBef>
                <a:spcPts val="200"/>
              </a:spcBef>
              <a:spcAft>
                <a:spcPts val="200"/>
              </a:spcAft>
            </a:pPr>
            <a:r>
              <a:rPr lang="en-US" sz="2800" dirty="0" smtClean="0">
                <a:solidFill>
                  <a:srgbClr val="002060"/>
                </a:solidFill>
                <a:latin typeface="Tahoma" pitchFamily="34" charset="0"/>
                <a:ea typeface="Tahoma" pitchFamily="34" charset="0"/>
                <a:cs typeface="Tahoma" pitchFamily="34" charset="0"/>
              </a:rPr>
              <a:t>God’s truth (his value system) never changes; Satan is great at morphing/skewing truth</a:t>
            </a:r>
          </a:p>
          <a:p>
            <a:pPr>
              <a:lnSpc>
                <a:spcPct val="95000"/>
              </a:lnSpc>
              <a:spcBef>
                <a:spcPts val="200"/>
              </a:spcBef>
              <a:spcAft>
                <a:spcPts val="200"/>
              </a:spcAft>
            </a:pPr>
            <a:r>
              <a:rPr lang="en-US" sz="2800" dirty="0" smtClean="0">
                <a:solidFill>
                  <a:srgbClr val="002060"/>
                </a:solidFill>
                <a:latin typeface="Tahoma" pitchFamily="34" charset="0"/>
                <a:ea typeface="Tahoma" pitchFamily="34" charset="0"/>
                <a:cs typeface="Tahoma" pitchFamily="34" charset="0"/>
              </a:rPr>
              <a:t>God’s miracles bring Him glory; Satan’s miracles make people feel good about themselves</a:t>
            </a:r>
          </a:p>
          <a:p>
            <a:pPr>
              <a:lnSpc>
                <a:spcPct val="95000"/>
              </a:lnSpc>
              <a:spcBef>
                <a:spcPts val="200"/>
              </a:spcBef>
              <a:spcAft>
                <a:spcPts val="200"/>
              </a:spcAft>
            </a:pPr>
            <a:r>
              <a:rPr lang="en-US" sz="2800" dirty="0" smtClean="0">
                <a:solidFill>
                  <a:srgbClr val="002060"/>
                </a:solidFill>
                <a:latin typeface="Tahoma" pitchFamily="34" charset="0"/>
                <a:ea typeface="Tahoma" pitchFamily="34" charset="0"/>
                <a:cs typeface="Tahoma" pitchFamily="34" charset="0"/>
              </a:rPr>
              <a:t>God brings people into the light; Satan tows them deeper into the darkness of sin – often by saying the sin is OK</a:t>
            </a:r>
          </a:p>
          <a:p>
            <a:pPr>
              <a:lnSpc>
                <a:spcPct val="95000"/>
              </a:lnSpc>
              <a:spcBef>
                <a:spcPts val="200"/>
              </a:spcBef>
              <a:spcAft>
                <a:spcPts val="200"/>
              </a:spcAft>
            </a:pPr>
            <a:r>
              <a:rPr lang="en-US" sz="2800" dirty="0" smtClean="0">
                <a:solidFill>
                  <a:srgbClr val="002060"/>
                </a:solidFill>
                <a:latin typeface="Tahoma" pitchFamily="34" charset="0"/>
                <a:ea typeface="Tahoma" pitchFamily="34" charset="0"/>
                <a:cs typeface="Tahoma" pitchFamily="34" charset="0"/>
              </a:rPr>
              <a:t>There are, unfortunately, Bible versions that have an agenda; </a:t>
            </a:r>
            <a:r>
              <a:rPr lang="en-US" sz="2800" dirty="0" smtClean="0">
                <a:solidFill>
                  <a:srgbClr val="002060"/>
                </a:solidFill>
                <a:latin typeface="Tahoma" pitchFamily="34" charset="0"/>
                <a:ea typeface="Tahoma" pitchFamily="34" charset="0"/>
                <a:cs typeface="Tahoma" pitchFamily="34" charset="0"/>
              </a:rPr>
              <a:t>the translation </a:t>
            </a:r>
            <a:r>
              <a:rPr lang="en-US" sz="2800" dirty="0" smtClean="0">
                <a:solidFill>
                  <a:srgbClr val="002060"/>
                </a:solidFill>
                <a:latin typeface="Tahoma" pitchFamily="34" charset="0"/>
                <a:ea typeface="Tahoma" pitchFamily="34" charset="0"/>
                <a:cs typeface="Tahoma" pitchFamily="34" charset="0"/>
              </a:rPr>
              <a:t>you choose is important</a:t>
            </a:r>
          </a:p>
          <a:p>
            <a:pPr>
              <a:lnSpc>
                <a:spcPct val="95000"/>
              </a:lnSpc>
              <a:spcBef>
                <a:spcPts val="200"/>
              </a:spcBef>
              <a:spcAft>
                <a:spcPts val="200"/>
              </a:spcAft>
            </a:pPr>
            <a:r>
              <a:rPr lang="en-US" sz="2800" dirty="0" smtClean="0">
                <a:solidFill>
                  <a:srgbClr val="002060"/>
                </a:solidFill>
                <a:latin typeface="Tahoma" pitchFamily="34" charset="0"/>
                <a:ea typeface="Tahoma" pitchFamily="34" charset="0"/>
                <a:cs typeface="Tahoma" pitchFamily="34" charset="0"/>
              </a:rPr>
              <a:t>In class, I will use the NASB updated unless otherwise </a:t>
            </a:r>
            <a:r>
              <a:rPr lang="en-US" sz="2800" dirty="0" smtClean="0">
                <a:solidFill>
                  <a:srgbClr val="002060"/>
                </a:solidFill>
                <a:latin typeface="Tahoma" pitchFamily="34" charset="0"/>
                <a:ea typeface="Tahoma" pitchFamily="34" charset="0"/>
                <a:cs typeface="Tahoma" pitchFamily="34" charset="0"/>
              </a:rPr>
              <a:t>stated</a:t>
            </a:r>
            <a:endParaRPr lang="en-US" sz="2800" dirty="0" smtClean="0">
              <a:solidFill>
                <a:srgbClr val="002060"/>
              </a:solidFill>
              <a:latin typeface="Tahoma" pitchFamily="34" charset="0"/>
              <a:ea typeface="Tahoma" pitchFamily="34" charset="0"/>
              <a:cs typeface="Tahoma"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1.bp.blogspot.com/-iTNyw1U_aEI/VMmrf5YNVEI/AAAAAAAAAug/C3o0Y9M6fVI/s1600/Bible%2BTranslation%2BChart.gif"/>
          <p:cNvPicPr>
            <a:picLocks noChangeAspect="1" noChangeArrowheads="1"/>
          </p:cNvPicPr>
          <p:nvPr/>
        </p:nvPicPr>
        <p:blipFill>
          <a:blip r:embed="rId2" cstate="print"/>
          <a:srcRect/>
          <a:stretch>
            <a:fillRect/>
          </a:stretch>
        </p:blipFill>
        <p:spPr bwMode="auto">
          <a:xfrm>
            <a:off x="0" y="453391"/>
            <a:ext cx="9149442" cy="6404609"/>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Custom 6">
      <a:dk1>
        <a:sysClr val="windowText" lastClr="000000"/>
      </a:dk1>
      <a:lt1>
        <a:sysClr val="window" lastClr="FFFFFF"/>
      </a:lt1>
      <a:dk2>
        <a:srgbClr val="FFFFFF"/>
      </a:dk2>
      <a:lt2>
        <a:srgbClr val="D2D2D2"/>
      </a:lt2>
      <a:accent1>
        <a:srgbClr val="C00000"/>
      </a:accent1>
      <a:accent2>
        <a:srgbClr val="663300"/>
      </a:accent2>
      <a:accent3>
        <a:srgbClr val="9C007F"/>
      </a:accent3>
      <a:accent4>
        <a:srgbClr val="68007F"/>
      </a:accent4>
      <a:accent5>
        <a:srgbClr val="005BD3"/>
      </a:accent5>
      <a:accent6>
        <a:srgbClr val="00349E"/>
      </a:accent6>
      <a:hlink>
        <a:srgbClr val="17BBFD"/>
      </a:hlink>
      <a:folHlink>
        <a:srgbClr val="FF79C2"/>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1756</TotalTime>
  <Words>777</Words>
  <Application>Microsoft Office PowerPoint</Application>
  <PresentationFormat>On-screen Show (4:3)</PresentationFormat>
  <Paragraphs>61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Trek</vt:lpstr>
      <vt:lpstr>THE GREAT EXCHANGE</vt:lpstr>
      <vt:lpstr>ABOUT THIS CLASS</vt:lpstr>
      <vt:lpstr>VERSE FOR THE JOURNEY</vt:lpstr>
      <vt:lpstr>WHAT WE WILL STUDY</vt:lpstr>
      <vt:lpstr>HOLDING TO THE TRUTH</vt:lpstr>
      <vt:lpstr>WHAT SCRIPTURE SAYS</vt:lpstr>
      <vt:lpstr>WHAT JESUS SAID</vt:lpstr>
      <vt:lpstr>WHAT IS TRUE?</vt:lpstr>
      <vt:lpstr>Slide 9</vt:lpstr>
      <vt:lpstr>BIBLE CHOICE MATTERS</vt:lpstr>
      <vt:lpstr>KNOW WHAT YOU BELIEVE…</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3</cp:revision>
  <dcterms:created xsi:type="dcterms:W3CDTF">2018-12-30T17:11:34Z</dcterms:created>
  <dcterms:modified xsi:type="dcterms:W3CDTF">2019-01-06T16:14:59Z</dcterms:modified>
</cp:coreProperties>
</file>