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4" r:id="rId7"/>
    <p:sldId id="269" r:id="rId8"/>
    <p:sldId id="261" r:id="rId9"/>
    <p:sldId id="270" r:id="rId10"/>
    <p:sldId id="271" r:id="rId1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94660"/>
  </p:normalViewPr>
  <p:slideViewPr>
    <p:cSldViewPr>
      <p:cViewPr>
        <p:scale>
          <a:sx n="60" d="100"/>
          <a:sy n="60" d="100"/>
        </p:scale>
        <p:origin x="-1668" y="-276"/>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5/17/2013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5/17/2013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BE9127-30F7-402E-9175-455CCBB8005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5/17/2013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5/17/2013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5/17/2013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5/17/2013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5/17/2013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5/17/2013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5/17/2013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5/17/2013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5/17/2013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5/17/2013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5/17/2013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5/17/2013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ASKING AND TESTING</a:t>
            </a:r>
            <a:endParaRPr lang="en-US" dirty="0">
              <a:solidFill>
                <a:schemeClr val="tx2">
                  <a:lumMod val="50000"/>
                </a:schemeClr>
              </a:solidFill>
            </a:endParaRPr>
          </a:p>
        </p:txBody>
      </p:sp>
      <p:sp>
        <p:nvSpPr>
          <p:cNvPr id="3" name="Content Placeholder 2"/>
          <p:cNvSpPr>
            <a:spLocks noGrp="1"/>
          </p:cNvSpPr>
          <p:nvPr>
            <p:ph idx="1"/>
          </p:nvPr>
        </p:nvSpPr>
        <p:spPr/>
        <p:txBody>
          <a:bodyPr>
            <a:normAutofit fontScale="92500"/>
          </a:bodyPr>
          <a:lstStyle/>
          <a:p>
            <a:r>
              <a:rPr lang="en-US" sz="2800" b="1" dirty="0" smtClean="0">
                <a:solidFill>
                  <a:schemeClr val="tx2">
                    <a:lumMod val="50000"/>
                  </a:schemeClr>
                </a:solidFill>
                <a:latin typeface="Tahoma" pitchFamily="34" charset="0"/>
                <a:cs typeface="Tahoma" pitchFamily="34" charset="0"/>
              </a:rPr>
              <a:t>1 John 4:2-3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By this you know the Spirit of God: every spirit that confesses that Jesus Christ has come in the flesh is from God; </a:t>
            </a:r>
            <a:r>
              <a:rPr lang="en-US" sz="2800" dirty="0" smtClean="0">
                <a:solidFill>
                  <a:schemeClr val="tx2">
                    <a:lumMod val="50000"/>
                  </a:schemeClr>
                </a:solidFill>
                <a:latin typeface="Tahoma" pitchFamily="34" charset="0"/>
                <a:cs typeface="Tahoma" pitchFamily="34" charset="0"/>
              </a:rPr>
              <a:t>and </a:t>
            </a:r>
            <a:r>
              <a:rPr lang="en-US" sz="2800" dirty="0" smtClean="0">
                <a:solidFill>
                  <a:schemeClr val="tx2">
                    <a:lumMod val="50000"/>
                  </a:schemeClr>
                </a:solidFill>
                <a:latin typeface="Tahoma" pitchFamily="34" charset="0"/>
                <a:cs typeface="Tahoma" pitchFamily="34" charset="0"/>
              </a:rPr>
              <a:t>every spirit that does not confess Jesus is not from God; this is the spirit of the antichrist, of which you have heard that it is coming, and now it is already in the world. </a:t>
            </a:r>
            <a:endParaRPr lang="en-US" sz="2800" dirty="0" smtClean="0">
              <a:solidFill>
                <a:schemeClr val="tx2">
                  <a:lumMod val="50000"/>
                </a:schemeClr>
              </a:solidFill>
              <a:latin typeface="Tahoma" pitchFamily="34" charset="0"/>
              <a:cs typeface="Tahoma" pitchFamily="34" charset="0"/>
            </a:endParaRPr>
          </a:p>
          <a:p>
            <a:r>
              <a:rPr lang="en-US" sz="2800" b="1" dirty="0" smtClean="0">
                <a:solidFill>
                  <a:schemeClr val="tx2">
                    <a:lumMod val="50000"/>
                  </a:schemeClr>
                </a:solidFill>
                <a:latin typeface="Tahoma" pitchFamily="34" charset="0"/>
                <a:cs typeface="Tahoma" pitchFamily="34" charset="0"/>
              </a:rPr>
              <a:t>1 John 2:21-23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I have not written to you because you do not know the truth, but because you do know it, and because no lie is of the truth. </a:t>
            </a:r>
            <a:r>
              <a:rPr lang="en-US" sz="2800" dirty="0" smtClean="0">
                <a:solidFill>
                  <a:schemeClr val="tx2">
                    <a:lumMod val="50000"/>
                  </a:schemeClr>
                </a:solidFill>
                <a:latin typeface="Tahoma" pitchFamily="34" charset="0"/>
                <a:cs typeface="Tahoma" pitchFamily="34" charset="0"/>
              </a:rPr>
              <a:t> Who </a:t>
            </a:r>
            <a:r>
              <a:rPr lang="en-US" sz="2800" dirty="0" smtClean="0">
                <a:solidFill>
                  <a:schemeClr val="tx2">
                    <a:lumMod val="50000"/>
                  </a:schemeClr>
                </a:solidFill>
                <a:latin typeface="Tahoma" pitchFamily="34" charset="0"/>
                <a:cs typeface="Tahoma" pitchFamily="34" charset="0"/>
              </a:rPr>
              <a:t>is the liar but the one who denies that Jesus is the Christ? This is the antichrist, the one who denies the Father and the Son. </a:t>
            </a:r>
            <a:r>
              <a:rPr lang="en-US" sz="2800"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Whoever denies the Son does not have the Father; the one who confesses the Son has the Father also.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WORD FOR THE JOURNEY</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lnSpcReduction="10000"/>
          </a:bodyPr>
          <a:lstStyle/>
          <a:p>
            <a:r>
              <a:rPr lang="en-US" sz="2800" b="1" dirty="0" smtClean="0">
                <a:solidFill>
                  <a:schemeClr val="tx2">
                    <a:lumMod val="50000"/>
                  </a:schemeClr>
                </a:solidFill>
                <a:latin typeface="Tahoma" pitchFamily="34" charset="0"/>
                <a:cs typeface="Tahoma" pitchFamily="34" charset="0"/>
              </a:rPr>
              <a:t>1 Peter 1:13  </a:t>
            </a:r>
            <a:r>
              <a:rPr lang="en-US" sz="2800" dirty="0" smtClean="0">
                <a:solidFill>
                  <a:schemeClr val="tx2">
                    <a:lumMod val="50000"/>
                  </a:schemeClr>
                </a:solidFill>
                <a:latin typeface="Tahoma" pitchFamily="34" charset="0"/>
                <a:cs typeface="Tahoma" pitchFamily="34" charset="0"/>
              </a:rPr>
              <a:t>Therefore, prepare your </a:t>
            </a:r>
            <a:r>
              <a:rPr lang="en-US" sz="2800" u="sng" dirty="0" smtClean="0">
                <a:solidFill>
                  <a:schemeClr val="tx2">
                    <a:lumMod val="50000"/>
                  </a:schemeClr>
                </a:solidFill>
                <a:latin typeface="Tahoma" pitchFamily="34" charset="0"/>
                <a:cs typeface="Tahoma" pitchFamily="34" charset="0"/>
              </a:rPr>
              <a:t>minds</a:t>
            </a:r>
            <a:r>
              <a:rPr lang="en-US" sz="2800" dirty="0" smtClean="0">
                <a:solidFill>
                  <a:schemeClr val="tx2">
                    <a:lumMod val="50000"/>
                  </a:schemeClr>
                </a:solidFill>
                <a:latin typeface="Tahoma" pitchFamily="34" charset="0"/>
                <a:cs typeface="Tahoma" pitchFamily="34" charset="0"/>
              </a:rPr>
              <a:t> for action, keep sober in spirit, fix your hope completely on the grace to be brought to you at the revelation of Jesus Christ. </a:t>
            </a:r>
          </a:p>
          <a:p>
            <a:r>
              <a:rPr lang="en-US" sz="2800" dirty="0" smtClean="0">
                <a:solidFill>
                  <a:schemeClr val="tx2">
                    <a:lumMod val="50000"/>
                  </a:schemeClr>
                </a:solidFill>
                <a:latin typeface="Tahoma" pitchFamily="34" charset="0"/>
                <a:cs typeface="Tahoma" pitchFamily="34" charset="0"/>
              </a:rPr>
              <a:t>Mind: </a:t>
            </a:r>
            <a:r>
              <a:rPr lang="en-US" sz="2800" i="1" dirty="0" err="1" smtClean="0">
                <a:solidFill>
                  <a:schemeClr val="tx2">
                    <a:lumMod val="50000"/>
                  </a:schemeClr>
                </a:solidFill>
                <a:latin typeface="Tahoma" pitchFamily="34" charset="0"/>
                <a:cs typeface="Tahoma" pitchFamily="34" charset="0"/>
              </a:rPr>
              <a:t>dianoia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through understanding, perception</a:t>
            </a:r>
          </a:p>
          <a:p>
            <a:r>
              <a:rPr lang="en-US" sz="2800" b="1" dirty="0" smtClean="0">
                <a:solidFill>
                  <a:schemeClr val="tx2">
                    <a:lumMod val="50000"/>
                  </a:schemeClr>
                </a:solidFill>
                <a:latin typeface="Tahoma" pitchFamily="34" charset="0"/>
                <a:cs typeface="Tahoma" pitchFamily="34" charset="0"/>
              </a:rPr>
              <a:t>1 Peter 5:7 </a:t>
            </a:r>
            <a:r>
              <a:rPr lang="en-US" sz="2800" dirty="0" smtClean="0">
                <a:solidFill>
                  <a:schemeClr val="tx2">
                    <a:lumMod val="50000"/>
                  </a:schemeClr>
                </a:solidFill>
                <a:latin typeface="Tahoma" pitchFamily="34" charset="0"/>
                <a:cs typeface="Tahoma" pitchFamily="34" charset="0"/>
              </a:rPr>
              <a:t>…casting all your anxiety on Him, because He cares for you. </a:t>
            </a:r>
          </a:p>
          <a:p>
            <a:r>
              <a:rPr lang="en-US" sz="2800" b="1" dirty="0" smtClean="0">
                <a:solidFill>
                  <a:schemeClr val="tx2">
                    <a:lumMod val="50000"/>
                  </a:schemeClr>
                </a:solidFill>
                <a:latin typeface="Tahoma" pitchFamily="34" charset="0"/>
                <a:cs typeface="Tahoma" pitchFamily="34" charset="0"/>
              </a:rPr>
              <a:t>Clothe yourself </a:t>
            </a:r>
            <a:r>
              <a:rPr lang="en-US" sz="2800" dirty="0" smtClean="0">
                <a:solidFill>
                  <a:schemeClr val="tx2">
                    <a:lumMod val="50000"/>
                  </a:schemeClr>
                </a:solidFill>
                <a:latin typeface="Tahoma" pitchFamily="34" charset="0"/>
                <a:cs typeface="Tahoma" pitchFamily="34" charset="0"/>
              </a:rPr>
              <a:t>with humility: </a:t>
            </a:r>
            <a:r>
              <a:rPr lang="en-US" sz="2800" i="1" dirty="0" err="1" smtClean="0">
                <a:solidFill>
                  <a:schemeClr val="tx2">
                    <a:lumMod val="50000"/>
                  </a:schemeClr>
                </a:solidFill>
                <a:latin typeface="Tahoma" pitchFamily="34" charset="0"/>
                <a:cs typeface="Tahoma" pitchFamily="34" charset="0"/>
              </a:rPr>
              <a:t>engkomboomai</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gird yourself; choose to be humble toward elders</a:t>
            </a:r>
          </a:p>
          <a:p>
            <a:r>
              <a:rPr lang="en-US" sz="2800" b="1" dirty="0" smtClean="0">
                <a:solidFill>
                  <a:schemeClr val="tx2">
                    <a:lumMod val="50000"/>
                  </a:schemeClr>
                </a:solidFill>
                <a:latin typeface="Tahoma" pitchFamily="34" charset="0"/>
                <a:cs typeface="Tahoma" pitchFamily="34" charset="0"/>
              </a:rPr>
              <a:t>James 1:21  </a:t>
            </a:r>
            <a:r>
              <a:rPr lang="en-US" sz="2800" dirty="0" smtClean="0">
                <a:solidFill>
                  <a:schemeClr val="tx2">
                    <a:lumMod val="50000"/>
                  </a:schemeClr>
                </a:solidFill>
                <a:latin typeface="Tahoma" pitchFamily="34" charset="0"/>
                <a:cs typeface="Tahoma" pitchFamily="34" charset="0"/>
              </a:rPr>
              <a:t>Therefore, putting aside all filthiness and all that remains of wickedness, in </a:t>
            </a:r>
            <a:r>
              <a:rPr lang="en-US" sz="2800" u="sng" dirty="0" smtClean="0">
                <a:solidFill>
                  <a:schemeClr val="tx2">
                    <a:lumMod val="50000"/>
                  </a:schemeClr>
                </a:solidFill>
                <a:latin typeface="Tahoma" pitchFamily="34" charset="0"/>
                <a:cs typeface="Tahoma" pitchFamily="34" charset="0"/>
              </a:rPr>
              <a:t>humility</a:t>
            </a:r>
            <a:r>
              <a:rPr lang="en-US" sz="2800" dirty="0" smtClean="0">
                <a:solidFill>
                  <a:schemeClr val="tx2">
                    <a:lumMod val="50000"/>
                  </a:schemeClr>
                </a:solidFill>
                <a:latin typeface="Tahoma" pitchFamily="34" charset="0"/>
                <a:cs typeface="Tahoma" pitchFamily="34" charset="0"/>
              </a:rPr>
              <a:t> receive the word implanted, which is able to save your souls.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YOU DO IT!</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fontScale="92500" lnSpcReduction="10000"/>
          </a:bodyPr>
          <a:lstStyle/>
          <a:p>
            <a:pPr>
              <a:lnSpc>
                <a:spcPct val="90000"/>
              </a:lnSpc>
              <a:spcBef>
                <a:spcPts val="600"/>
              </a:spcBef>
            </a:pPr>
            <a:r>
              <a:rPr lang="en-US" sz="2800" dirty="0" smtClean="0">
                <a:solidFill>
                  <a:schemeClr val="tx2">
                    <a:lumMod val="50000"/>
                  </a:schemeClr>
                </a:solidFill>
                <a:latin typeface="Tahoma" pitchFamily="34" charset="0"/>
                <a:cs typeface="Tahoma" pitchFamily="34" charset="0"/>
              </a:rPr>
              <a:t>Clothe yourself; humble yourself</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5:6  </a:t>
            </a:r>
            <a:r>
              <a:rPr lang="en-US" sz="2800" dirty="0" smtClean="0">
                <a:solidFill>
                  <a:schemeClr val="tx2">
                    <a:lumMod val="50000"/>
                  </a:schemeClr>
                </a:solidFill>
                <a:latin typeface="Tahoma" pitchFamily="34" charset="0"/>
                <a:cs typeface="Tahoma" pitchFamily="34" charset="0"/>
              </a:rPr>
              <a:t>Therefore humble yourselves under the mighty hand of God, that He may exalt you at the proper time…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James wrote about poverty and oppression tempting people to retaliate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Peter’s concern is that persecution will cause people to fall away </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Peter’s point is this:  we must be willing to suffer until God provides a way out</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Corinthians 10:13  </a:t>
            </a:r>
            <a:r>
              <a:rPr lang="en-US" sz="2800" dirty="0" smtClean="0">
                <a:solidFill>
                  <a:schemeClr val="tx2">
                    <a:lumMod val="50000"/>
                  </a:schemeClr>
                </a:solidFill>
                <a:latin typeface="Tahoma" pitchFamily="34" charset="0"/>
                <a:cs typeface="Tahoma" pitchFamily="34" charset="0"/>
              </a:rPr>
              <a:t>No temptation has overtaken you but such as is common to man; and God is faithful, who will not allow you to be tempted beyond what you are able, but with the temptation will provide the way of escape also, so that you will be able to endure it. </a:t>
            </a: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SEASON OF TRIALS</a:t>
            </a:r>
            <a:endParaRPr lang="en-US" dirty="0">
              <a:solidFill>
                <a:schemeClr val="tx2">
                  <a:lumMod val="50000"/>
                </a:schemeClr>
              </a:solidFill>
            </a:endParaRPr>
          </a:p>
        </p:txBody>
      </p:sp>
      <p:sp>
        <p:nvSpPr>
          <p:cNvPr id="5" name="Content Placeholder 4"/>
          <p:cNvSpPr>
            <a:spLocks noGrp="1"/>
          </p:cNvSpPr>
          <p:nvPr>
            <p:ph idx="1"/>
          </p:nvPr>
        </p:nvSpPr>
        <p:spPr/>
        <p:txBody>
          <a:bodyPr>
            <a:normAutofit fontScale="92500" lnSpcReduction="10000"/>
          </a:bodyPr>
          <a:lstStyle/>
          <a:p>
            <a:r>
              <a:rPr lang="en-US" sz="2800" dirty="0" smtClean="0">
                <a:solidFill>
                  <a:schemeClr val="tx2">
                    <a:lumMod val="50000"/>
                  </a:schemeClr>
                </a:solidFill>
                <a:latin typeface="Tahoma" pitchFamily="34" charset="0"/>
                <a:cs typeface="Tahoma" pitchFamily="34" charset="0"/>
              </a:rPr>
              <a:t>No</a:t>
            </a:r>
            <a:r>
              <a:rPr lang="en-US" sz="2800" u="sng" dirty="0" smtClean="0">
                <a:solidFill>
                  <a:schemeClr val="tx2">
                    <a:lumMod val="50000"/>
                  </a:schemeClr>
                </a:solidFill>
                <a:latin typeface="Tahoma" pitchFamily="34" charset="0"/>
                <a:cs typeface="Tahoma" pitchFamily="34" charset="0"/>
              </a:rPr>
              <a:t> temptation</a:t>
            </a:r>
            <a:r>
              <a:rPr lang="en-US" sz="2800" dirty="0" smtClean="0">
                <a:solidFill>
                  <a:schemeClr val="tx2">
                    <a:lumMod val="50000"/>
                  </a:schemeClr>
                </a:solidFill>
                <a:latin typeface="Tahoma" pitchFamily="34" charset="0"/>
                <a:cs typeface="Tahoma" pitchFamily="34" charset="0"/>
              </a:rPr>
              <a:t> has overtaken you but such as is common to man</a:t>
            </a:r>
          </a:p>
          <a:p>
            <a:r>
              <a:rPr lang="en-US" sz="2800" b="1" dirty="0" smtClean="0">
                <a:solidFill>
                  <a:schemeClr val="tx2">
                    <a:lumMod val="50000"/>
                  </a:schemeClr>
                </a:solidFill>
                <a:latin typeface="Tahoma" pitchFamily="34" charset="0"/>
                <a:cs typeface="Tahoma" pitchFamily="34" charset="0"/>
              </a:rPr>
              <a:t>Temptation: </a:t>
            </a:r>
            <a:r>
              <a:rPr lang="en-US" sz="2800" b="1" i="1" dirty="0" err="1" smtClean="0">
                <a:solidFill>
                  <a:schemeClr val="tx2">
                    <a:lumMod val="50000"/>
                  </a:schemeClr>
                </a:solidFill>
                <a:latin typeface="Tahoma" pitchFamily="34" charset="0"/>
                <a:cs typeface="Tahoma" pitchFamily="34" charset="0"/>
              </a:rPr>
              <a:t>peirasmos</a:t>
            </a:r>
            <a:r>
              <a:rPr lang="en-US" sz="2800" b="1" i="1" dirty="0" smtClean="0">
                <a:solidFill>
                  <a:schemeClr val="tx2">
                    <a:lumMod val="50000"/>
                  </a:schemeClr>
                </a:solidFill>
                <a:latin typeface="Tahoma" pitchFamily="34" charset="0"/>
                <a:cs typeface="Tahoma" pitchFamily="34" charset="0"/>
              </a:rPr>
              <a:t>:</a:t>
            </a:r>
            <a:r>
              <a:rPr lang="en-US" sz="2800" b="1" dirty="0" smtClean="0">
                <a:solidFill>
                  <a:schemeClr val="tx2">
                    <a:lumMod val="50000"/>
                  </a:schemeClr>
                </a:solidFill>
                <a:latin typeface="Tahoma" pitchFamily="34" charset="0"/>
                <a:cs typeface="Tahoma" pitchFamily="34" charset="0"/>
              </a:rPr>
              <a:t> temptation; trial; putting to test; discipline; adversity</a:t>
            </a:r>
          </a:p>
          <a:p>
            <a:r>
              <a:rPr lang="en-US" sz="2800" dirty="0" smtClean="0">
                <a:solidFill>
                  <a:schemeClr val="tx2">
                    <a:lumMod val="50000"/>
                  </a:schemeClr>
                </a:solidFill>
                <a:latin typeface="Tahoma" pitchFamily="34" charset="0"/>
                <a:cs typeface="Tahoma" pitchFamily="34" charset="0"/>
              </a:rPr>
              <a:t>God is faithful, who will not allow you to be tempted beyond </a:t>
            </a:r>
            <a:r>
              <a:rPr lang="en-US" sz="2800" u="sng" dirty="0" smtClean="0">
                <a:solidFill>
                  <a:schemeClr val="tx2">
                    <a:lumMod val="50000"/>
                  </a:schemeClr>
                </a:solidFill>
                <a:latin typeface="Tahoma" pitchFamily="34" charset="0"/>
                <a:cs typeface="Tahoma" pitchFamily="34" charset="0"/>
              </a:rPr>
              <a:t>what you are able</a:t>
            </a:r>
          </a:p>
          <a:p>
            <a:r>
              <a:rPr lang="en-US" sz="2800" dirty="0" smtClean="0">
                <a:solidFill>
                  <a:schemeClr val="tx2">
                    <a:lumMod val="50000"/>
                  </a:schemeClr>
                </a:solidFill>
                <a:latin typeface="Tahoma" pitchFamily="34" charset="0"/>
                <a:cs typeface="Tahoma" pitchFamily="34" charset="0"/>
              </a:rPr>
              <a:t>What you are able:  </a:t>
            </a:r>
            <a:r>
              <a:rPr lang="en-US" sz="2800" b="1" i="1" dirty="0" err="1" smtClean="0">
                <a:solidFill>
                  <a:schemeClr val="tx2">
                    <a:lumMod val="50000"/>
                  </a:schemeClr>
                </a:solidFill>
                <a:latin typeface="Tahoma" pitchFamily="34" charset="0"/>
                <a:cs typeface="Tahoma" pitchFamily="34" charset="0"/>
              </a:rPr>
              <a:t>huper</a:t>
            </a:r>
            <a:r>
              <a:rPr lang="en-US" sz="2800" b="1" i="1" dirty="0" smtClean="0">
                <a:solidFill>
                  <a:schemeClr val="tx2">
                    <a:lumMod val="50000"/>
                  </a:schemeClr>
                </a:solidFill>
                <a:latin typeface="Tahoma" pitchFamily="34" charset="0"/>
                <a:cs typeface="Tahoma" pitchFamily="34" charset="0"/>
              </a:rPr>
              <a:t> ho </a:t>
            </a:r>
            <a:r>
              <a:rPr lang="en-US" sz="2800" b="1" i="1" dirty="0" err="1" smtClean="0">
                <a:solidFill>
                  <a:schemeClr val="tx2">
                    <a:lumMod val="50000"/>
                  </a:schemeClr>
                </a:solidFill>
                <a:latin typeface="Tahoma" pitchFamily="34" charset="0"/>
                <a:cs typeface="Tahoma" pitchFamily="34" charset="0"/>
              </a:rPr>
              <a:t>dunasthe</a:t>
            </a:r>
            <a:r>
              <a:rPr lang="en-US" sz="2800" b="1" i="1" dirty="0" smtClean="0">
                <a:solidFill>
                  <a:schemeClr val="tx2">
                    <a:lumMod val="50000"/>
                  </a:schemeClr>
                </a:solidFill>
                <a:latin typeface="Tahoma" pitchFamily="34" charset="0"/>
                <a:cs typeface="Tahoma" pitchFamily="34" charset="0"/>
              </a:rPr>
              <a:t>: </a:t>
            </a:r>
            <a:r>
              <a:rPr lang="en-US" sz="2800" b="1" dirty="0" smtClean="0">
                <a:solidFill>
                  <a:schemeClr val="tx2">
                    <a:lumMod val="50000"/>
                  </a:schemeClr>
                </a:solidFill>
                <a:latin typeface="Tahoma" pitchFamily="34" charset="0"/>
                <a:cs typeface="Tahoma" pitchFamily="34" charset="0"/>
              </a:rPr>
              <a:t> beyond your power; beyond your ability</a:t>
            </a:r>
          </a:p>
          <a:p>
            <a:r>
              <a:rPr lang="en-US" sz="2800" b="1" dirty="0" smtClean="0">
                <a:solidFill>
                  <a:schemeClr val="tx2">
                    <a:lumMod val="50000"/>
                  </a:schemeClr>
                </a:solidFill>
                <a:latin typeface="Tahoma" pitchFamily="34" charset="0"/>
                <a:cs typeface="Tahoma" pitchFamily="34" charset="0"/>
              </a:rPr>
              <a:t>Philippians 1:21  </a:t>
            </a:r>
            <a:r>
              <a:rPr lang="en-US" sz="2800" dirty="0" smtClean="0">
                <a:solidFill>
                  <a:schemeClr val="tx2">
                    <a:lumMod val="50000"/>
                  </a:schemeClr>
                </a:solidFill>
                <a:latin typeface="Tahoma" pitchFamily="34" charset="0"/>
                <a:cs typeface="Tahoma" pitchFamily="34" charset="0"/>
              </a:rPr>
              <a:t>For to me, to live is Christ and to die is gain. </a:t>
            </a:r>
          </a:p>
          <a:p>
            <a:r>
              <a:rPr lang="en-US" sz="2800" b="1" dirty="0" smtClean="0">
                <a:solidFill>
                  <a:schemeClr val="tx2">
                    <a:lumMod val="50000"/>
                  </a:schemeClr>
                </a:solidFill>
                <a:latin typeface="Tahoma" pitchFamily="34" charset="0"/>
                <a:cs typeface="Tahoma" pitchFamily="34" charset="0"/>
              </a:rPr>
              <a:t>1 Peter 1:6  </a:t>
            </a:r>
            <a:r>
              <a:rPr lang="en-US" sz="2800" dirty="0" smtClean="0">
                <a:solidFill>
                  <a:schemeClr val="tx2">
                    <a:lumMod val="50000"/>
                  </a:schemeClr>
                </a:solidFill>
                <a:latin typeface="Tahoma" pitchFamily="34" charset="0"/>
                <a:cs typeface="Tahoma" pitchFamily="34" charset="0"/>
              </a:rPr>
              <a:t>In this you greatly rejoice, even though now for a little while, if necessary, you have been distressed by various trials,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normAutofit/>
          </a:bodyPr>
          <a:lstStyle/>
          <a:p>
            <a:r>
              <a:rPr lang="en-US" dirty="0" smtClean="0">
                <a:solidFill>
                  <a:schemeClr val="tx2">
                    <a:lumMod val="50000"/>
                  </a:schemeClr>
                </a:solidFill>
                <a:latin typeface="Tahoma" pitchFamily="34" charset="0"/>
                <a:cs typeface="Tahoma" pitchFamily="34" charset="0"/>
              </a:rPr>
              <a:t>THE WAY OUT</a:t>
            </a:r>
            <a:endParaRPr lang="en-US" dirty="0">
              <a:solidFill>
                <a:schemeClr val="tx2">
                  <a:lumMod val="50000"/>
                </a:schemeClr>
              </a:solidFill>
              <a:latin typeface="Tahoma" pitchFamily="34" charset="0"/>
              <a:cs typeface="Tahoma" pitchFamily="34" charset="0"/>
            </a:endParaRPr>
          </a:p>
        </p:txBody>
      </p:sp>
      <p:sp>
        <p:nvSpPr>
          <p:cNvPr id="5" name="Content Placeholder 4"/>
          <p:cNvSpPr>
            <a:spLocks noGrp="1"/>
          </p:cNvSpPr>
          <p:nvPr>
            <p:ph idx="1"/>
          </p:nvPr>
        </p:nvSpPr>
        <p:spPr>
          <a:xfrm>
            <a:off x="0" y="1295400"/>
            <a:ext cx="9144000" cy="5562600"/>
          </a:xfrm>
        </p:spPr>
        <p:txBody>
          <a:bodyPr>
            <a:noAutofit/>
          </a:bodyPr>
          <a:lstStyle/>
          <a:p>
            <a:pPr>
              <a:lnSpc>
                <a:spcPct val="90000"/>
              </a:lnSpc>
              <a:spcBef>
                <a:spcPts val="600"/>
              </a:spcBef>
            </a:pPr>
            <a:r>
              <a:rPr lang="en-US" sz="2800" dirty="0" smtClean="0">
                <a:solidFill>
                  <a:schemeClr val="tx2">
                    <a:lumMod val="50000"/>
                  </a:schemeClr>
                </a:solidFill>
                <a:latin typeface="Tahoma" pitchFamily="34" charset="0"/>
                <a:cs typeface="Tahoma" pitchFamily="34" charset="0"/>
              </a:rPr>
              <a:t>…but with the temptation will provide the </a:t>
            </a:r>
            <a:r>
              <a:rPr lang="en-US" sz="2800" u="sng" dirty="0" smtClean="0">
                <a:solidFill>
                  <a:schemeClr val="tx2">
                    <a:lumMod val="50000"/>
                  </a:schemeClr>
                </a:solidFill>
                <a:latin typeface="Tahoma" pitchFamily="34" charset="0"/>
                <a:cs typeface="Tahoma" pitchFamily="34" charset="0"/>
              </a:rPr>
              <a:t>way of escape</a:t>
            </a:r>
            <a:r>
              <a:rPr lang="en-US" sz="2800" dirty="0" smtClean="0">
                <a:solidFill>
                  <a:schemeClr val="tx2">
                    <a:lumMod val="50000"/>
                  </a:schemeClr>
                </a:solidFill>
                <a:latin typeface="Tahoma" pitchFamily="34" charset="0"/>
                <a:cs typeface="Tahoma" pitchFamily="34" charset="0"/>
              </a:rPr>
              <a:t> also, so that you will be able to endure it. </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Way of escape: </a:t>
            </a:r>
            <a:r>
              <a:rPr lang="en-US" sz="2800" b="1" i="1" dirty="0" err="1" smtClean="0">
                <a:solidFill>
                  <a:schemeClr val="tx2">
                    <a:lumMod val="50000"/>
                  </a:schemeClr>
                </a:solidFill>
                <a:latin typeface="Tahoma" pitchFamily="34" charset="0"/>
                <a:cs typeface="Tahoma" pitchFamily="34" charset="0"/>
              </a:rPr>
              <a:t>ekbasis</a:t>
            </a:r>
            <a:r>
              <a:rPr lang="en-US" sz="2800" b="1" dirty="0" smtClean="0">
                <a:solidFill>
                  <a:schemeClr val="tx2">
                    <a:lumMod val="50000"/>
                  </a:schemeClr>
                </a:solidFill>
                <a:latin typeface="Tahoma" pitchFamily="34" charset="0"/>
                <a:cs typeface="Tahoma" pitchFamily="34" charset="0"/>
              </a:rPr>
              <a:t>: the exit; the outcome; the result</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Hebrews 13:7  </a:t>
            </a:r>
            <a:r>
              <a:rPr lang="en-US" sz="2800" dirty="0" smtClean="0">
                <a:solidFill>
                  <a:schemeClr val="tx2">
                    <a:lumMod val="50000"/>
                  </a:schemeClr>
                </a:solidFill>
                <a:latin typeface="Tahoma" pitchFamily="34" charset="0"/>
                <a:cs typeface="Tahoma" pitchFamily="34" charset="0"/>
              </a:rPr>
              <a:t>Remember those who led you, who spoke the word of God to you; and considering the result of their conduct, imitate their faith. </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5:6  </a:t>
            </a:r>
            <a:r>
              <a:rPr lang="en-US" sz="2800" dirty="0" smtClean="0">
                <a:solidFill>
                  <a:schemeClr val="tx2">
                    <a:lumMod val="50000"/>
                  </a:schemeClr>
                </a:solidFill>
                <a:latin typeface="Tahoma" pitchFamily="34" charset="0"/>
                <a:cs typeface="Tahoma" pitchFamily="34" charset="0"/>
              </a:rPr>
              <a:t>Therefore humble yourselves under the mighty hand of God, that He may exalt you at the proper time…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Exalt: </a:t>
            </a:r>
            <a:r>
              <a:rPr lang="en-US" sz="2800" i="1" dirty="0" err="1" smtClean="0">
                <a:solidFill>
                  <a:schemeClr val="tx2">
                    <a:lumMod val="50000"/>
                  </a:schemeClr>
                </a:solidFill>
                <a:latin typeface="Tahoma" pitchFamily="34" charset="0"/>
                <a:cs typeface="Tahoma" pitchFamily="34" charset="0"/>
              </a:rPr>
              <a:t>hupsoo</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lift up; raise up</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THIS SPEAKS TO A TRUSTWORTHINESS AS PART OF GOD’S CHARACTER</a:t>
            </a:r>
          </a:p>
          <a:p>
            <a:pPr>
              <a:lnSpc>
                <a:spcPct val="88000"/>
              </a:lnSpc>
            </a:pPr>
            <a:endParaRPr lang="en-US" sz="2800" b="1" dirty="0" smtClean="0">
              <a:solidFill>
                <a:schemeClr val="tx2">
                  <a:lumMod val="50000"/>
                </a:schemeClr>
              </a:solidFill>
              <a:latin typeface="Tahoma" pitchFamily="34" charset="0"/>
              <a:cs typeface="Tahoma" pitchFamily="34" charset="0"/>
            </a:endParaRPr>
          </a:p>
          <a:p>
            <a:pPr>
              <a:lnSpc>
                <a:spcPct val="88000"/>
              </a:lnSpc>
            </a:pPr>
            <a:endParaRPr lang="en-US" b="1"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ANXIETY</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r>
              <a:rPr lang="en-US" sz="2800" b="1" dirty="0" smtClean="0">
                <a:solidFill>
                  <a:srgbClr val="000042"/>
                </a:solidFill>
                <a:latin typeface="Tahoma" pitchFamily="34" charset="0"/>
                <a:cs typeface="Tahoma" pitchFamily="34" charset="0"/>
              </a:rPr>
              <a:t>1 Peter 5:7 </a:t>
            </a:r>
            <a:r>
              <a:rPr lang="en-US" sz="2800" dirty="0" smtClean="0">
                <a:solidFill>
                  <a:srgbClr val="000042"/>
                </a:solidFill>
                <a:latin typeface="Tahoma" pitchFamily="34" charset="0"/>
                <a:cs typeface="Tahoma" pitchFamily="34" charset="0"/>
              </a:rPr>
              <a:t>… casting all your anxiety on Him, because He cares for you. </a:t>
            </a:r>
          </a:p>
          <a:p>
            <a:r>
              <a:rPr lang="en-US" sz="2800" b="1" dirty="0" smtClean="0">
                <a:solidFill>
                  <a:srgbClr val="000042"/>
                </a:solidFill>
                <a:latin typeface="Tahoma" pitchFamily="34" charset="0"/>
                <a:cs typeface="Tahoma" pitchFamily="34" charset="0"/>
              </a:rPr>
              <a:t>Philippians 4:6  </a:t>
            </a:r>
            <a:r>
              <a:rPr lang="en-US" sz="2800" dirty="0" smtClean="0">
                <a:solidFill>
                  <a:srgbClr val="000042"/>
                </a:solidFill>
                <a:latin typeface="Tahoma" pitchFamily="34" charset="0"/>
                <a:cs typeface="Tahoma" pitchFamily="34" charset="0"/>
              </a:rPr>
              <a:t>Be </a:t>
            </a:r>
            <a:r>
              <a:rPr lang="en-US" sz="2800" u="sng" dirty="0" smtClean="0">
                <a:solidFill>
                  <a:srgbClr val="000042"/>
                </a:solidFill>
                <a:latin typeface="Tahoma" pitchFamily="34" charset="0"/>
                <a:cs typeface="Tahoma" pitchFamily="34" charset="0"/>
              </a:rPr>
              <a:t>anxious </a:t>
            </a:r>
            <a:r>
              <a:rPr lang="en-US" sz="2800" dirty="0" smtClean="0">
                <a:solidFill>
                  <a:srgbClr val="000042"/>
                </a:solidFill>
                <a:latin typeface="Tahoma" pitchFamily="34" charset="0"/>
                <a:cs typeface="Tahoma" pitchFamily="34" charset="0"/>
              </a:rPr>
              <a:t>for nothing, but in everything by prayer and supplication with thanksgiving let your requests be made known to God.</a:t>
            </a:r>
          </a:p>
          <a:p>
            <a:r>
              <a:rPr lang="en-US" sz="2800" dirty="0" smtClean="0">
                <a:solidFill>
                  <a:srgbClr val="000042"/>
                </a:solidFill>
                <a:latin typeface="Tahoma" pitchFamily="34" charset="0"/>
                <a:cs typeface="Tahoma" pitchFamily="34" charset="0"/>
              </a:rPr>
              <a:t>Anxiety: </a:t>
            </a:r>
            <a:r>
              <a:rPr lang="en-US" sz="2800" i="1" dirty="0" err="1" smtClean="0">
                <a:solidFill>
                  <a:srgbClr val="000042"/>
                </a:solidFill>
                <a:latin typeface="Tahoma" pitchFamily="34" charset="0"/>
                <a:cs typeface="Tahoma" pitchFamily="34" charset="0"/>
              </a:rPr>
              <a:t>merimna</a:t>
            </a:r>
            <a:r>
              <a:rPr lang="en-US" sz="2800" i="1" dirty="0" smtClean="0">
                <a:solidFill>
                  <a:srgbClr val="000042"/>
                </a:solidFill>
                <a:latin typeface="Tahoma" pitchFamily="34" charset="0"/>
                <a:cs typeface="Tahoma" pitchFamily="34" charset="0"/>
              </a:rPr>
              <a:t>:</a:t>
            </a:r>
            <a:r>
              <a:rPr lang="en-US" sz="2800" dirty="0" smtClean="0">
                <a:solidFill>
                  <a:srgbClr val="000042"/>
                </a:solidFill>
                <a:latin typeface="Tahoma" pitchFamily="34" charset="0"/>
                <a:cs typeface="Tahoma" pitchFamily="34" charset="0"/>
              </a:rPr>
              <a:t> concern; worry </a:t>
            </a:r>
          </a:p>
          <a:p>
            <a:r>
              <a:rPr lang="en-US" sz="2800" dirty="0" smtClean="0">
                <a:solidFill>
                  <a:srgbClr val="000042"/>
                </a:solidFill>
                <a:latin typeface="Tahoma" pitchFamily="34" charset="0"/>
                <a:cs typeface="Tahoma" pitchFamily="34" charset="0"/>
              </a:rPr>
              <a:t>Prayer: </a:t>
            </a:r>
            <a:r>
              <a:rPr lang="en-US" sz="2800" i="1" dirty="0" err="1" smtClean="0">
                <a:solidFill>
                  <a:srgbClr val="000042"/>
                </a:solidFill>
                <a:latin typeface="Tahoma" pitchFamily="34" charset="0"/>
                <a:cs typeface="Tahoma" pitchFamily="34" charset="0"/>
              </a:rPr>
              <a:t>proseuche</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prayer worship by extension oratory</a:t>
            </a:r>
          </a:p>
          <a:p>
            <a:r>
              <a:rPr lang="en-US" sz="2800" dirty="0" smtClean="0">
                <a:solidFill>
                  <a:srgbClr val="000042"/>
                </a:solidFill>
                <a:latin typeface="Tahoma" pitchFamily="34" charset="0"/>
                <a:cs typeface="Tahoma" pitchFamily="34" charset="0"/>
              </a:rPr>
              <a:t>Supplication: </a:t>
            </a:r>
            <a:r>
              <a:rPr lang="en-US" sz="2800" i="1" dirty="0" err="1" smtClean="0">
                <a:solidFill>
                  <a:srgbClr val="000042"/>
                </a:solidFill>
                <a:latin typeface="Tahoma" pitchFamily="34" charset="0"/>
                <a:cs typeface="Tahoma" pitchFamily="34" charset="0"/>
              </a:rPr>
              <a:t>deesis</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request, entreaty</a:t>
            </a:r>
          </a:p>
          <a:p>
            <a:r>
              <a:rPr lang="en-US" sz="2800" dirty="0" smtClean="0">
                <a:solidFill>
                  <a:srgbClr val="000042"/>
                </a:solidFill>
                <a:latin typeface="Tahoma" pitchFamily="34" charset="0"/>
                <a:cs typeface="Tahoma" pitchFamily="34" charset="0"/>
              </a:rPr>
              <a:t>Thanksgiving: </a:t>
            </a:r>
            <a:r>
              <a:rPr lang="en-US" sz="2800" i="1" dirty="0" err="1" smtClean="0">
                <a:solidFill>
                  <a:srgbClr val="000042"/>
                </a:solidFill>
                <a:latin typeface="Tahoma" pitchFamily="34" charset="0"/>
                <a:cs typeface="Tahoma" pitchFamily="34" charset="0"/>
              </a:rPr>
              <a:t>eucharistia</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gratitude</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GOD’S PEACE</a:t>
            </a:r>
            <a:endParaRPr lang="en-US" dirty="0">
              <a:solidFill>
                <a:srgbClr val="000042"/>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solidFill>
                  <a:srgbClr val="000042"/>
                </a:solidFill>
                <a:latin typeface="Tahoma" pitchFamily="34" charset="0"/>
                <a:cs typeface="Tahoma" pitchFamily="34" charset="0"/>
              </a:rPr>
              <a:t>Philippians 4:7 </a:t>
            </a:r>
            <a:r>
              <a:rPr lang="en-US" dirty="0" smtClean="0">
                <a:solidFill>
                  <a:srgbClr val="000042"/>
                </a:solidFill>
                <a:latin typeface="Tahoma" pitchFamily="34" charset="0"/>
                <a:cs typeface="Tahoma" pitchFamily="34" charset="0"/>
              </a:rPr>
              <a:t>And the peace of God, which surpasses all comprehension, will guard your hearts and your minds in Christ Jesus. </a:t>
            </a:r>
          </a:p>
          <a:p>
            <a:r>
              <a:rPr lang="en-US" dirty="0" smtClean="0">
                <a:solidFill>
                  <a:srgbClr val="000042"/>
                </a:solidFill>
                <a:latin typeface="Tahoma" pitchFamily="34" charset="0"/>
                <a:cs typeface="Tahoma" pitchFamily="34" charset="0"/>
              </a:rPr>
              <a:t>Peace: </a:t>
            </a:r>
            <a:r>
              <a:rPr lang="en-US" i="1" dirty="0" err="1" smtClean="0">
                <a:solidFill>
                  <a:srgbClr val="000042"/>
                </a:solidFill>
                <a:latin typeface="Tahoma" pitchFamily="34" charset="0"/>
                <a:cs typeface="Tahoma" pitchFamily="34" charset="0"/>
              </a:rPr>
              <a:t>eirene</a:t>
            </a:r>
            <a:r>
              <a:rPr lang="en-US" i="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welfare; state of being undisturbed</a:t>
            </a:r>
          </a:p>
          <a:p>
            <a:r>
              <a:rPr lang="en-US" dirty="0" smtClean="0">
                <a:solidFill>
                  <a:srgbClr val="000042"/>
                </a:solidFill>
                <a:latin typeface="Tahoma" pitchFamily="34" charset="0"/>
                <a:cs typeface="Tahoma" pitchFamily="34" charset="0"/>
              </a:rPr>
              <a:t>Guard: </a:t>
            </a:r>
            <a:r>
              <a:rPr lang="en-US" i="1" dirty="0" err="1" smtClean="0">
                <a:solidFill>
                  <a:srgbClr val="000042"/>
                </a:solidFill>
                <a:latin typeface="Tahoma" pitchFamily="34" charset="0"/>
                <a:cs typeface="Tahoma" pitchFamily="34" charset="0"/>
              </a:rPr>
              <a:t>phroureo</a:t>
            </a:r>
            <a:r>
              <a:rPr lang="en-US" i="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to be an advance sentinel; a watcher in front</a:t>
            </a:r>
          </a:p>
          <a:p>
            <a:r>
              <a:rPr lang="en-US" dirty="0" smtClean="0">
                <a:solidFill>
                  <a:srgbClr val="000042"/>
                </a:solidFill>
                <a:latin typeface="Tahoma" pitchFamily="34" charset="0"/>
                <a:cs typeface="Tahoma" pitchFamily="34" charset="0"/>
              </a:rPr>
              <a:t>Minds: </a:t>
            </a:r>
            <a:r>
              <a:rPr lang="en-US" i="1" dirty="0" err="1" smtClean="0">
                <a:solidFill>
                  <a:srgbClr val="000042"/>
                </a:solidFill>
                <a:latin typeface="Tahoma" pitchFamily="34" charset="0"/>
                <a:cs typeface="Tahoma" pitchFamily="34" charset="0"/>
              </a:rPr>
              <a:t>noema</a:t>
            </a:r>
            <a:r>
              <a:rPr lang="en-US" i="1" dirty="0" smtClean="0">
                <a:solidFill>
                  <a:srgbClr val="000042"/>
                </a:solidFill>
                <a:latin typeface="Tahoma" pitchFamily="34" charset="0"/>
                <a:cs typeface="Tahoma" pitchFamily="34" charset="0"/>
              </a:rPr>
              <a:t>: </a:t>
            </a:r>
            <a:r>
              <a:rPr lang="en-US" dirty="0" smtClean="0">
                <a:solidFill>
                  <a:srgbClr val="000042"/>
                </a:solidFill>
                <a:latin typeface="Tahoma" pitchFamily="34" charset="0"/>
                <a:cs typeface="Tahoma" pitchFamily="34" charset="0"/>
              </a:rPr>
              <a:t>perception; intellect; mind</a:t>
            </a:r>
          </a:p>
          <a:p>
            <a:r>
              <a:rPr lang="en-US" dirty="0" smtClean="0">
                <a:solidFill>
                  <a:srgbClr val="000042"/>
                </a:solidFill>
                <a:latin typeface="Tahoma" pitchFamily="34" charset="0"/>
                <a:cs typeface="Tahoma" pitchFamily="34" charset="0"/>
              </a:rPr>
              <a:t>Opposites:  peace – war; peace – anxiety</a:t>
            </a:r>
          </a:p>
          <a:p>
            <a:r>
              <a:rPr lang="en-US" b="1" dirty="0" smtClean="0">
                <a:solidFill>
                  <a:srgbClr val="000042"/>
                </a:solidFill>
                <a:latin typeface="Tahoma" pitchFamily="34" charset="0"/>
                <a:cs typeface="Tahoma" pitchFamily="34" charset="0"/>
              </a:rPr>
              <a:t>Colossians 3:15  </a:t>
            </a:r>
            <a:r>
              <a:rPr lang="en-US" dirty="0" smtClean="0">
                <a:solidFill>
                  <a:srgbClr val="000042"/>
                </a:solidFill>
                <a:latin typeface="Tahoma" pitchFamily="34" charset="0"/>
                <a:cs typeface="Tahoma" pitchFamily="34" charset="0"/>
              </a:rPr>
              <a:t>Let the peace of Christ rule in your hearts, to which indeed you were called in one body; and be thankful. </a:t>
            </a: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solidFill>
                <a:srgbClr val="000042"/>
              </a:solidFill>
              <a:latin typeface="Tahoma" pitchFamily="34" charset="0"/>
              <a:cs typeface="Tahoma" pitchFamily="34" charset="0"/>
            </a:endParaRP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DEALING WITH ANXIETY</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lnSpcReduction="10000"/>
          </a:bodyPr>
          <a:lstStyle/>
          <a:p>
            <a:r>
              <a:rPr lang="en-US" sz="2800" b="1" dirty="0" smtClean="0">
                <a:solidFill>
                  <a:srgbClr val="000042"/>
                </a:solidFill>
                <a:latin typeface="Tahoma" pitchFamily="34" charset="0"/>
                <a:cs typeface="Tahoma" pitchFamily="34" charset="0"/>
              </a:rPr>
              <a:t>1 Peter 5:6-7  </a:t>
            </a:r>
            <a:r>
              <a:rPr lang="en-US" sz="2800" dirty="0" smtClean="0">
                <a:solidFill>
                  <a:srgbClr val="000042"/>
                </a:solidFill>
                <a:latin typeface="Tahoma" pitchFamily="34" charset="0"/>
                <a:cs typeface="Tahoma" pitchFamily="34" charset="0"/>
              </a:rPr>
              <a:t>Therefore humble yourselves under the mighty hand of God, that He may exalt you at the proper time, casting all your anxiety on Him, because He cares for you. </a:t>
            </a:r>
          </a:p>
          <a:p>
            <a:r>
              <a:rPr lang="en-US" sz="2800" b="1" dirty="0" smtClean="0">
                <a:solidFill>
                  <a:srgbClr val="000042"/>
                </a:solidFill>
                <a:latin typeface="Tahoma" pitchFamily="34" charset="0"/>
                <a:cs typeface="Tahoma" pitchFamily="34" charset="0"/>
              </a:rPr>
              <a:t>James 4:6-10 </a:t>
            </a:r>
            <a:r>
              <a:rPr lang="en-US" sz="2800" dirty="0" smtClean="0">
                <a:solidFill>
                  <a:srgbClr val="000042"/>
                </a:solidFill>
                <a:latin typeface="Tahoma" pitchFamily="34" charset="0"/>
                <a:cs typeface="Tahoma" pitchFamily="34" charset="0"/>
              </a:rPr>
              <a:t>... Therefore it says, “God is opposed to the proud, but gives grace to the humble.”  Submit therefore to God. Resist the devil and he will flee from you. Draw near to God and He will draw near to you. Cleanse your hands, you sinners; and purify your hearts, you double-minded.  Be miserable and mourn and weep; let your laughter be turned into mourning and your joy to gloom.  Humble yourselves in the presence of the Lord, and He will exalt you. </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GLORIFYING GOD</a:t>
            </a:r>
            <a:endParaRPr lang="en-US" dirty="0">
              <a:solidFill>
                <a:srgbClr val="000042"/>
              </a:solidFill>
            </a:endParaRPr>
          </a:p>
        </p:txBody>
      </p:sp>
      <p:sp>
        <p:nvSpPr>
          <p:cNvPr id="3" name="Content Placeholder 2"/>
          <p:cNvSpPr>
            <a:spLocks noGrp="1"/>
          </p:cNvSpPr>
          <p:nvPr>
            <p:ph idx="1"/>
          </p:nvPr>
        </p:nvSpPr>
        <p:spPr/>
        <p:txBody>
          <a:bodyPr>
            <a:normAutofit/>
          </a:bodyPr>
          <a:lstStyle/>
          <a:p>
            <a:r>
              <a:rPr lang="en-US" sz="2800" b="1" dirty="0" smtClean="0">
                <a:solidFill>
                  <a:srgbClr val="000042"/>
                </a:solidFill>
                <a:latin typeface="Tahoma" pitchFamily="34" charset="0"/>
                <a:cs typeface="Tahoma" pitchFamily="34" charset="0"/>
              </a:rPr>
              <a:t>Can</a:t>
            </a:r>
            <a:r>
              <a:rPr lang="en-US" sz="2800" dirty="0" smtClean="0">
                <a:solidFill>
                  <a:srgbClr val="000042"/>
                </a:solidFill>
                <a:latin typeface="Tahoma" pitchFamily="34" charset="0"/>
                <a:cs typeface="Tahoma" pitchFamily="34" charset="0"/>
              </a:rPr>
              <a:t> you trust God?  Is God trustworthy?</a:t>
            </a:r>
          </a:p>
          <a:p>
            <a:r>
              <a:rPr lang="en-US" sz="2800" dirty="0" smtClean="0">
                <a:solidFill>
                  <a:srgbClr val="000042"/>
                </a:solidFill>
                <a:latin typeface="Tahoma" pitchFamily="34" charset="0"/>
                <a:cs typeface="Tahoma" pitchFamily="34" charset="0"/>
              </a:rPr>
              <a:t>Can</a:t>
            </a:r>
            <a:r>
              <a:rPr lang="en-US" sz="2800" b="1" dirty="0" smtClean="0">
                <a:solidFill>
                  <a:srgbClr val="000042"/>
                </a:solidFill>
                <a:latin typeface="Tahoma" pitchFamily="34" charset="0"/>
                <a:cs typeface="Tahoma" pitchFamily="34" charset="0"/>
              </a:rPr>
              <a:t> you </a:t>
            </a:r>
            <a:r>
              <a:rPr lang="en-US" sz="2800" dirty="0" smtClean="0">
                <a:solidFill>
                  <a:srgbClr val="000042"/>
                </a:solidFill>
                <a:latin typeface="Tahoma" pitchFamily="34" charset="0"/>
                <a:cs typeface="Tahoma" pitchFamily="34" charset="0"/>
              </a:rPr>
              <a:t>trust God?  Are you able to believe that God will do what He said He will do?</a:t>
            </a:r>
          </a:p>
          <a:p>
            <a:r>
              <a:rPr lang="en-US" sz="2800" dirty="0" smtClean="0">
                <a:solidFill>
                  <a:srgbClr val="000042"/>
                </a:solidFill>
                <a:latin typeface="Tahoma" pitchFamily="34" charset="0"/>
                <a:cs typeface="Tahoma" pitchFamily="34" charset="0"/>
              </a:rPr>
              <a:t>In times of stress and anxiety, we need to be able to hear God’s voice and know that its Him</a:t>
            </a:r>
          </a:p>
          <a:p>
            <a:r>
              <a:rPr lang="en-US" sz="2800" b="1" dirty="0" smtClean="0">
                <a:solidFill>
                  <a:srgbClr val="000042"/>
                </a:solidFill>
                <a:latin typeface="Tahoma" pitchFamily="34" charset="0"/>
                <a:cs typeface="Tahoma" pitchFamily="34" charset="0"/>
              </a:rPr>
              <a:t>1 John 4:1  </a:t>
            </a:r>
            <a:r>
              <a:rPr lang="en-US" sz="2800" dirty="0" smtClean="0">
                <a:solidFill>
                  <a:srgbClr val="000042"/>
                </a:solidFill>
                <a:latin typeface="Tahoma" pitchFamily="34" charset="0"/>
                <a:cs typeface="Tahoma" pitchFamily="34" charset="0"/>
              </a:rPr>
              <a:t>Beloved</a:t>
            </a:r>
            <a:r>
              <a:rPr lang="en-US" sz="2800" dirty="0" smtClean="0">
                <a:solidFill>
                  <a:srgbClr val="000042"/>
                </a:solidFill>
                <a:latin typeface="Tahoma" pitchFamily="34" charset="0"/>
                <a:cs typeface="Tahoma" pitchFamily="34" charset="0"/>
              </a:rPr>
              <a:t>, do not believe every spirit, but </a:t>
            </a:r>
            <a:r>
              <a:rPr lang="en-US" sz="2800" u="sng" dirty="0" smtClean="0">
                <a:solidFill>
                  <a:srgbClr val="000042"/>
                </a:solidFill>
                <a:latin typeface="Tahoma" pitchFamily="34" charset="0"/>
                <a:cs typeface="Tahoma" pitchFamily="34" charset="0"/>
              </a:rPr>
              <a:t>test</a:t>
            </a:r>
            <a:r>
              <a:rPr lang="en-US" sz="2800" dirty="0" smtClean="0">
                <a:solidFill>
                  <a:srgbClr val="000042"/>
                </a:solidFill>
                <a:latin typeface="Tahoma" pitchFamily="34" charset="0"/>
                <a:cs typeface="Tahoma" pitchFamily="34" charset="0"/>
              </a:rPr>
              <a:t> the spirits to see whether they are from God, because many false prophets have gone out into the world. </a:t>
            </a:r>
            <a:endParaRPr lang="en-US" sz="2800" dirty="0" smtClean="0">
              <a:solidFill>
                <a:srgbClr val="000042"/>
              </a:solidFill>
              <a:latin typeface="Tahoma" pitchFamily="34" charset="0"/>
              <a:cs typeface="Tahoma" pitchFamily="34" charset="0"/>
            </a:endParaRPr>
          </a:p>
          <a:p>
            <a:r>
              <a:rPr lang="en-US" sz="2800" dirty="0" smtClean="0">
                <a:solidFill>
                  <a:srgbClr val="000042"/>
                </a:solidFill>
                <a:latin typeface="Tahoma" pitchFamily="34" charset="0"/>
                <a:cs typeface="Tahoma" pitchFamily="34" charset="0"/>
              </a:rPr>
              <a:t>Test: </a:t>
            </a:r>
            <a:r>
              <a:rPr lang="en-US" sz="2800" i="1" dirty="0" err="1" smtClean="0">
                <a:solidFill>
                  <a:srgbClr val="000042"/>
                </a:solidFill>
                <a:latin typeface="Tahoma" pitchFamily="34" charset="0"/>
                <a:cs typeface="Tahoma" pitchFamily="34" charset="0"/>
              </a:rPr>
              <a:t>dokimazo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assay, refine </a:t>
            </a:r>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themeOverride>
</file>

<file path=docProps/app.xml><?xml version="1.0" encoding="utf-8"?>
<Properties xmlns="http://schemas.openxmlformats.org/officeDocument/2006/extended-properties" xmlns:vt="http://schemas.openxmlformats.org/officeDocument/2006/docPropsVTypes">
  <Template/>
  <TotalTime>12355</TotalTime>
  <Words>1026</Words>
  <Application>Microsoft Office PowerPoint</Application>
  <PresentationFormat>On-screen Show (4:3)</PresentationFormat>
  <Paragraphs>121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YamatoPainting</vt:lpstr>
      <vt:lpstr>PREPARED FOR ACTION A Study from  1 Peter</vt:lpstr>
      <vt:lpstr>WORD FOR THE JOURNEY</vt:lpstr>
      <vt:lpstr>YOU DO IT!</vt:lpstr>
      <vt:lpstr>SEASON OF TRIALS</vt:lpstr>
      <vt:lpstr>THE WAY OUT</vt:lpstr>
      <vt:lpstr>ANXIETY</vt:lpstr>
      <vt:lpstr>GOD’S PEACE</vt:lpstr>
      <vt:lpstr>DEALING WITH ANXIETY</vt:lpstr>
      <vt:lpstr>GLORIFYING GOD</vt:lpstr>
      <vt:lpstr>ASKING AND TESTING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37</cp:revision>
  <dcterms:created xsi:type="dcterms:W3CDTF">2013-01-30T14:18:10Z</dcterms:created>
  <dcterms:modified xsi:type="dcterms:W3CDTF">2013-05-17T20:09:19Z</dcterms:modified>
</cp:coreProperties>
</file>