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3"/>
  </p:notesMasterIdLst>
  <p:handoutMasterIdLst>
    <p:handoutMasterId r:id="rId14"/>
  </p:handoutMasterIdLst>
  <p:sldIdLst>
    <p:sldId id="256" r:id="rId2"/>
    <p:sldId id="296" r:id="rId3"/>
    <p:sldId id="294" r:id="rId4"/>
    <p:sldId id="295" r:id="rId5"/>
    <p:sldId id="280" r:id="rId6"/>
    <p:sldId id="257" r:id="rId7"/>
    <p:sldId id="297" r:id="rId8"/>
    <p:sldId id="298" r:id="rId9"/>
    <p:sldId id="283" r:id="rId10"/>
    <p:sldId id="286" r:id="rId11"/>
    <p:sldId id="287" r:id="rId12"/>
  </p:sldIdLst>
  <p:sldSz cx="9144000" cy="6858000" type="screen4x3"/>
  <p:notesSz cx="7086600" cy="90249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94" autoAdjust="0"/>
    <p:restoredTop sz="94660"/>
  </p:normalViewPr>
  <p:slideViewPr>
    <p:cSldViewPr>
      <p:cViewPr>
        <p:scale>
          <a:sx n="70" d="100"/>
          <a:sy n="70" d="100"/>
        </p:scale>
        <p:origin x="-1398" y="48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014788" y="0"/>
            <a:ext cx="3070225" cy="450850"/>
          </a:xfrm>
          <a:prstGeom prst="rect">
            <a:avLst/>
          </a:prstGeom>
        </p:spPr>
        <p:txBody>
          <a:bodyPr vert="horz" lIns="91440" tIns="45720" rIns="91440" bIns="45720" rtlCol="0"/>
          <a:lstStyle>
            <a:lvl1pPr algn="r">
              <a:defRPr sz="1200"/>
            </a:lvl1pPr>
          </a:lstStyle>
          <a:p>
            <a:fld id="{0E7C086E-FBB5-4E13-96ED-390C5B9896E2}" type="datetimeFigureOut">
              <a:rPr lang="en-US" smtClean="0"/>
              <a:pPr/>
              <a:t>5/5/2013</a:t>
            </a:fld>
            <a:endParaRPr lang="en-US"/>
          </a:p>
        </p:txBody>
      </p:sp>
      <p:sp>
        <p:nvSpPr>
          <p:cNvPr id="4" name="Footer Placeholder 3"/>
          <p:cNvSpPr>
            <a:spLocks noGrp="1"/>
          </p:cNvSpPr>
          <p:nvPr>
            <p:ph type="ftr" sz="quarter" idx="2"/>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014788" y="8572500"/>
            <a:ext cx="3070225" cy="450850"/>
          </a:xfrm>
          <a:prstGeom prst="rect">
            <a:avLst/>
          </a:prstGeom>
        </p:spPr>
        <p:txBody>
          <a:bodyPr vert="horz" lIns="91440" tIns="45720" rIns="91440" bIns="45720" rtlCol="0" anchor="b"/>
          <a:lstStyle>
            <a:lvl1pPr algn="r">
              <a:defRPr sz="1200"/>
            </a:lvl1pPr>
          </a:lstStyle>
          <a:p>
            <a:fld id="{0C21E509-4386-4EA0-8E08-2F1C9A9BA63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0225" cy="4508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014788" y="0"/>
            <a:ext cx="3070225" cy="450850"/>
          </a:xfrm>
          <a:prstGeom prst="rect">
            <a:avLst/>
          </a:prstGeom>
        </p:spPr>
        <p:txBody>
          <a:bodyPr vert="horz" lIns="91440" tIns="45720" rIns="91440" bIns="45720" rtlCol="0"/>
          <a:lstStyle>
            <a:lvl1pPr algn="r">
              <a:defRPr sz="1200"/>
            </a:lvl1pPr>
          </a:lstStyle>
          <a:p>
            <a:fld id="{56256DB2-8236-4C99-99A2-A2D3DA219399}" type="datetimeFigureOut">
              <a:rPr lang="en-US" smtClean="0"/>
              <a:pPr/>
              <a:t>5/5/2013</a:t>
            </a:fld>
            <a:endParaRPr lang="en-US"/>
          </a:p>
        </p:txBody>
      </p:sp>
      <p:sp>
        <p:nvSpPr>
          <p:cNvPr id="4" name="Slide Image Placeholder 3"/>
          <p:cNvSpPr>
            <a:spLocks noGrp="1" noRot="1" noChangeAspect="1"/>
          </p:cNvSpPr>
          <p:nvPr>
            <p:ph type="sldImg" idx="2"/>
          </p:nvPr>
        </p:nvSpPr>
        <p:spPr>
          <a:xfrm>
            <a:off x="1287463" y="676275"/>
            <a:ext cx="4511675" cy="33845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08025" y="4286250"/>
            <a:ext cx="5670550" cy="406241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572500"/>
            <a:ext cx="3070225" cy="45085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014788" y="8572500"/>
            <a:ext cx="3070225" cy="450850"/>
          </a:xfrm>
          <a:prstGeom prst="rect">
            <a:avLst/>
          </a:prstGeom>
        </p:spPr>
        <p:txBody>
          <a:bodyPr vert="horz" lIns="91440" tIns="45720" rIns="91440" bIns="45720" rtlCol="0" anchor="b"/>
          <a:lstStyle>
            <a:lvl1pPr algn="r">
              <a:defRPr sz="1200"/>
            </a:lvl1pPr>
          </a:lstStyle>
          <a:p>
            <a:fld id="{9422EA86-2212-4B1E-9BB4-5E7084731AD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2AD1B124-71A8-4071-994B-D5CB89310005}" type="datetime1">
              <a:rPr lang="en-US" smtClean="0"/>
              <a:pPr/>
              <a:t>5/5/2013</a:t>
            </a:fld>
            <a:endParaRPr lang="en-US"/>
          </a:p>
        </p:txBody>
      </p:sp>
      <p:sp>
        <p:nvSpPr>
          <p:cNvPr id="20" name="Footer Placeholder 19"/>
          <p:cNvSpPr>
            <a:spLocks noGrp="1"/>
          </p:cNvSpPr>
          <p:nvPr>
            <p:ph type="ftr" sz="quarter" idx="11"/>
          </p:nvPr>
        </p:nvSpPr>
        <p:spPr/>
        <p:txBody>
          <a:bodyPr/>
          <a:lstStyle>
            <a:extLst/>
          </a:lstStyle>
          <a:p>
            <a:endParaRPr lang="en-US"/>
          </a:p>
        </p:txBody>
      </p:sp>
      <p:sp>
        <p:nvSpPr>
          <p:cNvPr id="10" name="Slide Number Placeholder 9"/>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6480FCD8-6D4B-4716-B22E-FC784A37CC42}" type="datetime1">
              <a:rPr lang="en-US" smtClean="0"/>
              <a:pPr/>
              <a:t>5/5/2013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CB5256FA-70EA-4F30-AA27-D32049ED6560}" type="datetime1">
              <a:rPr lang="en-US" smtClean="0"/>
              <a:pPr/>
              <a:t>5/5/2013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lstStyle>
            <a:extLst/>
          </a:lstStyle>
          <a:p>
            <a:r>
              <a:rPr kumimoji="0" lang="en-US" dirty="0" smtClean="0"/>
              <a:t>Click to edit Master title style</a:t>
            </a:r>
            <a:endParaRPr kumimoji="0" lang="en-US" dirty="0"/>
          </a:p>
        </p:txBody>
      </p:sp>
      <p:sp>
        <p:nvSpPr>
          <p:cNvPr id="3" name="Content Placeholder 2"/>
          <p:cNvSpPr>
            <a:spLocks noGrp="1"/>
          </p:cNvSpPr>
          <p:nvPr>
            <p:ph idx="1"/>
          </p:nvPr>
        </p:nvSpPr>
        <p:spPr>
          <a:xfrm>
            <a:off x="990600" y="1447800"/>
            <a:ext cx="8153400" cy="5410200"/>
          </a:xfrm>
        </p:spPr>
        <p:txBody>
          <a:bodyPr/>
          <a:lstStyle>
            <a:extLst/>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4" name="Date Placeholder 3"/>
          <p:cNvSpPr>
            <a:spLocks noGrp="1"/>
          </p:cNvSpPr>
          <p:nvPr>
            <p:ph type="dt" sz="half" idx="10"/>
          </p:nvPr>
        </p:nvSpPr>
        <p:spPr/>
        <p:txBody>
          <a:bodyPr/>
          <a:lstStyle>
            <a:extLst/>
          </a:lstStyle>
          <a:p>
            <a:fld id="{D7BC73B0-DFA7-43CC-BCBD-96FAD27FA782}" type="datetime1">
              <a:rPr lang="en-US" smtClean="0"/>
              <a:pPr/>
              <a:t>5/5/2013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FF3933DC-80B3-48E9-9A0A-E4BC36155C6A}" type="datetime1">
              <a:rPr lang="en-US" smtClean="0"/>
              <a:pPr/>
              <a:t>5/5/2013</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ED2EEC0D-0EA0-4A42-BEE2-6963EF5B9FD4}" type="datetime1">
              <a:rPr lang="en-US" smtClean="0"/>
              <a:pPr/>
              <a:t>5/5/2013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BD185E3-7139-469D-B960-5E08A611EA24}" type="datetime1">
              <a:rPr lang="en-US" smtClean="0"/>
              <a:pPr/>
              <a:t>5/5/2013</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6F520F0-D4D2-41EE-A82A-95CAA9A99398}" type="datetime1">
              <a:rPr lang="en-US" smtClean="0"/>
              <a:pPr/>
              <a:t>5/5/2013</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45673EF5-A616-49BC-A033-21F0488B3E9D}" type="datetime1">
              <a:rPr lang="en-US" smtClean="0"/>
              <a:pPr/>
              <a:t>5/5/2013</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BE20B02-CE8C-4753-A938-0AF6D48A6BA5}" type="datetime1">
              <a:rPr lang="en-US" smtClean="0"/>
              <a:pPr/>
              <a:t>5/5/2013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34FA41FB-0746-4654-A261-9A607C8B3CFC}" type="datetime1">
              <a:rPr lang="en-US" smtClean="0"/>
              <a:pPr/>
              <a:t>5/5/2013</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217BEC98-8F74-4C51-9E05-022476D6520C}" type="slidenum">
              <a:rPr lang="en-US" smtClean="0"/>
              <a:pPr/>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712F2040-F692-46C5-AAEF-82A848359331}" type="datetime1">
              <a:rPr lang="en-US" smtClean="0"/>
              <a:pPr/>
              <a:t>5/5/2013</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217BEC98-8F74-4C51-9E05-022476D6520C}" type="slidenum">
              <a:rPr lang="en-US" smtClean="0"/>
              <a:pPr/>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1926102"/>
          </a:xfrm>
        </p:spPr>
        <p:txBody>
          <a:bodyPr/>
          <a:lstStyle/>
          <a:p>
            <a:pPr algn="ctr"/>
            <a:r>
              <a:rPr lang="en-US" dirty="0" smtClean="0">
                <a:latin typeface="Tahoma" pitchFamily="34" charset="0"/>
                <a:cs typeface="Tahoma" pitchFamily="34" charset="0"/>
              </a:rPr>
              <a:t>REVERENCE FOR GOD’S PROMISES</a:t>
            </a:r>
            <a:endParaRPr lang="en-US" dirty="0">
              <a:latin typeface="Tahoma" pitchFamily="34" charset="0"/>
              <a:cs typeface="Tahoma" pitchFamily="34" charset="0"/>
            </a:endParaRPr>
          </a:p>
        </p:txBody>
      </p:sp>
      <p:sp>
        <p:nvSpPr>
          <p:cNvPr id="3" name="Subtitle 2"/>
          <p:cNvSpPr>
            <a:spLocks noGrp="1"/>
          </p:cNvSpPr>
          <p:nvPr>
            <p:ph type="subTitle" idx="1"/>
          </p:nvPr>
        </p:nvSpPr>
        <p:spPr>
          <a:xfrm>
            <a:off x="1432560" y="4038600"/>
            <a:ext cx="7406640" cy="2133600"/>
          </a:xfrm>
        </p:spPr>
        <p:txBody>
          <a:bodyPr>
            <a:normAutofit/>
          </a:bodyPr>
          <a:lstStyle/>
          <a:p>
            <a:pPr algn="ctr"/>
            <a:r>
              <a:rPr lang="en-US" sz="2400" dirty="0" err="1" smtClean="0">
                <a:latin typeface="Tahoma" pitchFamily="34" charset="0"/>
                <a:cs typeface="Tahoma" pitchFamily="34" charset="0"/>
              </a:rPr>
              <a:t>JoLynn</a:t>
            </a:r>
            <a:r>
              <a:rPr lang="en-US" sz="2400" dirty="0" smtClean="0">
                <a:latin typeface="Tahoma" pitchFamily="34" charset="0"/>
                <a:cs typeface="Tahoma" pitchFamily="34" charset="0"/>
              </a:rPr>
              <a:t> Gower</a:t>
            </a:r>
          </a:p>
          <a:p>
            <a:pPr algn="ctr"/>
            <a:r>
              <a:rPr lang="en-US" sz="2400" dirty="0" smtClean="0">
                <a:latin typeface="Tahoma" pitchFamily="34" charset="0"/>
                <a:cs typeface="Tahoma" pitchFamily="34" charset="0"/>
              </a:rPr>
              <a:t>352-2458    cell 493-6151</a:t>
            </a:r>
          </a:p>
          <a:p>
            <a:pPr algn="ctr"/>
            <a:r>
              <a:rPr lang="en-US" sz="2400" dirty="0" smtClean="0">
                <a:latin typeface="Tahoma" pitchFamily="34" charset="0"/>
                <a:cs typeface="Tahoma" pitchFamily="34" charset="0"/>
              </a:rPr>
              <a:t>jgower@guardingthetruth.org</a:t>
            </a:r>
            <a:endParaRPr lang="en-US" sz="2400" dirty="0">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a:t>
            </a:fld>
            <a:endParaRPr 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274638"/>
            <a:ext cx="8153400" cy="1143000"/>
          </a:xfrm>
        </p:spPr>
        <p:txBody>
          <a:bodyPr>
            <a:normAutofit fontScale="90000"/>
          </a:bodyPr>
          <a:lstStyle/>
          <a:p>
            <a:pPr algn="ctr"/>
            <a:r>
              <a:rPr lang="en-US" dirty="0" smtClean="0">
                <a:latin typeface="Tahoma" pitchFamily="34" charset="0"/>
                <a:cs typeface="Tahoma" pitchFamily="34" charset="0"/>
              </a:rPr>
              <a:t>PROPHECY #9   1400 BC – 1948, 1967……</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lnSpcReduction="10000"/>
          </a:bodyPr>
          <a:lstStyle/>
          <a:p>
            <a:r>
              <a:rPr lang="en-US" sz="2800" dirty="0" smtClean="0">
                <a:solidFill>
                  <a:schemeClr val="tx2">
                    <a:lumMod val="50000"/>
                  </a:schemeClr>
                </a:solidFill>
                <a:latin typeface="Tahoma" pitchFamily="34" charset="0"/>
                <a:cs typeface="Tahoma" pitchFamily="34" charset="0"/>
              </a:rPr>
              <a:t>Israel’s armies would be disproportionately powerful</a:t>
            </a:r>
          </a:p>
          <a:p>
            <a:r>
              <a:rPr lang="en-US" sz="2800" b="1" dirty="0" smtClean="0">
                <a:solidFill>
                  <a:schemeClr val="tx2">
                    <a:lumMod val="50000"/>
                  </a:schemeClr>
                </a:solidFill>
                <a:latin typeface="Tahoma" pitchFamily="34" charset="0"/>
                <a:cs typeface="Tahoma" pitchFamily="34" charset="0"/>
              </a:rPr>
              <a:t>Leviticus </a:t>
            </a:r>
            <a:r>
              <a:rPr lang="en-US" sz="2800" b="1" dirty="0" smtClean="0">
                <a:solidFill>
                  <a:schemeClr val="tx2">
                    <a:lumMod val="50000"/>
                  </a:schemeClr>
                </a:solidFill>
                <a:latin typeface="Tahoma" pitchFamily="34" charset="0"/>
                <a:cs typeface="Tahoma" pitchFamily="34" charset="0"/>
              </a:rPr>
              <a:t>26:3, 7-8  </a:t>
            </a:r>
            <a:r>
              <a:rPr lang="en-US" sz="2800" dirty="0" smtClean="0">
                <a:solidFill>
                  <a:schemeClr val="tx2">
                    <a:lumMod val="50000"/>
                  </a:schemeClr>
                </a:solidFill>
                <a:latin typeface="Tahoma" pitchFamily="34" charset="0"/>
                <a:cs typeface="Tahoma" pitchFamily="34" charset="0"/>
              </a:rPr>
              <a:t>If </a:t>
            </a:r>
            <a:r>
              <a:rPr lang="en-US" sz="2800" dirty="0" smtClean="0">
                <a:solidFill>
                  <a:schemeClr val="tx2">
                    <a:lumMod val="50000"/>
                  </a:schemeClr>
                </a:solidFill>
                <a:latin typeface="Tahoma" pitchFamily="34" charset="0"/>
                <a:cs typeface="Tahoma" pitchFamily="34" charset="0"/>
              </a:rPr>
              <a:t>you walk in My statutes and keep My commandments so as to carry them </a:t>
            </a:r>
            <a:r>
              <a:rPr lang="en-US" sz="2800" dirty="0" smtClean="0">
                <a:solidFill>
                  <a:schemeClr val="tx2">
                    <a:lumMod val="50000"/>
                  </a:schemeClr>
                </a:solidFill>
                <a:latin typeface="Tahoma" pitchFamily="34" charset="0"/>
                <a:cs typeface="Tahoma" pitchFamily="34" charset="0"/>
              </a:rPr>
              <a:t>out…   'But </a:t>
            </a:r>
            <a:r>
              <a:rPr lang="en-US" sz="2800" dirty="0" smtClean="0">
                <a:solidFill>
                  <a:schemeClr val="tx2">
                    <a:lumMod val="50000"/>
                  </a:schemeClr>
                </a:solidFill>
                <a:latin typeface="Tahoma" pitchFamily="34" charset="0"/>
                <a:cs typeface="Tahoma" pitchFamily="34" charset="0"/>
              </a:rPr>
              <a:t>you will chase your enemies and they will fall before you by the sword; </a:t>
            </a:r>
            <a:r>
              <a:rPr lang="en-US" sz="2800" dirty="0" smtClean="0">
                <a:solidFill>
                  <a:schemeClr val="tx2">
                    <a:lumMod val="50000"/>
                  </a:schemeClr>
                </a:solidFill>
                <a:latin typeface="Tahoma" pitchFamily="34" charset="0"/>
                <a:cs typeface="Tahoma" pitchFamily="34" charset="0"/>
              </a:rPr>
              <a:t>five </a:t>
            </a:r>
            <a:r>
              <a:rPr lang="en-US" sz="2800" dirty="0" smtClean="0">
                <a:solidFill>
                  <a:schemeClr val="tx2">
                    <a:lumMod val="50000"/>
                  </a:schemeClr>
                </a:solidFill>
                <a:latin typeface="Tahoma" pitchFamily="34" charset="0"/>
                <a:cs typeface="Tahoma" pitchFamily="34" charset="0"/>
              </a:rPr>
              <a:t>of you will chase a hundred, and a hundred of you will chase ten thousand, and your enemies will fall before you by the sword. </a:t>
            </a:r>
          </a:p>
          <a:p>
            <a:r>
              <a:rPr lang="en-US" sz="2800" dirty="0" smtClean="0">
                <a:solidFill>
                  <a:schemeClr val="tx2">
                    <a:lumMod val="50000"/>
                  </a:schemeClr>
                </a:solidFill>
                <a:latin typeface="Tahoma" pitchFamily="34" charset="0"/>
                <a:cs typeface="Tahoma" pitchFamily="34" charset="0"/>
              </a:rPr>
              <a:t>1948 outnumbered 20-1, </a:t>
            </a:r>
            <a:r>
              <a:rPr lang="en-US" sz="2800" dirty="0" smtClean="0">
                <a:solidFill>
                  <a:schemeClr val="tx2">
                    <a:lumMod val="50000"/>
                  </a:schemeClr>
                </a:solidFill>
                <a:latin typeface="Tahoma" pitchFamily="34" charset="0"/>
                <a:cs typeface="Tahoma" pitchFamily="34" charset="0"/>
              </a:rPr>
              <a:t>Israel won</a:t>
            </a:r>
          </a:p>
          <a:p>
            <a:r>
              <a:rPr lang="en-US" sz="2800" dirty="0" smtClean="0">
                <a:solidFill>
                  <a:schemeClr val="tx2">
                    <a:lumMod val="50000"/>
                  </a:schemeClr>
                </a:solidFill>
                <a:latin typeface="Tahoma" pitchFamily="34" charset="0"/>
                <a:cs typeface="Tahoma" pitchFamily="34" charset="0"/>
              </a:rPr>
              <a:t>1967 in six days, Israel took Jerusalem</a:t>
            </a:r>
          </a:p>
          <a:p>
            <a:r>
              <a:rPr lang="en-US" sz="2800" dirty="0" smtClean="0">
                <a:solidFill>
                  <a:schemeClr val="tx2">
                    <a:lumMod val="50000"/>
                  </a:schemeClr>
                </a:solidFill>
                <a:latin typeface="Tahoma" pitchFamily="34" charset="0"/>
                <a:cs typeface="Tahoma" pitchFamily="34" charset="0"/>
              </a:rPr>
              <a:t>1973 Israel pushed back attackers and occupied additional land</a:t>
            </a: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8229600" cy="1143000"/>
          </a:xfrm>
        </p:spPr>
        <p:txBody>
          <a:bodyPr>
            <a:normAutofit fontScale="90000"/>
          </a:bodyPr>
          <a:lstStyle/>
          <a:p>
            <a:pPr algn="ctr"/>
            <a:r>
              <a:rPr lang="en-US" dirty="0" smtClean="0">
                <a:latin typeface="Tahoma" pitchFamily="34" charset="0"/>
                <a:cs typeface="Tahoma" pitchFamily="34" charset="0"/>
              </a:rPr>
              <a:t>PROPHECY #10 1400 BC -- Ongoing</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447800"/>
            <a:ext cx="8229600" cy="5410200"/>
          </a:xfrm>
        </p:spPr>
        <p:txBody>
          <a:bodyPr>
            <a:normAutofit fontScale="92500" lnSpcReduction="20000"/>
          </a:bodyPr>
          <a:lstStyle/>
          <a:p>
            <a:r>
              <a:rPr lang="en-US" sz="2800" dirty="0" smtClean="0">
                <a:solidFill>
                  <a:schemeClr val="tx2">
                    <a:lumMod val="50000"/>
                  </a:schemeClr>
                </a:solidFill>
                <a:latin typeface="Tahoma" pitchFamily="34" charset="0"/>
                <a:cs typeface="Tahoma" pitchFamily="34" charset="0"/>
              </a:rPr>
              <a:t>Israel will be restored</a:t>
            </a:r>
          </a:p>
          <a:p>
            <a:pPr>
              <a:lnSpc>
                <a:spcPct val="108000"/>
              </a:lnSpc>
            </a:pPr>
            <a:r>
              <a:rPr lang="en-US" sz="2800" b="1" dirty="0" smtClean="0">
                <a:solidFill>
                  <a:schemeClr val="tx2">
                    <a:lumMod val="50000"/>
                  </a:schemeClr>
                </a:solidFill>
                <a:latin typeface="Tahoma" pitchFamily="34" charset="0"/>
                <a:cs typeface="Tahoma" pitchFamily="34" charset="0"/>
              </a:rPr>
              <a:t>Joel </a:t>
            </a:r>
            <a:r>
              <a:rPr lang="en-US" sz="2800" b="1" dirty="0" smtClean="0">
                <a:solidFill>
                  <a:schemeClr val="tx2">
                    <a:lumMod val="50000"/>
                  </a:schemeClr>
                </a:solidFill>
                <a:latin typeface="Tahoma" pitchFamily="34" charset="0"/>
                <a:cs typeface="Tahoma" pitchFamily="34" charset="0"/>
              </a:rPr>
              <a:t>3:1-2  </a:t>
            </a:r>
            <a:r>
              <a:rPr lang="en-US" sz="2800" dirty="0" smtClean="0">
                <a:solidFill>
                  <a:schemeClr val="tx2">
                    <a:lumMod val="50000"/>
                  </a:schemeClr>
                </a:solidFill>
                <a:latin typeface="Tahoma" pitchFamily="34" charset="0"/>
                <a:cs typeface="Tahoma" pitchFamily="34" charset="0"/>
              </a:rPr>
              <a:t>“For </a:t>
            </a:r>
            <a:r>
              <a:rPr lang="en-US" sz="2800" dirty="0" smtClean="0">
                <a:solidFill>
                  <a:schemeClr val="tx2">
                    <a:lumMod val="50000"/>
                  </a:schemeClr>
                </a:solidFill>
                <a:latin typeface="Tahoma" pitchFamily="34" charset="0"/>
                <a:cs typeface="Tahoma" pitchFamily="34" charset="0"/>
              </a:rPr>
              <a:t>behold, in those days and at that time</a:t>
            </a:r>
            <a:r>
              <a:rPr lang="en-US" sz="2800" dirty="0" smtClean="0">
                <a:solidFill>
                  <a:schemeClr val="tx2">
                    <a:lumMod val="50000"/>
                  </a:schemeClr>
                </a:solidFill>
                <a:latin typeface="Tahoma" pitchFamily="34" charset="0"/>
                <a:cs typeface="Tahoma" pitchFamily="34" charset="0"/>
              </a:rPr>
              <a:t>, when </a:t>
            </a:r>
            <a:r>
              <a:rPr lang="en-US" sz="2800" dirty="0" smtClean="0">
                <a:solidFill>
                  <a:schemeClr val="tx2">
                    <a:lumMod val="50000"/>
                  </a:schemeClr>
                </a:solidFill>
                <a:latin typeface="Tahoma" pitchFamily="34" charset="0"/>
                <a:cs typeface="Tahoma" pitchFamily="34" charset="0"/>
              </a:rPr>
              <a:t>I restore the fortunes of Judah and Jerusalem, </a:t>
            </a:r>
            <a:r>
              <a:rPr lang="en-US" sz="2800" dirty="0" smtClean="0">
                <a:solidFill>
                  <a:schemeClr val="tx2">
                    <a:lumMod val="50000"/>
                  </a:schemeClr>
                </a:solidFill>
                <a:latin typeface="Tahoma" pitchFamily="34" charset="0"/>
                <a:cs typeface="Tahoma" pitchFamily="34" charset="0"/>
              </a:rPr>
              <a:t>I </a:t>
            </a:r>
            <a:r>
              <a:rPr lang="en-US" sz="2800" dirty="0" smtClean="0">
                <a:solidFill>
                  <a:schemeClr val="tx2">
                    <a:lumMod val="50000"/>
                  </a:schemeClr>
                </a:solidFill>
                <a:latin typeface="Tahoma" pitchFamily="34" charset="0"/>
                <a:cs typeface="Tahoma" pitchFamily="34" charset="0"/>
              </a:rPr>
              <a:t>will gather all the </a:t>
            </a:r>
            <a:r>
              <a:rPr lang="en-US" sz="2800" dirty="0" smtClean="0">
                <a:solidFill>
                  <a:schemeClr val="tx2">
                    <a:lumMod val="50000"/>
                  </a:schemeClr>
                </a:solidFill>
                <a:latin typeface="Tahoma" pitchFamily="34" charset="0"/>
                <a:cs typeface="Tahoma" pitchFamily="34" charset="0"/>
              </a:rPr>
              <a:t>nations and </a:t>
            </a:r>
            <a:r>
              <a:rPr lang="en-US" sz="2800" dirty="0" smtClean="0">
                <a:solidFill>
                  <a:schemeClr val="tx2">
                    <a:lumMod val="50000"/>
                  </a:schemeClr>
                </a:solidFill>
                <a:latin typeface="Tahoma" pitchFamily="34" charset="0"/>
                <a:cs typeface="Tahoma" pitchFamily="34" charset="0"/>
              </a:rPr>
              <a:t>bring them down to the valley of Jehoshaphat</a:t>
            </a:r>
            <a:r>
              <a:rPr lang="en-US" sz="2800"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Then I will enter into judgment with them </a:t>
            </a:r>
            <a:r>
              <a:rPr lang="en-US" sz="2800" dirty="0" smtClean="0">
                <a:solidFill>
                  <a:schemeClr val="tx2">
                    <a:lumMod val="50000"/>
                  </a:schemeClr>
                </a:solidFill>
                <a:latin typeface="Tahoma" pitchFamily="34" charset="0"/>
                <a:cs typeface="Tahoma" pitchFamily="34" charset="0"/>
              </a:rPr>
              <a:t>there            on </a:t>
            </a:r>
            <a:r>
              <a:rPr lang="en-US" sz="2800" dirty="0" smtClean="0">
                <a:solidFill>
                  <a:schemeClr val="tx2">
                    <a:lumMod val="50000"/>
                  </a:schemeClr>
                </a:solidFill>
                <a:latin typeface="Tahoma" pitchFamily="34" charset="0"/>
                <a:cs typeface="Tahoma" pitchFamily="34" charset="0"/>
              </a:rPr>
              <a:t>behalf of My people and My inheritance, Israel</a:t>
            </a:r>
            <a:r>
              <a:rPr lang="en-US" sz="2800" dirty="0" smtClean="0">
                <a:solidFill>
                  <a:schemeClr val="tx2">
                    <a:lumMod val="50000"/>
                  </a:schemeClr>
                </a:solidFill>
                <a:latin typeface="Tahoma" pitchFamily="34" charset="0"/>
                <a:cs typeface="Tahoma" pitchFamily="34" charset="0"/>
              </a:rPr>
              <a:t>, whom </a:t>
            </a:r>
            <a:r>
              <a:rPr lang="en-US" sz="2800" dirty="0" smtClean="0">
                <a:solidFill>
                  <a:schemeClr val="tx2">
                    <a:lumMod val="50000"/>
                  </a:schemeClr>
                </a:solidFill>
                <a:latin typeface="Tahoma" pitchFamily="34" charset="0"/>
                <a:cs typeface="Tahoma" pitchFamily="34" charset="0"/>
              </a:rPr>
              <a:t>they have scattered among the nations</a:t>
            </a:r>
            <a:r>
              <a:rPr lang="en-US" sz="2800" dirty="0" smtClean="0">
                <a:solidFill>
                  <a:schemeClr val="tx2">
                    <a:lumMod val="50000"/>
                  </a:schemeClr>
                </a:solidFill>
                <a:latin typeface="Tahoma" pitchFamily="34" charset="0"/>
                <a:cs typeface="Tahoma" pitchFamily="34" charset="0"/>
              </a:rPr>
              <a:t>; and </a:t>
            </a:r>
            <a:r>
              <a:rPr lang="en-US" sz="2800" dirty="0" smtClean="0">
                <a:solidFill>
                  <a:schemeClr val="tx2">
                    <a:lumMod val="50000"/>
                  </a:schemeClr>
                </a:solidFill>
                <a:latin typeface="Tahoma" pitchFamily="34" charset="0"/>
                <a:cs typeface="Tahoma" pitchFamily="34" charset="0"/>
              </a:rPr>
              <a:t>they have divided up My land</a:t>
            </a:r>
            <a:r>
              <a:rPr lang="en-US" sz="2800" dirty="0" smtClean="0">
                <a:solidFill>
                  <a:schemeClr val="tx2">
                    <a:lumMod val="50000"/>
                  </a:schemeClr>
                </a:solidFill>
                <a:latin typeface="Tahoma" pitchFamily="34" charset="0"/>
                <a:cs typeface="Tahoma" pitchFamily="34" charset="0"/>
              </a:rPr>
              <a:t>.” </a:t>
            </a:r>
          </a:p>
          <a:p>
            <a:pPr algn="ctr">
              <a:buNone/>
            </a:pPr>
            <a:r>
              <a:rPr lang="en-US" sz="2800" b="1" dirty="0" smtClean="0">
                <a:solidFill>
                  <a:schemeClr val="tx2">
                    <a:lumMod val="50000"/>
                  </a:schemeClr>
                </a:solidFill>
                <a:latin typeface="Tahoma" pitchFamily="34" charset="0"/>
                <a:cs typeface="Tahoma" pitchFamily="34" charset="0"/>
              </a:rPr>
              <a:t>GOD HAS MADE MANY PROMISES </a:t>
            </a:r>
          </a:p>
          <a:p>
            <a:pPr algn="ctr">
              <a:buNone/>
            </a:pPr>
            <a:r>
              <a:rPr lang="en-US" sz="2800" b="1" dirty="0" smtClean="0">
                <a:solidFill>
                  <a:schemeClr val="tx2">
                    <a:lumMod val="50000"/>
                  </a:schemeClr>
                </a:solidFill>
                <a:latin typeface="Tahoma" pitchFamily="34" charset="0"/>
                <a:cs typeface="Tahoma" pitchFamily="34" charset="0"/>
              </a:rPr>
              <a:t>AND ISRAEL IS AT THE CENTER</a:t>
            </a:r>
          </a:p>
          <a:p>
            <a:pPr algn="ctr">
              <a:buNone/>
            </a:pPr>
            <a:r>
              <a:rPr lang="en-US" sz="2800" b="1" dirty="0" smtClean="0">
                <a:solidFill>
                  <a:schemeClr val="tx2">
                    <a:lumMod val="50000"/>
                  </a:schemeClr>
                </a:solidFill>
                <a:latin typeface="Tahoma" pitchFamily="34" charset="0"/>
                <a:cs typeface="Tahoma" pitchFamily="34" charset="0"/>
              </a:rPr>
              <a:t> OF MANY OF THEM</a:t>
            </a:r>
          </a:p>
          <a:p>
            <a:pPr>
              <a:lnSpc>
                <a:spcPct val="108000"/>
              </a:lnSpc>
            </a:pPr>
            <a:r>
              <a:rPr lang="en-US" sz="2800" dirty="0" smtClean="0">
                <a:solidFill>
                  <a:schemeClr val="tx2">
                    <a:lumMod val="50000"/>
                  </a:schemeClr>
                </a:solidFill>
                <a:latin typeface="Tahoma" pitchFamily="34" charset="0"/>
                <a:cs typeface="Tahoma" pitchFamily="34" charset="0"/>
              </a:rPr>
              <a:t>Genesis 12:3 </a:t>
            </a:r>
            <a:r>
              <a:rPr lang="en-US" sz="2800" dirty="0" smtClean="0">
                <a:solidFill>
                  <a:schemeClr val="tx2">
                    <a:lumMod val="50000"/>
                  </a:schemeClr>
                </a:solidFill>
                <a:latin typeface="Tahoma" pitchFamily="34" charset="0"/>
                <a:cs typeface="Tahoma" pitchFamily="34" charset="0"/>
              </a:rPr>
              <a:t> </a:t>
            </a:r>
            <a:r>
              <a:rPr lang="en-US" sz="2800" dirty="0" smtClean="0">
                <a:solidFill>
                  <a:schemeClr val="tx2">
                    <a:lumMod val="50000"/>
                  </a:schemeClr>
                </a:solidFill>
                <a:latin typeface="Tahoma" pitchFamily="34" charset="0"/>
                <a:cs typeface="Tahoma" pitchFamily="34" charset="0"/>
              </a:rPr>
              <a:t>And I will bless those who bless </a:t>
            </a:r>
            <a:r>
              <a:rPr lang="en-US" sz="2800" dirty="0" smtClean="0">
                <a:solidFill>
                  <a:schemeClr val="tx2">
                    <a:lumMod val="50000"/>
                  </a:schemeClr>
                </a:solidFill>
                <a:latin typeface="Tahoma" pitchFamily="34" charset="0"/>
                <a:cs typeface="Tahoma" pitchFamily="34" charset="0"/>
              </a:rPr>
              <a:t>you,            and </a:t>
            </a:r>
            <a:r>
              <a:rPr lang="en-US" sz="2800" dirty="0" smtClean="0">
                <a:solidFill>
                  <a:schemeClr val="tx2">
                    <a:lumMod val="50000"/>
                  </a:schemeClr>
                </a:solidFill>
                <a:latin typeface="Tahoma" pitchFamily="34" charset="0"/>
                <a:cs typeface="Tahoma" pitchFamily="34" charset="0"/>
              </a:rPr>
              <a:t>the one who curses you I will </a:t>
            </a:r>
            <a:r>
              <a:rPr lang="en-US" sz="2800" dirty="0" smtClean="0">
                <a:solidFill>
                  <a:schemeClr val="tx2">
                    <a:lumMod val="50000"/>
                  </a:schemeClr>
                </a:solidFill>
                <a:latin typeface="Tahoma" pitchFamily="34" charset="0"/>
                <a:cs typeface="Tahoma" pitchFamily="34" charset="0"/>
              </a:rPr>
              <a:t>curse.</a:t>
            </a:r>
            <a:endParaRPr lang="en-US" sz="2800" dirty="0" smtClean="0">
              <a:solidFill>
                <a:schemeClr val="tx2">
                  <a:lumMod val="50000"/>
                </a:schemeClr>
              </a:solidFill>
              <a:latin typeface="Tahoma" pitchFamily="34" charset="0"/>
              <a:cs typeface="Tahoma" pitchFamily="34" charset="0"/>
            </a:endParaRPr>
          </a:p>
          <a:p>
            <a:pPr>
              <a:lnSpc>
                <a:spcPct val="108000"/>
              </a:lnSpc>
            </a:pPr>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smtClean="0">
              <a:solidFill>
                <a:schemeClr val="tx2">
                  <a:lumMod val="50000"/>
                </a:schemeClr>
              </a:solidFill>
              <a:latin typeface="Tahoma" pitchFamily="34" charset="0"/>
              <a:cs typeface="Tahoma" pitchFamily="34" charset="0"/>
            </a:endParaRPr>
          </a:p>
          <a:p>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11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PROPHECY #1   750 BC  --  1948</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sz="2800" dirty="0" smtClean="0">
                <a:solidFill>
                  <a:schemeClr val="tx2">
                    <a:lumMod val="50000"/>
                  </a:schemeClr>
                </a:solidFill>
                <a:latin typeface="+mj-lt"/>
              </a:rPr>
              <a:t>1. Jacob’s descendants would return to  Israel</a:t>
            </a:r>
          </a:p>
          <a:p>
            <a:r>
              <a:rPr lang="en-US" sz="2800" dirty="0" smtClean="0">
                <a:solidFill>
                  <a:schemeClr val="tx2">
                    <a:lumMod val="50000"/>
                  </a:schemeClr>
                </a:solidFill>
                <a:latin typeface="+mj-lt"/>
              </a:rPr>
              <a:t>Amos </a:t>
            </a:r>
            <a:r>
              <a:rPr lang="en-US" sz="2800" dirty="0" smtClean="0">
                <a:solidFill>
                  <a:schemeClr val="tx2">
                    <a:lumMod val="50000"/>
                  </a:schemeClr>
                </a:solidFill>
                <a:latin typeface="+mj-lt"/>
              </a:rPr>
              <a:t>9:14-15  </a:t>
            </a:r>
            <a:r>
              <a:rPr lang="en-US" sz="2800" dirty="0" smtClean="0">
                <a:solidFill>
                  <a:schemeClr val="tx2">
                    <a:lumMod val="50000"/>
                  </a:schemeClr>
                </a:solidFill>
                <a:latin typeface="+mj-lt"/>
              </a:rPr>
              <a:t>"Also I will restore the captivity of My people Israel</a:t>
            </a:r>
            <a:r>
              <a:rPr lang="en-US" sz="2800" dirty="0" smtClean="0">
                <a:solidFill>
                  <a:schemeClr val="tx2">
                    <a:lumMod val="50000"/>
                  </a:schemeClr>
                </a:solidFill>
                <a:latin typeface="+mj-lt"/>
              </a:rPr>
              <a:t>, and </a:t>
            </a:r>
            <a:r>
              <a:rPr lang="en-US" sz="2800" dirty="0" smtClean="0">
                <a:solidFill>
                  <a:schemeClr val="tx2">
                    <a:lumMod val="50000"/>
                  </a:schemeClr>
                </a:solidFill>
                <a:latin typeface="+mj-lt"/>
              </a:rPr>
              <a:t>they will rebuild the ruined cities and live in them</a:t>
            </a:r>
            <a:r>
              <a:rPr lang="en-US" sz="2800" dirty="0" smtClean="0">
                <a:solidFill>
                  <a:schemeClr val="tx2">
                    <a:lumMod val="50000"/>
                  </a:schemeClr>
                </a:solidFill>
                <a:latin typeface="+mj-lt"/>
              </a:rPr>
              <a:t>; </a:t>
            </a:r>
            <a:r>
              <a:rPr lang="en-US" sz="2800" dirty="0" smtClean="0">
                <a:solidFill>
                  <a:schemeClr val="tx2">
                    <a:lumMod val="50000"/>
                  </a:schemeClr>
                </a:solidFill>
                <a:latin typeface="+mj-lt"/>
              </a:rPr>
              <a:t>They will also plant vineyards and drink their wine</a:t>
            </a:r>
            <a:r>
              <a:rPr lang="en-US" sz="2800" dirty="0" smtClean="0">
                <a:solidFill>
                  <a:schemeClr val="tx2">
                    <a:lumMod val="50000"/>
                  </a:schemeClr>
                </a:solidFill>
                <a:latin typeface="+mj-lt"/>
              </a:rPr>
              <a:t>, and </a:t>
            </a:r>
            <a:r>
              <a:rPr lang="en-US" sz="2800" dirty="0" smtClean="0">
                <a:solidFill>
                  <a:schemeClr val="tx2">
                    <a:lumMod val="50000"/>
                  </a:schemeClr>
                </a:solidFill>
                <a:latin typeface="+mj-lt"/>
              </a:rPr>
              <a:t>make gardens and eat their fruit. </a:t>
            </a:r>
            <a:r>
              <a:rPr lang="en-US" sz="2800" dirty="0" smtClean="0">
                <a:solidFill>
                  <a:schemeClr val="tx2">
                    <a:lumMod val="50000"/>
                  </a:schemeClr>
                </a:solidFill>
                <a:latin typeface="+mj-lt"/>
              </a:rPr>
              <a:t> I </a:t>
            </a:r>
            <a:r>
              <a:rPr lang="en-US" sz="2800" dirty="0" smtClean="0">
                <a:solidFill>
                  <a:schemeClr val="tx2">
                    <a:lumMod val="50000"/>
                  </a:schemeClr>
                </a:solidFill>
                <a:latin typeface="+mj-lt"/>
              </a:rPr>
              <a:t>will also plant them on their land</a:t>
            </a:r>
            <a:r>
              <a:rPr lang="en-US" sz="2800" dirty="0" smtClean="0">
                <a:solidFill>
                  <a:schemeClr val="tx2">
                    <a:lumMod val="50000"/>
                  </a:schemeClr>
                </a:solidFill>
                <a:latin typeface="+mj-lt"/>
              </a:rPr>
              <a:t>, and </a:t>
            </a:r>
            <a:r>
              <a:rPr lang="en-US" sz="2800" dirty="0" smtClean="0">
                <a:solidFill>
                  <a:schemeClr val="tx2">
                    <a:lumMod val="50000"/>
                  </a:schemeClr>
                </a:solidFill>
                <a:latin typeface="+mj-lt"/>
              </a:rPr>
              <a:t>they will not again be rooted out from their </a:t>
            </a:r>
            <a:r>
              <a:rPr lang="en-US" sz="2800" dirty="0" smtClean="0">
                <a:solidFill>
                  <a:schemeClr val="tx2">
                    <a:lumMod val="50000"/>
                  </a:schemeClr>
                </a:solidFill>
                <a:latin typeface="+mj-lt"/>
              </a:rPr>
              <a:t>land which </a:t>
            </a:r>
            <a:r>
              <a:rPr lang="en-US" sz="2800" dirty="0" smtClean="0">
                <a:solidFill>
                  <a:schemeClr val="tx2">
                    <a:lumMod val="50000"/>
                  </a:schemeClr>
                </a:solidFill>
                <a:latin typeface="+mj-lt"/>
              </a:rPr>
              <a:t>I have given them</a:t>
            </a:r>
            <a:r>
              <a:rPr lang="en-US" sz="2800" dirty="0" smtClean="0">
                <a:solidFill>
                  <a:schemeClr val="tx2">
                    <a:lumMod val="50000"/>
                  </a:schemeClr>
                </a:solidFill>
                <a:latin typeface="+mj-lt"/>
              </a:rPr>
              <a:t>,” says </a:t>
            </a:r>
            <a:r>
              <a:rPr lang="en-US" sz="2800" dirty="0" smtClean="0">
                <a:solidFill>
                  <a:schemeClr val="tx2">
                    <a:lumMod val="50000"/>
                  </a:schemeClr>
                </a:solidFill>
                <a:latin typeface="+mj-lt"/>
              </a:rPr>
              <a:t>the Lord your God.</a:t>
            </a:r>
          </a:p>
          <a:p>
            <a:r>
              <a:rPr lang="en-US" sz="2800" dirty="0" smtClean="0">
                <a:solidFill>
                  <a:schemeClr val="tx2">
                    <a:lumMod val="50000"/>
                  </a:schemeClr>
                </a:solidFill>
                <a:latin typeface="+mj-lt"/>
              </a:rPr>
              <a:t>Amos was a shepherd and a arborist, tending sycamore figs</a:t>
            </a:r>
          </a:p>
          <a:p>
            <a:r>
              <a:rPr lang="en-US" sz="2800" dirty="0" smtClean="0">
                <a:solidFill>
                  <a:schemeClr val="tx2">
                    <a:lumMod val="50000"/>
                  </a:schemeClr>
                </a:solidFill>
                <a:latin typeface="+mj-lt"/>
              </a:rPr>
              <a:t>Timing: reigns of </a:t>
            </a:r>
            <a:r>
              <a:rPr lang="en-US" sz="2800" dirty="0" err="1" smtClean="0">
                <a:solidFill>
                  <a:schemeClr val="tx2">
                    <a:lumMod val="50000"/>
                  </a:schemeClr>
                </a:solidFill>
                <a:latin typeface="+mj-lt"/>
              </a:rPr>
              <a:t>Uzziah</a:t>
            </a:r>
            <a:r>
              <a:rPr lang="en-US" sz="2800" dirty="0" smtClean="0">
                <a:solidFill>
                  <a:schemeClr val="tx2">
                    <a:lumMod val="50000"/>
                  </a:schemeClr>
                </a:solidFill>
                <a:latin typeface="+mj-lt"/>
              </a:rPr>
              <a:t> (Judah) and Jeroboam II (Israel)</a:t>
            </a:r>
          </a:p>
          <a:p>
            <a:r>
              <a:rPr lang="en-US" sz="2800" dirty="0" smtClean="0">
                <a:solidFill>
                  <a:schemeClr val="tx2">
                    <a:lumMod val="50000"/>
                  </a:schemeClr>
                </a:solidFill>
                <a:latin typeface="+mj-lt"/>
              </a:rPr>
              <a:t>Time of </a:t>
            </a:r>
            <a:r>
              <a:rPr lang="en-US" sz="2800" dirty="0" smtClean="0">
                <a:solidFill>
                  <a:schemeClr val="tx2">
                    <a:lumMod val="50000"/>
                  </a:schemeClr>
                </a:solidFill>
                <a:latin typeface="+mj-lt"/>
              </a:rPr>
              <a:t>prosperity </a:t>
            </a:r>
            <a:r>
              <a:rPr lang="en-US" sz="2400" dirty="0" smtClean="0">
                <a:solidFill>
                  <a:schemeClr val="tx2">
                    <a:lumMod val="50000"/>
                  </a:schemeClr>
                </a:solidFill>
                <a:latin typeface="+mj-lt"/>
              </a:rPr>
              <a:t>(</a:t>
            </a:r>
            <a:r>
              <a:rPr lang="en-US" sz="2400" dirty="0" smtClean="0">
                <a:solidFill>
                  <a:schemeClr val="tx2">
                    <a:lumMod val="50000"/>
                  </a:schemeClr>
                </a:solidFill>
                <a:latin typeface="+mj-lt"/>
              </a:rPr>
              <a:t>Amos 6:1-6), </a:t>
            </a:r>
            <a:r>
              <a:rPr lang="en-US" sz="2800" dirty="0" smtClean="0">
                <a:solidFill>
                  <a:schemeClr val="tx2">
                    <a:lumMod val="50000"/>
                  </a:schemeClr>
                </a:solidFill>
                <a:latin typeface="+mj-lt"/>
              </a:rPr>
              <a:t>but with </a:t>
            </a:r>
            <a:r>
              <a:rPr lang="en-US" sz="2800" dirty="0" smtClean="0">
                <a:solidFill>
                  <a:schemeClr val="tx2">
                    <a:lumMod val="50000"/>
                  </a:schemeClr>
                </a:solidFill>
                <a:latin typeface="+mj-lt"/>
              </a:rPr>
              <a:t>corruption </a:t>
            </a:r>
            <a:r>
              <a:rPr lang="en-US" sz="2400" dirty="0" smtClean="0">
                <a:solidFill>
                  <a:schemeClr val="tx2">
                    <a:lumMod val="50000"/>
                  </a:schemeClr>
                </a:solidFill>
                <a:latin typeface="+mj-lt"/>
              </a:rPr>
              <a:t>(Amos 8:5), </a:t>
            </a:r>
            <a:r>
              <a:rPr lang="en-US" sz="2800" dirty="0" smtClean="0">
                <a:solidFill>
                  <a:schemeClr val="tx2">
                    <a:lumMod val="50000"/>
                  </a:schemeClr>
                </a:solidFill>
                <a:latin typeface="+mj-lt"/>
              </a:rPr>
              <a:t>injustice toward the poor </a:t>
            </a:r>
            <a:r>
              <a:rPr lang="en-US" sz="2400" dirty="0" smtClean="0">
                <a:solidFill>
                  <a:schemeClr val="tx2">
                    <a:lumMod val="50000"/>
                  </a:schemeClr>
                </a:solidFill>
                <a:latin typeface="+mj-lt"/>
              </a:rPr>
              <a:t>(Amos 2:6, 8; Amos 4:1), </a:t>
            </a:r>
            <a:r>
              <a:rPr lang="en-US" sz="2800" dirty="0" smtClean="0">
                <a:solidFill>
                  <a:schemeClr val="tx2">
                    <a:lumMod val="50000"/>
                  </a:schemeClr>
                </a:solidFill>
                <a:latin typeface="+mj-lt"/>
              </a:rPr>
              <a:t>drunkenness </a:t>
            </a:r>
            <a:r>
              <a:rPr lang="en-US" sz="2400" dirty="0" smtClean="0">
                <a:solidFill>
                  <a:schemeClr val="tx2">
                    <a:lumMod val="50000"/>
                  </a:schemeClr>
                </a:solidFill>
                <a:latin typeface="+mj-lt"/>
              </a:rPr>
              <a:t>(Amos 4:1; Amos 6:6), </a:t>
            </a:r>
            <a:r>
              <a:rPr lang="en-US" sz="2800" dirty="0" smtClean="0">
                <a:solidFill>
                  <a:schemeClr val="tx2">
                    <a:lumMod val="50000"/>
                  </a:schemeClr>
                </a:solidFill>
                <a:latin typeface="+mj-lt"/>
              </a:rPr>
              <a:t>and religious apostasy </a:t>
            </a:r>
            <a:endParaRPr lang="en-US" sz="2800" dirty="0" smtClean="0">
              <a:solidFill>
                <a:schemeClr val="tx2">
                  <a:lumMod val="50000"/>
                </a:schemeClr>
              </a:solidFill>
              <a:latin typeface="+mj-lt"/>
            </a:endParaRPr>
          </a:p>
          <a:p>
            <a:endParaRPr lang="en-US" sz="2800" dirty="0">
              <a:solidFill>
                <a:schemeClr val="tx2">
                  <a:lumMod val="50000"/>
                </a:schemeClr>
              </a:solidFill>
              <a:latin typeface="+mj-lt"/>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2</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PROPHECY #2  593 BC  --  1948</a:t>
            </a:r>
            <a:endParaRPr lang="en-US" dirty="0"/>
          </a:p>
        </p:txBody>
      </p:sp>
      <p:sp>
        <p:nvSpPr>
          <p:cNvPr id="4" name="Slide Number Placeholder 3"/>
          <p:cNvSpPr>
            <a:spLocks noGrp="1"/>
          </p:cNvSpPr>
          <p:nvPr>
            <p:ph type="sldNum" sz="quarter" idx="12"/>
          </p:nvPr>
        </p:nvSpPr>
        <p:spPr/>
        <p:txBody>
          <a:bodyPr/>
          <a:lstStyle/>
          <a:p>
            <a:fld id="{217BEC98-8F74-4C51-9E05-022476D6520C}" type="slidenum">
              <a:rPr lang="en-US" smtClean="0"/>
              <a:pPr/>
              <a:t>3</a:t>
            </a:fld>
            <a:endParaRPr lang="en-US"/>
          </a:p>
        </p:txBody>
      </p:sp>
      <p:sp>
        <p:nvSpPr>
          <p:cNvPr id="6" name="Content Placeholder 5"/>
          <p:cNvSpPr>
            <a:spLocks noGrp="1"/>
          </p:cNvSpPr>
          <p:nvPr>
            <p:ph idx="1"/>
          </p:nvPr>
        </p:nvSpPr>
        <p:spPr/>
        <p:txBody>
          <a:bodyPr>
            <a:normAutofit/>
          </a:bodyPr>
          <a:lstStyle/>
          <a:p>
            <a:r>
              <a:rPr lang="en-US" sz="2800" dirty="0" smtClean="0">
                <a:solidFill>
                  <a:schemeClr val="bg2">
                    <a:lumMod val="10000"/>
                  </a:schemeClr>
                </a:solidFill>
                <a:latin typeface="+mj-lt"/>
              </a:rPr>
              <a:t>Israel would be brought back to life</a:t>
            </a:r>
          </a:p>
          <a:p>
            <a:r>
              <a:rPr lang="en-US" sz="2800" b="1" dirty="0" smtClean="0">
                <a:solidFill>
                  <a:schemeClr val="bg2">
                    <a:lumMod val="10000"/>
                  </a:schemeClr>
                </a:solidFill>
                <a:latin typeface="+mj-lt"/>
              </a:rPr>
              <a:t>Ezekiel 37:10-14</a:t>
            </a:r>
          </a:p>
          <a:p>
            <a:r>
              <a:rPr lang="en-US" sz="2800" b="1" dirty="0" smtClean="0">
                <a:solidFill>
                  <a:schemeClr val="bg2">
                    <a:lumMod val="10000"/>
                  </a:schemeClr>
                </a:solidFill>
                <a:latin typeface="+mj-lt"/>
              </a:rPr>
              <a:t>Isaiah 35:1-3 </a:t>
            </a:r>
            <a:r>
              <a:rPr lang="en-US" sz="2800" b="1" dirty="0" smtClean="0">
                <a:solidFill>
                  <a:schemeClr val="bg2">
                    <a:lumMod val="10000"/>
                  </a:schemeClr>
                </a:solidFill>
                <a:latin typeface="+mj-lt"/>
              </a:rPr>
              <a:t> </a:t>
            </a:r>
            <a:r>
              <a:rPr lang="en-US" sz="2800" dirty="0" smtClean="0">
                <a:solidFill>
                  <a:schemeClr val="bg2">
                    <a:lumMod val="10000"/>
                  </a:schemeClr>
                </a:solidFill>
                <a:latin typeface="+mj-lt"/>
              </a:rPr>
              <a:t>The wilderness and the desert will be glad</a:t>
            </a:r>
            <a:r>
              <a:rPr lang="en-US" sz="2800" dirty="0" smtClean="0">
                <a:solidFill>
                  <a:schemeClr val="bg2">
                    <a:lumMod val="10000"/>
                  </a:schemeClr>
                </a:solidFill>
                <a:latin typeface="+mj-lt"/>
              </a:rPr>
              <a:t>, and </a:t>
            </a:r>
            <a:r>
              <a:rPr lang="en-US" sz="2800" dirty="0" smtClean="0">
                <a:solidFill>
                  <a:schemeClr val="bg2">
                    <a:lumMod val="10000"/>
                  </a:schemeClr>
                </a:solidFill>
                <a:latin typeface="+mj-lt"/>
              </a:rPr>
              <a:t>the </a:t>
            </a:r>
            <a:r>
              <a:rPr lang="en-US" sz="2800" dirty="0" err="1" smtClean="0">
                <a:solidFill>
                  <a:schemeClr val="bg2">
                    <a:lumMod val="10000"/>
                  </a:schemeClr>
                </a:solidFill>
                <a:latin typeface="+mj-lt"/>
              </a:rPr>
              <a:t>Arabah</a:t>
            </a:r>
            <a:r>
              <a:rPr lang="en-US" sz="2800" dirty="0" smtClean="0">
                <a:solidFill>
                  <a:schemeClr val="bg2">
                    <a:lumMod val="10000"/>
                  </a:schemeClr>
                </a:solidFill>
                <a:latin typeface="+mj-lt"/>
              </a:rPr>
              <a:t> will rejoice and blossom</a:t>
            </a:r>
            <a:r>
              <a:rPr lang="en-US" sz="2800" dirty="0" smtClean="0">
                <a:solidFill>
                  <a:schemeClr val="bg2">
                    <a:lumMod val="10000"/>
                  </a:schemeClr>
                </a:solidFill>
                <a:latin typeface="+mj-lt"/>
              </a:rPr>
              <a:t>; like </a:t>
            </a:r>
            <a:r>
              <a:rPr lang="en-US" sz="2800" dirty="0" smtClean="0">
                <a:solidFill>
                  <a:schemeClr val="bg2">
                    <a:lumMod val="10000"/>
                  </a:schemeClr>
                </a:solidFill>
                <a:latin typeface="+mj-lt"/>
              </a:rPr>
              <a:t>the </a:t>
            </a:r>
            <a:r>
              <a:rPr lang="en-US" sz="2800" dirty="0" smtClean="0">
                <a:solidFill>
                  <a:schemeClr val="bg2">
                    <a:lumMod val="10000"/>
                  </a:schemeClr>
                </a:solidFill>
                <a:latin typeface="+mj-lt"/>
              </a:rPr>
              <a:t>crocus. It </a:t>
            </a:r>
            <a:r>
              <a:rPr lang="en-US" sz="2800" dirty="0" smtClean="0">
                <a:solidFill>
                  <a:schemeClr val="bg2">
                    <a:lumMod val="10000"/>
                  </a:schemeClr>
                </a:solidFill>
                <a:latin typeface="+mj-lt"/>
              </a:rPr>
              <a:t>will blossom </a:t>
            </a:r>
            <a:r>
              <a:rPr lang="en-US" sz="2800" dirty="0" smtClean="0">
                <a:solidFill>
                  <a:schemeClr val="bg2">
                    <a:lumMod val="10000"/>
                  </a:schemeClr>
                </a:solidFill>
                <a:latin typeface="+mj-lt"/>
              </a:rPr>
              <a:t>profusely and </a:t>
            </a:r>
            <a:r>
              <a:rPr lang="en-US" sz="2800" dirty="0" smtClean="0">
                <a:solidFill>
                  <a:schemeClr val="bg2">
                    <a:lumMod val="10000"/>
                  </a:schemeClr>
                </a:solidFill>
                <a:latin typeface="+mj-lt"/>
              </a:rPr>
              <a:t>rejoice with rejoicing and shout of joy</a:t>
            </a:r>
            <a:r>
              <a:rPr lang="en-US" sz="2800" dirty="0" smtClean="0">
                <a:solidFill>
                  <a:schemeClr val="bg2">
                    <a:lumMod val="10000"/>
                  </a:schemeClr>
                </a:solidFill>
                <a:latin typeface="+mj-lt"/>
              </a:rPr>
              <a:t>. The </a:t>
            </a:r>
            <a:r>
              <a:rPr lang="en-US" sz="2800" dirty="0" smtClean="0">
                <a:solidFill>
                  <a:schemeClr val="bg2">
                    <a:lumMod val="10000"/>
                  </a:schemeClr>
                </a:solidFill>
                <a:latin typeface="+mj-lt"/>
              </a:rPr>
              <a:t>glory of Lebanon will be given to it</a:t>
            </a:r>
            <a:r>
              <a:rPr lang="en-US" sz="2800" dirty="0" smtClean="0">
                <a:solidFill>
                  <a:schemeClr val="bg2">
                    <a:lumMod val="10000"/>
                  </a:schemeClr>
                </a:solidFill>
                <a:latin typeface="+mj-lt"/>
              </a:rPr>
              <a:t>, the </a:t>
            </a:r>
            <a:r>
              <a:rPr lang="en-US" sz="2800" dirty="0" smtClean="0">
                <a:solidFill>
                  <a:schemeClr val="bg2">
                    <a:lumMod val="10000"/>
                  </a:schemeClr>
                </a:solidFill>
                <a:latin typeface="+mj-lt"/>
              </a:rPr>
              <a:t>majesty of Carmel and Sharon</a:t>
            </a:r>
            <a:r>
              <a:rPr lang="en-US" sz="2800" dirty="0" smtClean="0">
                <a:solidFill>
                  <a:schemeClr val="bg2">
                    <a:lumMod val="10000"/>
                  </a:schemeClr>
                </a:solidFill>
                <a:latin typeface="+mj-lt"/>
              </a:rPr>
              <a:t>. They </a:t>
            </a:r>
            <a:r>
              <a:rPr lang="en-US" sz="2800" dirty="0" smtClean="0">
                <a:solidFill>
                  <a:schemeClr val="bg2">
                    <a:lumMod val="10000"/>
                  </a:schemeClr>
                </a:solidFill>
                <a:latin typeface="+mj-lt"/>
              </a:rPr>
              <a:t>will see the glory of the Lord</a:t>
            </a:r>
            <a:r>
              <a:rPr lang="en-US" sz="2800" dirty="0" smtClean="0">
                <a:solidFill>
                  <a:schemeClr val="bg2">
                    <a:lumMod val="10000"/>
                  </a:schemeClr>
                </a:solidFill>
                <a:latin typeface="+mj-lt"/>
              </a:rPr>
              <a:t>, the </a:t>
            </a:r>
            <a:r>
              <a:rPr lang="en-US" sz="2800" dirty="0" smtClean="0">
                <a:solidFill>
                  <a:schemeClr val="bg2">
                    <a:lumMod val="10000"/>
                  </a:schemeClr>
                </a:solidFill>
                <a:latin typeface="+mj-lt"/>
              </a:rPr>
              <a:t>majesty of our </a:t>
            </a:r>
            <a:r>
              <a:rPr lang="en-US" sz="2800" dirty="0" smtClean="0">
                <a:solidFill>
                  <a:schemeClr val="bg2">
                    <a:lumMod val="10000"/>
                  </a:schemeClr>
                </a:solidFill>
                <a:latin typeface="+mj-lt"/>
              </a:rPr>
              <a:t>God. </a:t>
            </a:r>
            <a:r>
              <a:rPr lang="en-US" sz="2800" dirty="0" smtClean="0">
                <a:solidFill>
                  <a:schemeClr val="bg2">
                    <a:lumMod val="10000"/>
                  </a:schemeClr>
                </a:solidFill>
                <a:latin typeface="+mj-lt"/>
              </a:rPr>
              <a:t>Encourage the exhausted, and strengthen the feeble. </a:t>
            </a:r>
          </a:p>
          <a:p>
            <a:endParaRPr lang="en-US" sz="2800" dirty="0" smtClean="0">
              <a:solidFill>
                <a:schemeClr val="bg2">
                  <a:lumMod val="10000"/>
                </a:schemeClr>
              </a:solidFill>
              <a:latin typeface="+mj-lt"/>
            </a:endParaRPr>
          </a:p>
          <a:p>
            <a:endParaRPr lang="en-US" sz="2800" dirty="0" smtClean="0">
              <a:solidFill>
                <a:schemeClr val="bg2">
                  <a:lumMod val="10000"/>
                </a:schemeClr>
              </a:solidFill>
              <a:latin typeface="+mj-lt"/>
            </a:endParaRPr>
          </a:p>
          <a:p>
            <a:endParaRPr lang="en-US" sz="2800" dirty="0">
              <a:latin typeface="+mj-l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PROPHECY #3  701 BC --  1948</a:t>
            </a:r>
            <a:endParaRPr lang="en-US" dirty="0"/>
          </a:p>
        </p:txBody>
      </p:sp>
      <p:sp>
        <p:nvSpPr>
          <p:cNvPr id="4" name="Slide Number Placeholder 3"/>
          <p:cNvSpPr>
            <a:spLocks noGrp="1"/>
          </p:cNvSpPr>
          <p:nvPr>
            <p:ph type="sldNum" sz="quarter" idx="12"/>
          </p:nvPr>
        </p:nvSpPr>
        <p:spPr/>
        <p:txBody>
          <a:bodyPr/>
          <a:lstStyle/>
          <a:p>
            <a:fld id="{217BEC98-8F74-4C51-9E05-022476D6520C}" type="slidenum">
              <a:rPr lang="en-US" smtClean="0"/>
              <a:pPr/>
              <a:t>4</a:t>
            </a:fld>
            <a:endParaRPr lang="en-US"/>
          </a:p>
        </p:txBody>
      </p:sp>
      <p:sp>
        <p:nvSpPr>
          <p:cNvPr id="5" name="Content Placeholder 4"/>
          <p:cNvSpPr>
            <a:spLocks noGrp="1"/>
          </p:cNvSpPr>
          <p:nvPr>
            <p:ph idx="1"/>
          </p:nvPr>
        </p:nvSpPr>
        <p:spPr/>
        <p:txBody>
          <a:bodyPr>
            <a:normAutofit fontScale="92500" lnSpcReduction="10000"/>
          </a:bodyPr>
          <a:lstStyle/>
          <a:p>
            <a:r>
              <a:rPr lang="en-US" dirty="0" smtClean="0">
                <a:solidFill>
                  <a:schemeClr val="tx2">
                    <a:lumMod val="50000"/>
                  </a:schemeClr>
                </a:solidFill>
                <a:latin typeface="+mj-lt"/>
              </a:rPr>
              <a:t>Israel will be reborn in one day</a:t>
            </a:r>
          </a:p>
          <a:p>
            <a:r>
              <a:rPr lang="en-US" b="1" dirty="0" smtClean="0">
                <a:solidFill>
                  <a:schemeClr val="tx2">
                    <a:lumMod val="50000"/>
                  </a:schemeClr>
                </a:solidFill>
                <a:latin typeface="+mj-lt"/>
              </a:rPr>
              <a:t>Isaiah 66:7-8 </a:t>
            </a:r>
            <a:r>
              <a:rPr lang="en-US" dirty="0" smtClean="0">
                <a:solidFill>
                  <a:schemeClr val="tx2">
                    <a:lumMod val="50000"/>
                  </a:schemeClr>
                </a:solidFill>
                <a:latin typeface="+mj-lt"/>
              </a:rPr>
              <a:t>"</a:t>
            </a:r>
            <a:r>
              <a:rPr lang="en-US" dirty="0" smtClean="0">
                <a:solidFill>
                  <a:schemeClr val="tx2">
                    <a:lumMod val="50000"/>
                  </a:schemeClr>
                </a:solidFill>
                <a:latin typeface="+mj-lt"/>
              </a:rPr>
              <a:t>Before she travailed, she brought forth</a:t>
            </a:r>
            <a:r>
              <a:rPr lang="en-US" dirty="0" smtClean="0">
                <a:solidFill>
                  <a:schemeClr val="tx2">
                    <a:lumMod val="50000"/>
                  </a:schemeClr>
                </a:solidFill>
                <a:latin typeface="+mj-lt"/>
              </a:rPr>
              <a:t>; before </a:t>
            </a:r>
            <a:r>
              <a:rPr lang="en-US" dirty="0" smtClean="0">
                <a:solidFill>
                  <a:schemeClr val="tx2">
                    <a:lumMod val="50000"/>
                  </a:schemeClr>
                </a:solidFill>
                <a:latin typeface="+mj-lt"/>
              </a:rPr>
              <a:t>her pain came, she gave birth to a boy. </a:t>
            </a:r>
            <a:r>
              <a:rPr lang="en-US" dirty="0" smtClean="0">
                <a:solidFill>
                  <a:schemeClr val="tx2">
                    <a:lumMod val="50000"/>
                  </a:schemeClr>
                </a:solidFill>
                <a:latin typeface="+mj-lt"/>
              </a:rPr>
              <a:t> Who </a:t>
            </a:r>
            <a:r>
              <a:rPr lang="en-US" dirty="0" smtClean="0">
                <a:solidFill>
                  <a:schemeClr val="tx2">
                    <a:lumMod val="50000"/>
                  </a:schemeClr>
                </a:solidFill>
                <a:latin typeface="+mj-lt"/>
              </a:rPr>
              <a:t>has heard such a thing? Who has seen such things</a:t>
            </a:r>
            <a:r>
              <a:rPr lang="en-US" dirty="0" smtClean="0">
                <a:solidFill>
                  <a:schemeClr val="tx2">
                    <a:lumMod val="50000"/>
                  </a:schemeClr>
                </a:solidFill>
                <a:latin typeface="+mj-lt"/>
              </a:rPr>
              <a:t>? Can </a:t>
            </a:r>
            <a:r>
              <a:rPr lang="en-US" dirty="0" smtClean="0">
                <a:solidFill>
                  <a:schemeClr val="tx2">
                    <a:lumMod val="50000"/>
                  </a:schemeClr>
                </a:solidFill>
                <a:latin typeface="+mj-lt"/>
              </a:rPr>
              <a:t>a land be born in one day</a:t>
            </a:r>
            <a:r>
              <a:rPr lang="en-US" dirty="0" smtClean="0">
                <a:solidFill>
                  <a:schemeClr val="tx2">
                    <a:lumMod val="50000"/>
                  </a:schemeClr>
                </a:solidFill>
                <a:latin typeface="+mj-lt"/>
              </a:rPr>
              <a:t>?  Can </a:t>
            </a:r>
            <a:r>
              <a:rPr lang="en-US" dirty="0" smtClean="0">
                <a:solidFill>
                  <a:schemeClr val="tx2">
                    <a:lumMod val="50000"/>
                  </a:schemeClr>
                </a:solidFill>
                <a:latin typeface="+mj-lt"/>
              </a:rPr>
              <a:t>a nation be brought forth all at </a:t>
            </a:r>
            <a:r>
              <a:rPr lang="en-US" dirty="0" smtClean="0">
                <a:solidFill>
                  <a:schemeClr val="tx2">
                    <a:lumMod val="50000"/>
                  </a:schemeClr>
                </a:solidFill>
                <a:latin typeface="+mj-lt"/>
              </a:rPr>
              <a:t>once?</a:t>
            </a:r>
          </a:p>
          <a:p>
            <a:r>
              <a:rPr lang="en-US" dirty="0" smtClean="0">
                <a:solidFill>
                  <a:schemeClr val="tx2">
                    <a:lumMod val="50000"/>
                  </a:schemeClr>
                </a:solidFill>
                <a:latin typeface="+mj-lt"/>
              </a:rPr>
              <a:t>On May 14, 1948, the Jews declared independence for Israel for the first time in 1900 years</a:t>
            </a:r>
          </a:p>
          <a:p>
            <a:r>
              <a:rPr lang="en-US" dirty="0" smtClean="0">
                <a:solidFill>
                  <a:schemeClr val="tx2">
                    <a:lumMod val="50000"/>
                  </a:schemeClr>
                </a:solidFill>
                <a:latin typeface="+mj-lt"/>
              </a:rPr>
              <a:t>That day, the US acknowledged Israel’s sovereignty</a:t>
            </a:r>
            <a:endParaRPr lang="en-US" dirty="0" smtClean="0">
              <a:solidFill>
                <a:schemeClr val="tx2">
                  <a:lumMod val="50000"/>
                </a:schemeClr>
              </a:solidFill>
              <a:latin typeface="+mj-lt"/>
            </a:endParaRPr>
          </a:p>
          <a:p>
            <a:endParaRPr lang="en-US" dirty="0">
              <a:solidFill>
                <a:schemeClr val="tx2">
                  <a:lumMod val="50000"/>
                </a:schemeClr>
              </a:solidFill>
              <a:latin typeface="+mj-lt"/>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8305800" cy="1143000"/>
          </a:xfrm>
        </p:spPr>
        <p:txBody>
          <a:bodyPr/>
          <a:lstStyle/>
          <a:p>
            <a:pPr algn="ctr"/>
            <a:r>
              <a:rPr lang="en-US" dirty="0" smtClean="0">
                <a:latin typeface="Tahoma" pitchFamily="34" charset="0"/>
                <a:cs typeface="Tahoma" pitchFamily="34" charset="0"/>
              </a:rPr>
              <a:t>PROPHECY #4  593 BC --  1948</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143000"/>
            <a:ext cx="8229600" cy="5715000"/>
          </a:xfrm>
        </p:spPr>
        <p:txBody>
          <a:bodyPr>
            <a:noAutofit/>
          </a:bodyPr>
          <a:lstStyle/>
          <a:p>
            <a:r>
              <a:rPr lang="en-US" sz="2600" dirty="0" smtClean="0">
                <a:solidFill>
                  <a:schemeClr val="tx2">
                    <a:lumMod val="50000"/>
                  </a:schemeClr>
                </a:solidFill>
                <a:latin typeface="Tahoma" pitchFamily="34" charset="0"/>
                <a:cs typeface="Tahoma" pitchFamily="34" charset="0"/>
              </a:rPr>
              <a:t>Israel would be reestablished as one nation and not a divided one</a:t>
            </a:r>
          </a:p>
          <a:p>
            <a:r>
              <a:rPr lang="en-US" sz="2500" b="1" dirty="0" smtClean="0">
                <a:solidFill>
                  <a:schemeClr val="tx2">
                    <a:lumMod val="50000"/>
                  </a:schemeClr>
                </a:solidFill>
                <a:latin typeface="Tahoma" pitchFamily="34" charset="0"/>
                <a:cs typeface="Tahoma" pitchFamily="34" charset="0"/>
              </a:rPr>
              <a:t>Hosea 1:11 </a:t>
            </a:r>
            <a:r>
              <a:rPr lang="en-US" sz="2500" b="1"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And the </a:t>
            </a:r>
            <a:r>
              <a:rPr lang="en-US" sz="2500" dirty="0" smtClean="0">
                <a:solidFill>
                  <a:schemeClr val="tx2">
                    <a:lumMod val="50000"/>
                  </a:schemeClr>
                </a:solidFill>
                <a:latin typeface="Tahoma" pitchFamily="34" charset="0"/>
                <a:cs typeface="Tahoma" pitchFamily="34" charset="0"/>
              </a:rPr>
              <a:t>sons of Judah and the sons of Israel will be gathered together</a:t>
            </a:r>
            <a:r>
              <a:rPr lang="en-US" sz="2500" dirty="0" smtClean="0">
                <a:solidFill>
                  <a:schemeClr val="tx2">
                    <a:lumMod val="50000"/>
                  </a:schemeClr>
                </a:solidFill>
                <a:latin typeface="Tahoma" pitchFamily="34" charset="0"/>
                <a:cs typeface="Tahoma" pitchFamily="34" charset="0"/>
              </a:rPr>
              <a:t>, and </a:t>
            </a:r>
            <a:r>
              <a:rPr lang="en-US" sz="2500" dirty="0" smtClean="0">
                <a:solidFill>
                  <a:schemeClr val="tx2">
                    <a:lumMod val="50000"/>
                  </a:schemeClr>
                </a:solidFill>
                <a:latin typeface="Tahoma" pitchFamily="34" charset="0"/>
                <a:cs typeface="Tahoma" pitchFamily="34" charset="0"/>
              </a:rPr>
              <a:t>they will appoint for themselves one leader</a:t>
            </a:r>
            <a:r>
              <a:rPr lang="en-US" sz="2500" dirty="0" smtClean="0">
                <a:solidFill>
                  <a:schemeClr val="tx2">
                    <a:lumMod val="50000"/>
                  </a:schemeClr>
                </a:solidFill>
                <a:latin typeface="Tahoma" pitchFamily="34" charset="0"/>
                <a:cs typeface="Tahoma" pitchFamily="34" charset="0"/>
              </a:rPr>
              <a:t>, and </a:t>
            </a:r>
            <a:r>
              <a:rPr lang="en-US" sz="2500" dirty="0" smtClean="0">
                <a:solidFill>
                  <a:schemeClr val="tx2">
                    <a:lumMod val="50000"/>
                  </a:schemeClr>
                </a:solidFill>
                <a:latin typeface="Tahoma" pitchFamily="34" charset="0"/>
                <a:cs typeface="Tahoma" pitchFamily="34" charset="0"/>
              </a:rPr>
              <a:t>they will go up from the land</a:t>
            </a:r>
            <a:r>
              <a:rPr lang="en-US" sz="2500" dirty="0" smtClean="0">
                <a:solidFill>
                  <a:schemeClr val="tx2">
                    <a:lumMod val="50000"/>
                  </a:schemeClr>
                </a:solidFill>
                <a:latin typeface="Tahoma" pitchFamily="34" charset="0"/>
                <a:cs typeface="Tahoma" pitchFamily="34" charset="0"/>
              </a:rPr>
              <a:t>, for </a:t>
            </a:r>
            <a:r>
              <a:rPr lang="en-US" sz="2500" dirty="0" smtClean="0">
                <a:solidFill>
                  <a:schemeClr val="tx2">
                    <a:lumMod val="50000"/>
                  </a:schemeClr>
                </a:solidFill>
                <a:latin typeface="Tahoma" pitchFamily="34" charset="0"/>
                <a:cs typeface="Tahoma" pitchFamily="34" charset="0"/>
              </a:rPr>
              <a:t>great will be the day of </a:t>
            </a:r>
            <a:r>
              <a:rPr lang="en-US" sz="2500" dirty="0" err="1" smtClean="0">
                <a:solidFill>
                  <a:schemeClr val="tx2">
                    <a:lumMod val="50000"/>
                  </a:schemeClr>
                </a:solidFill>
                <a:latin typeface="Tahoma" pitchFamily="34" charset="0"/>
                <a:cs typeface="Tahoma" pitchFamily="34" charset="0"/>
              </a:rPr>
              <a:t>Jezreel</a:t>
            </a:r>
            <a:r>
              <a:rPr lang="en-US" sz="2500" dirty="0" smtClean="0">
                <a:solidFill>
                  <a:schemeClr val="tx2">
                    <a:lumMod val="50000"/>
                  </a:schemeClr>
                </a:solidFill>
                <a:latin typeface="Tahoma" pitchFamily="34" charset="0"/>
                <a:cs typeface="Tahoma" pitchFamily="34" charset="0"/>
              </a:rPr>
              <a:t>.</a:t>
            </a:r>
          </a:p>
          <a:p>
            <a:r>
              <a:rPr lang="en-US" sz="2500" b="1" dirty="0" smtClean="0">
                <a:solidFill>
                  <a:schemeClr val="tx2">
                    <a:lumMod val="50000"/>
                  </a:schemeClr>
                </a:solidFill>
                <a:latin typeface="Tahoma" pitchFamily="34" charset="0"/>
                <a:cs typeface="Tahoma" pitchFamily="34" charset="0"/>
              </a:rPr>
              <a:t>Ezekiel </a:t>
            </a:r>
            <a:r>
              <a:rPr lang="en-US" sz="2500" b="1" dirty="0" smtClean="0">
                <a:solidFill>
                  <a:schemeClr val="tx2">
                    <a:lumMod val="50000"/>
                  </a:schemeClr>
                </a:solidFill>
                <a:latin typeface="Tahoma" pitchFamily="34" charset="0"/>
                <a:cs typeface="Tahoma" pitchFamily="34" charset="0"/>
              </a:rPr>
              <a:t>37:21-22 </a:t>
            </a:r>
            <a:r>
              <a:rPr lang="en-US" sz="2500" dirty="0" smtClean="0">
                <a:solidFill>
                  <a:schemeClr val="tx2">
                    <a:lumMod val="50000"/>
                  </a:schemeClr>
                </a:solidFill>
                <a:latin typeface="Tahoma" pitchFamily="34" charset="0"/>
                <a:cs typeface="Tahoma" pitchFamily="34" charset="0"/>
              </a:rPr>
              <a:t>"</a:t>
            </a:r>
            <a:r>
              <a:rPr lang="en-US" sz="2500" dirty="0" smtClean="0">
                <a:solidFill>
                  <a:schemeClr val="tx2">
                    <a:lumMod val="50000"/>
                  </a:schemeClr>
                </a:solidFill>
                <a:latin typeface="Tahoma" pitchFamily="34" charset="0"/>
                <a:cs typeface="Tahoma" pitchFamily="34" charset="0"/>
              </a:rPr>
              <a:t>Say to them, 'Thus says the Lord God, "Behold, I will take the sons of Israel from among the nations where they have gone, and I will gather them from every side and bring them into their own </a:t>
            </a:r>
            <a:r>
              <a:rPr lang="en-US" sz="2500" dirty="0" err="1" smtClean="0">
                <a:solidFill>
                  <a:schemeClr val="tx2">
                    <a:lumMod val="50000"/>
                  </a:schemeClr>
                </a:solidFill>
                <a:latin typeface="Tahoma" pitchFamily="34" charset="0"/>
                <a:cs typeface="Tahoma" pitchFamily="34" charset="0"/>
              </a:rPr>
              <a:t>land;and</a:t>
            </a: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I will make them one nation in the land, on the mountains of Israel; and one king will be king for all of them; and they will no longer be two nations and no longer be divided into two kingdoms. </a:t>
            </a:r>
          </a:p>
          <a:p>
            <a:endParaRPr lang="en-US" sz="2500" dirty="0" smtClean="0">
              <a:solidFill>
                <a:schemeClr val="tx2">
                  <a:lumMod val="50000"/>
                </a:schemeClr>
              </a:solidFill>
              <a:latin typeface="Tahoma" pitchFamily="34" charset="0"/>
              <a:cs typeface="Tahoma" pitchFamily="34" charset="0"/>
            </a:endParaRPr>
          </a:p>
          <a:p>
            <a:endParaRPr lang="en-US" sz="2500" dirty="0" smtClean="0">
              <a:solidFill>
                <a:schemeClr val="tx2">
                  <a:lumMod val="50000"/>
                </a:schemeClr>
              </a:solidFill>
              <a:latin typeface="Tahoma" pitchFamily="34" charset="0"/>
              <a:cs typeface="Tahoma" pitchFamily="34" charset="0"/>
            </a:endParaRPr>
          </a:p>
          <a:p>
            <a:endParaRPr lang="en-US" sz="2500" dirty="0" smtClean="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28600"/>
            <a:ext cx="8305800" cy="762000"/>
          </a:xfrm>
        </p:spPr>
        <p:txBody>
          <a:bodyPr>
            <a:normAutofit/>
          </a:bodyPr>
          <a:lstStyle/>
          <a:p>
            <a:pPr algn="ctr"/>
            <a:r>
              <a:rPr lang="en-US" dirty="0" smtClean="0">
                <a:latin typeface="Tahoma" pitchFamily="34" charset="0"/>
                <a:cs typeface="Tahoma" pitchFamily="34" charset="0"/>
              </a:rPr>
              <a:t>PROPHECY #5  600 BC -- 1948</a:t>
            </a:r>
            <a:endParaRPr lang="en-US" dirty="0">
              <a:latin typeface="Tahoma" pitchFamily="34" charset="0"/>
              <a:cs typeface="Tahoma" pitchFamily="34" charset="0"/>
            </a:endParaRPr>
          </a:p>
        </p:txBody>
      </p:sp>
      <p:sp>
        <p:nvSpPr>
          <p:cNvPr id="3" name="Content Placeholder 2"/>
          <p:cNvSpPr>
            <a:spLocks noGrp="1"/>
          </p:cNvSpPr>
          <p:nvPr>
            <p:ph idx="1"/>
          </p:nvPr>
        </p:nvSpPr>
        <p:spPr>
          <a:xfrm>
            <a:off x="914400" y="1143000"/>
            <a:ext cx="8229600" cy="5715000"/>
          </a:xfrm>
        </p:spPr>
        <p:txBody>
          <a:bodyPr>
            <a:noAutofit/>
          </a:bodyPr>
          <a:lstStyle/>
          <a:p>
            <a:pPr marL="0">
              <a:lnSpc>
                <a:spcPct val="88000"/>
              </a:lnSpc>
              <a:spcBef>
                <a:spcPts val="300"/>
              </a:spcBef>
            </a:pPr>
            <a:r>
              <a:rPr lang="en-US" sz="2700" dirty="0" smtClean="0">
                <a:solidFill>
                  <a:schemeClr val="tx2">
                    <a:lumMod val="50000"/>
                  </a:schemeClr>
                </a:solidFill>
                <a:latin typeface="Tahoma" pitchFamily="34" charset="0"/>
                <a:cs typeface="Tahoma" pitchFamily="34" charset="0"/>
              </a:rPr>
              <a:t>The return from the exodus under Moses will pale</a:t>
            </a:r>
          </a:p>
          <a:p>
            <a:pPr marL="0">
              <a:lnSpc>
                <a:spcPct val="88000"/>
              </a:lnSpc>
              <a:spcBef>
                <a:spcPts val="300"/>
              </a:spcBef>
              <a:buNone/>
            </a:pPr>
            <a:r>
              <a:rPr lang="en-US" sz="2700" dirty="0" smtClean="0">
                <a:solidFill>
                  <a:schemeClr val="tx2">
                    <a:lumMod val="50000"/>
                  </a:schemeClr>
                </a:solidFill>
                <a:latin typeface="Tahoma" pitchFamily="34" charset="0"/>
                <a:cs typeface="Tahoma" pitchFamily="34" charset="0"/>
              </a:rPr>
              <a:t>   in comparison to the last return</a:t>
            </a:r>
          </a:p>
          <a:p>
            <a:pPr marL="0">
              <a:lnSpc>
                <a:spcPct val="88000"/>
              </a:lnSpc>
              <a:spcBef>
                <a:spcPts val="300"/>
              </a:spcBef>
            </a:pPr>
            <a:r>
              <a:rPr lang="en-US" sz="2500" b="1" dirty="0" smtClean="0">
                <a:solidFill>
                  <a:schemeClr val="tx2">
                    <a:lumMod val="50000"/>
                  </a:schemeClr>
                </a:solidFill>
                <a:latin typeface="Tahoma" pitchFamily="34" charset="0"/>
                <a:cs typeface="Tahoma" pitchFamily="34" charset="0"/>
              </a:rPr>
              <a:t>Jeremiah 16:14-15 </a:t>
            </a:r>
            <a:r>
              <a:rPr lang="en-US" sz="2500" b="1"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"Therefore behold, days </a:t>
            </a:r>
            <a:r>
              <a:rPr lang="en-US" sz="2500" dirty="0" smtClean="0">
                <a:solidFill>
                  <a:schemeClr val="tx2">
                    <a:lumMod val="50000"/>
                  </a:schemeClr>
                </a:solidFill>
                <a:latin typeface="Tahoma" pitchFamily="34" charset="0"/>
                <a:cs typeface="Tahoma" pitchFamily="34" charset="0"/>
              </a:rPr>
              <a:t>are</a:t>
            </a:r>
          </a:p>
          <a:p>
            <a:pPr marL="0">
              <a:lnSpc>
                <a:spcPct val="88000"/>
              </a:lnSpc>
              <a:spcBef>
                <a:spcPts val="300"/>
              </a:spcBef>
              <a:buNone/>
            </a:pP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coming," declares the Lord, "when it will no longer </a:t>
            </a:r>
            <a:endParaRPr lang="en-US" sz="2500" dirty="0" smtClean="0">
              <a:solidFill>
                <a:schemeClr val="tx2">
                  <a:lumMod val="50000"/>
                </a:schemeClr>
              </a:solidFill>
              <a:latin typeface="Tahoma" pitchFamily="34" charset="0"/>
              <a:cs typeface="Tahoma" pitchFamily="34" charset="0"/>
            </a:endParaRPr>
          </a:p>
          <a:p>
            <a:pPr marL="0">
              <a:lnSpc>
                <a:spcPct val="88000"/>
              </a:lnSpc>
              <a:spcBef>
                <a:spcPts val="300"/>
              </a:spcBef>
              <a:buNone/>
            </a:pP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  said</a:t>
            </a:r>
            <a:r>
              <a:rPr lang="en-US" sz="2500" dirty="0" smtClean="0">
                <a:solidFill>
                  <a:schemeClr val="tx2">
                    <a:lumMod val="50000"/>
                  </a:schemeClr>
                </a:solidFill>
                <a:latin typeface="Tahoma" pitchFamily="34" charset="0"/>
                <a:cs typeface="Tahoma" pitchFamily="34" charset="0"/>
              </a:rPr>
              <a:t>, 'As the Lord lives, who brought up the sons </a:t>
            </a:r>
            <a:r>
              <a:rPr lang="en-US" sz="2500" dirty="0" smtClean="0">
                <a:solidFill>
                  <a:schemeClr val="tx2">
                    <a:lumMod val="50000"/>
                  </a:schemeClr>
                </a:solidFill>
                <a:latin typeface="Tahoma" pitchFamily="34" charset="0"/>
                <a:cs typeface="Tahoma" pitchFamily="34" charset="0"/>
              </a:rPr>
              <a:t>of</a:t>
            </a:r>
          </a:p>
          <a:p>
            <a:pPr marL="0">
              <a:lnSpc>
                <a:spcPct val="88000"/>
              </a:lnSpc>
              <a:spcBef>
                <a:spcPts val="300"/>
              </a:spcBef>
              <a:buNone/>
            </a:pP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Israel out of the land of Egypt</a:t>
            </a:r>
            <a:r>
              <a:rPr lang="en-US" sz="2500" dirty="0" smtClean="0">
                <a:solidFill>
                  <a:schemeClr val="tx2">
                    <a:lumMod val="50000"/>
                  </a:schemeClr>
                </a:solidFill>
                <a:latin typeface="Tahoma" pitchFamily="34" charset="0"/>
                <a:cs typeface="Tahoma" pitchFamily="34" charset="0"/>
              </a:rPr>
              <a:t>,’ but</a:t>
            </a:r>
            <a:r>
              <a:rPr lang="en-US" sz="2500" dirty="0" smtClean="0">
                <a:solidFill>
                  <a:schemeClr val="tx2">
                    <a:lumMod val="50000"/>
                  </a:schemeClr>
                </a:solidFill>
                <a:latin typeface="Tahoma" pitchFamily="34" charset="0"/>
                <a:cs typeface="Tahoma" pitchFamily="34" charset="0"/>
              </a:rPr>
              <a:t>, 'As the </a:t>
            </a:r>
            <a:r>
              <a:rPr lang="en-US" sz="2500" dirty="0" smtClean="0">
                <a:solidFill>
                  <a:schemeClr val="tx2">
                    <a:lumMod val="50000"/>
                  </a:schemeClr>
                </a:solidFill>
                <a:latin typeface="Tahoma" pitchFamily="34" charset="0"/>
                <a:cs typeface="Tahoma" pitchFamily="34" charset="0"/>
              </a:rPr>
              <a:t>Lord</a:t>
            </a:r>
          </a:p>
          <a:p>
            <a:pPr marL="0">
              <a:lnSpc>
                <a:spcPct val="88000"/>
              </a:lnSpc>
              <a:spcBef>
                <a:spcPts val="300"/>
              </a:spcBef>
              <a:buNone/>
            </a:pP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lives, who brought up the sons of Israel from the </a:t>
            </a:r>
            <a:endParaRPr lang="en-US" sz="2500" dirty="0" smtClean="0">
              <a:solidFill>
                <a:schemeClr val="tx2">
                  <a:lumMod val="50000"/>
                </a:schemeClr>
              </a:solidFill>
              <a:latin typeface="Tahoma" pitchFamily="34" charset="0"/>
              <a:cs typeface="Tahoma" pitchFamily="34" charset="0"/>
            </a:endParaRPr>
          </a:p>
          <a:p>
            <a:pPr marL="0">
              <a:lnSpc>
                <a:spcPct val="88000"/>
              </a:lnSpc>
              <a:spcBef>
                <a:spcPts val="300"/>
              </a:spcBef>
              <a:buNone/>
            </a:pP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  land </a:t>
            </a:r>
            <a:r>
              <a:rPr lang="en-US" sz="2500" dirty="0" smtClean="0">
                <a:solidFill>
                  <a:schemeClr val="tx2">
                    <a:lumMod val="50000"/>
                  </a:schemeClr>
                </a:solidFill>
                <a:latin typeface="Tahoma" pitchFamily="34" charset="0"/>
                <a:cs typeface="Tahoma" pitchFamily="34" charset="0"/>
              </a:rPr>
              <a:t>of the north and from all the countries </a:t>
            </a:r>
            <a:r>
              <a:rPr lang="en-US" sz="2500" dirty="0" smtClean="0">
                <a:solidFill>
                  <a:schemeClr val="tx2">
                    <a:lumMod val="50000"/>
                  </a:schemeClr>
                </a:solidFill>
                <a:latin typeface="Tahoma" pitchFamily="34" charset="0"/>
                <a:cs typeface="Tahoma" pitchFamily="34" charset="0"/>
              </a:rPr>
              <a:t>where</a:t>
            </a:r>
          </a:p>
          <a:p>
            <a:pPr marL="0">
              <a:lnSpc>
                <a:spcPct val="88000"/>
              </a:lnSpc>
              <a:spcBef>
                <a:spcPts val="300"/>
              </a:spcBef>
              <a:buNone/>
            </a:pP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He had banished them.' For I will restore them </a:t>
            </a:r>
            <a:r>
              <a:rPr lang="en-US" sz="2500" dirty="0" smtClean="0">
                <a:solidFill>
                  <a:schemeClr val="tx2">
                    <a:lumMod val="50000"/>
                  </a:schemeClr>
                </a:solidFill>
                <a:latin typeface="Tahoma" pitchFamily="34" charset="0"/>
                <a:cs typeface="Tahoma" pitchFamily="34" charset="0"/>
              </a:rPr>
              <a:t>to</a:t>
            </a:r>
          </a:p>
          <a:p>
            <a:pPr marL="0">
              <a:lnSpc>
                <a:spcPct val="88000"/>
              </a:lnSpc>
              <a:spcBef>
                <a:spcPts val="300"/>
              </a:spcBef>
              <a:buNone/>
            </a:pP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their own land which I gave to their fathers</a:t>
            </a:r>
            <a:r>
              <a:rPr lang="en-US" sz="2500" dirty="0" smtClean="0">
                <a:solidFill>
                  <a:schemeClr val="tx2">
                    <a:lumMod val="50000"/>
                  </a:schemeClr>
                </a:solidFill>
                <a:latin typeface="Tahoma" pitchFamily="34" charset="0"/>
                <a:cs typeface="Tahoma" pitchFamily="34" charset="0"/>
              </a:rPr>
              <a:t>.” </a:t>
            </a:r>
          </a:p>
          <a:p>
            <a:pPr marL="0">
              <a:lnSpc>
                <a:spcPct val="88000"/>
              </a:lnSpc>
              <a:spcBef>
                <a:spcPts val="300"/>
              </a:spcBef>
            </a:pPr>
            <a:r>
              <a:rPr lang="en-US" sz="2500" b="1" dirty="0" smtClean="0">
                <a:solidFill>
                  <a:schemeClr val="tx2">
                    <a:lumMod val="50000"/>
                  </a:schemeClr>
                </a:solidFill>
                <a:latin typeface="Tahoma" pitchFamily="34" charset="0"/>
                <a:cs typeface="Tahoma" pitchFamily="34" charset="0"/>
              </a:rPr>
              <a:t>Isaiah 49:6 </a:t>
            </a:r>
            <a:r>
              <a:rPr lang="en-US" sz="2500" b="1"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He </a:t>
            </a:r>
            <a:r>
              <a:rPr lang="en-US" sz="2500" dirty="0" smtClean="0">
                <a:solidFill>
                  <a:schemeClr val="tx2">
                    <a:lumMod val="50000"/>
                  </a:schemeClr>
                </a:solidFill>
                <a:latin typeface="Tahoma" pitchFamily="34" charset="0"/>
                <a:cs typeface="Tahoma" pitchFamily="34" charset="0"/>
              </a:rPr>
              <a:t>says, "It is too small a thing </a:t>
            </a:r>
            <a:r>
              <a:rPr lang="en-US" sz="2500" dirty="0" smtClean="0">
                <a:solidFill>
                  <a:schemeClr val="tx2">
                    <a:lumMod val="50000"/>
                  </a:schemeClr>
                </a:solidFill>
                <a:latin typeface="Tahoma" pitchFamily="34" charset="0"/>
                <a:cs typeface="Tahoma" pitchFamily="34" charset="0"/>
              </a:rPr>
              <a:t>that</a:t>
            </a:r>
          </a:p>
          <a:p>
            <a:pPr marL="0">
              <a:lnSpc>
                <a:spcPct val="88000"/>
              </a:lnSpc>
              <a:spcBef>
                <a:spcPts val="300"/>
              </a:spcBef>
              <a:buNone/>
            </a:pP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You should be My </a:t>
            </a:r>
            <a:r>
              <a:rPr lang="en-US" sz="2500" dirty="0" smtClean="0">
                <a:solidFill>
                  <a:schemeClr val="tx2">
                    <a:lumMod val="50000"/>
                  </a:schemeClr>
                </a:solidFill>
                <a:latin typeface="Tahoma" pitchFamily="34" charset="0"/>
                <a:cs typeface="Tahoma" pitchFamily="34" charset="0"/>
              </a:rPr>
              <a:t>Servant to </a:t>
            </a:r>
            <a:r>
              <a:rPr lang="en-US" sz="2500" dirty="0" smtClean="0">
                <a:solidFill>
                  <a:schemeClr val="tx2">
                    <a:lumMod val="50000"/>
                  </a:schemeClr>
                </a:solidFill>
                <a:latin typeface="Tahoma" pitchFamily="34" charset="0"/>
                <a:cs typeface="Tahoma" pitchFamily="34" charset="0"/>
              </a:rPr>
              <a:t>raise up the tribes </a:t>
            </a:r>
            <a:r>
              <a:rPr lang="en-US" sz="2500" dirty="0" smtClean="0">
                <a:solidFill>
                  <a:schemeClr val="tx2">
                    <a:lumMod val="50000"/>
                  </a:schemeClr>
                </a:solidFill>
                <a:latin typeface="Tahoma" pitchFamily="34" charset="0"/>
                <a:cs typeface="Tahoma" pitchFamily="34" charset="0"/>
              </a:rPr>
              <a:t>of</a:t>
            </a:r>
          </a:p>
          <a:p>
            <a:pPr marL="0">
              <a:lnSpc>
                <a:spcPct val="88000"/>
              </a:lnSpc>
              <a:spcBef>
                <a:spcPts val="300"/>
              </a:spcBef>
              <a:buNone/>
            </a:pP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Jacob and to restore the preserved ones of Israel</a:t>
            </a:r>
            <a:r>
              <a:rPr lang="en-US" sz="2500" dirty="0" smtClean="0">
                <a:solidFill>
                  <a:schemeClr val="tx2">
                    <a:lumMod val="50000"/>
                  </a:schemeClr>
                </a:solidFill>
                <a:latin typeface="Tahoma" pitchFamily="34" charset="0"/>
                <a:cs typeface="Tahoma" pitchFamily="34" charset="0"/>
              </a:rPr>
              <a:t>;</a:t>
            </a:r>
          </a:p>
          <a:p>
            <a:pPr marL="0">
              <a:lnSpc>
                <a:spcPct val="88000"/>
              </a:lnSpc>
              <a:spcBef>
                <a:spcPts val="300"/>
              </a:spcBef>
              <a:buNone/>
            </a:pP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I will also make You a light of the </a:t>
            </a:r>
            <a:r>
              <a:rPr lang="en-US" sz="2500" dirty="0" smtClean="0">
                <a:solidFill>
                  <a:schemeClr val="tx2">
                    <a:lumMod val="50000"/>
                  </a:schemeClr>
                </a:solidFill>
                <a:latin typeface="Tahoma" pitchFamily="34" charset="0"/>
                <a:cs typeface="Tahoma" pitchFamily="34" charset="0"/>
              </a:rPr>
              <a:t>nations so </a:t>
            </a:r>
            <a:r>
              <a:rPr lang="en-US" sz="2500" dirty="0" smtClean="0">
                <a:solidFill>
                  <a:schemeClr val="tx2">
                    <a:lumMod val="50000"/>
                  </a:schemeClr>
                </a:solidFill>
                <a:latin typeface="Tahoma" pitchFamily="34" charset="0"/>
                <a:cs typeface="Tahoma" pitchFamily="34" charset="0"/>
              </a:rPr>
              <a:t>that </a:t>
            </a:r>
            <a:endParaRPr lang="en-US" sz="2500" dirty="0" smtClean="0">
              <a:solidFill>
                <a:schemeClr val="tx2">
                  <a:lumMod val="50000"/>
                </a:schemeClr>
              </a:solidFill>
              <a:latin typeface="Tahoma" pitchFamily="34" charset="0"/>
              <a:cs typeface="Tahoma" pitchFamily="34" charset="0"/>
            </a:endParaRPr>
          </a:p>
          <a:p>
            <a:pPr marL="0">
              <a:lnSpc>
                <a:spcPct val="88000"/>
              </a:lnSpc>
              <a:spcBef>
                <a:spcPts val="300"/>
              </a:spcBef>
              <a:buNone/>
            </a:pPr>
            <a:r>
              <a:rPr lang="en-US" sz="2500" dirty="0" smtClean="0">
                <a:solidFill>
                  <a:schemeClr val="tx2">
                    <a:lumMod val="50000"/>
                  </a:schemeClr>
                </a:solidFill>
                <a:latin typeface="Tahoma" pitchFamily="34" charset="0"/>
                <a:cs typeface="Tahoma" pitchFamily="34" charset="0"/>
              </a:rPr>
              <a:t> </a:t>
            </a:r>
            <a:r>
              <a:rPr lang="en-US" sz="2500" dirty="0" smtClean="0">
                <a:solidFill>
                  <a:schemeClr val="tx2">
                    <a:lumMod val="50000"/>
                  </a:schemeClr>
                </a:solidFill>
                <a:latin typeface="Tahoma" pitchFamily="34" charset="0"/>
                <a:cs typeface="Tahoma" pitchFamily="34" charset="0"/>
              </a:rPr>
              <a:t>  My </a:t>
            </a:r>
            <a:r>
              <a:rPr lang="en-US" sz="2500" dirty="0" smtClean="0">
                <a:solidFill>
                  <a:schemeClr val="tx2">
                    <a:lumMod val="50000"/>
                  </a:schemeClr>
                </a:solidFill>
                <a:latin typeface="Tahoma" pitchFamily="34" charset="0"/>
                <a:cs typeface="Tahoma" pitchFamily="34" charset="0"/>
              </a:rPr>
              <a:t>salvation may reach to the end of the earth." </a:t>
            </a:r>
          </a:p>
          <a:p>
            <a:pPr marL="0">
              <a:lnSpc>
                <a:spcPct val="88000"/>
              </a:lnSpc>
              <a:spcBef>
                <a:spcPts val="300"/>
              </a:spcBef>
            </a:pPr>
            <a:endParaRPr lang="en-US" sz="2500" dirty="0" smtClean="0">
              <a:solidFill>
                <a:schemeClr val="tx2">
                  <a:lumMod val="50000"/>
                </a:schemeClr>
              </a:solidFill>
              <a:latin typeface="Tahoma" pitchFamily="34" charset="0"/>
              <a:cs typeface="Tahoma" pitchFamily="34" charset="0"/>
            </a:endParaRPr>
          </a:p>
          <a:p>
            <a:pPr marL="0">
              <a:lnSpc>
                <a:spcPct val="88000"/>
              </a:lnSpc>
              <a:spcBef>
                <a:spcPts val="300"/>
              </a:spcBef>
            </a:pPr>
            <a:endParaRPr lang="en-US" sz="2500" dirty="0" smtClean="0">
              <a:solidFill>
                <a:schemeClr val="tx2">
                  <a:lumMod val="50000"/>
                </a:schemeClr>
              </a:solidFill>
              <a:latin typeface="Tahoma" pitchFamily="34" charset="0"/>
              <a:cs typeface="Tahoma" pitchFamily="34" charset="0"/>
            </a:endParaRPr>
          </a:p>
          <a:p>
            <a:pPr marL="0">
              <a:lnSpc>
                <a:spcPct val="88000"/>
              </a:lnSpc>
              <a:spcBef>
                <a:spcPts val="300"/>
              </a:spcBef>
            </a:pPr>
            <a:endParaRPr lang="en-US" sz="2500" dirty="0" smtClean="0">
              <a:solidFill>
                <a:schemeClr val="tx2">
                  <a:lumMod val="50000"/>
                </a:schemeClr>
              </a:solidFill>
              <a:latin typeface="Tahoma" pitchFamily="34" charset="0"/>
              <a:cs typeface="Tahoma" pitchFamily="34" charset="0"/>
            </a:endParaRPr>
          </a:p>
          <a:p>
            <a:pPr marL="0">
              <a:lnSpc>
                <a:spcPct val="90000"/>
              </a:lnSpc>
              <a:spcBef>
                <a:spcPts val="300"/>
              </a:spcBef>
              <a:buNone/>
            </a:pPr>
            <a:endParaRPr lang="en-US" sz="2500" dirty="0" smtClean="0">
              <a:solidFill>
                <a:schemeClr val="tx2">
                  <a:lumMod val="50000"/>
                </a:schemeClr>
              </a:solidFill>
              <a:latin typeface="Tahoma" pitchFamily="34" charset="0"/>
              <a:cs typeface="Tahoma" pitchFamily="34" charset="0"/>
            </a:endParaRPr>
          </a:p>
          <a:p>
            <a:pPr marL="0">
              <a:lnSpc>
                <a:spcPct val="95000"/>
              </a:lnSpc>
              <a:spcBef>
                <a:spcPts val="300"/>
              </a:spcBef>
              <a:buNone/>
            </a:pPr>
            <a:endParaRPr lang="en-US" sz="2500" dirty="0" smtClean="0">
              <a:solidFill>
                <a:schemeClr val="tx2">
                  <a:lumMod val="50000"/>
                </a:schemeClr>
              </a:solidFill>
              <a:latin typeface="Tahoma" pitchFamily="34" charset="0"/>
              <a:cs typeface="Tahoma" pitchFamily="34" charset="0"/>
            </a:endParaRPr>
          </a:p>
          <a:p>
            <a:pPr marL="0">
              <a:lnSpc>
                <a:spcPct val="95000"/>
              </a:lnSpc>
              <a:spcBef>
                <a:spcPts val="300"/>
              </a:spcBef>
              <a:buNone/>
            </a:pPr>
            <a:endParaRPr lang="en-US" sz="2500" dirty="0" smtClean="0">
              <a:solidFill>
                <a:schemeClr val="tx2">
                  <a:lumMod val="50000"/>
                </a:schemeClr>
              </a:solidFill>
              <a:latin typeface="Tahoma" pitchFamily="34" charset="0"/>
              <a:cs typeface="Tahoma" pitchFamily="34" charset="0"/>
            </a:endParaRPr>
          </a:p>
          <a:p>
            <a:pPr marL="0">
              <a:lnSpc>
                <a:spcPct val="95000"/>
              </a:lnSpc>
              <a:spcBef>
                <a:spcPts val="300"/>
              </a:spcBef>
            </a:pPr>
            <a:endParaRPr lang="en-US" sz="27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endParaRPr lang="en-US" dirty="0" smtClean="0"/>
          </a:p>
          <a:p>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PROPHECY #6: 571 BC -- 1948</a:t>
            </a:r>
            <a:endParaRPr lang="en-US" dirty="0"/>
          </a:p>
        </p:txBody>
      </p:sp>
      <p:sp>
        <p:nvSpPr>
          <p:cNvPr id="4" name="Slide Number Placeholder 3"/>
          <p:cNvSpPr>
            <a:spLocks noGrp="1"/>
          </p:cNvSpPr>
          <p:nvPr>
            <p:ph type="sldNum" sz="quarter" idx="12"/>
          </p:nvPr>
        </p:nvSpPr>
        <p:spPr/>
        <p:txBody>
          <a:bodyPr/>
          <a:lstStyle/>
          <a:p>
            <a:fld id="{217BEC98-8F74-4C51-9E05-022476D6520C}" type="slidenum">
              <a:rPr lang="en-US" smtClean="0"/>
              <a:pPr/>
              <a:t>7</a:t>
            </a:fld>
            <a:endParaRPr lang="en-US"/>
          </a:p>
        </p:txBody>
      </p:sp>
      <p:sp>
        <p:nvSpPr>
          <p:cNvPr id="5" name="Content Placeholder 4"/>
          <p:cNvSpPr>
            <a:spLocks noGrp="1"/>
          </p:cNvSpPr>
          <p:nvPr>
            <p:ph idx="1"/>
          </p:nvPr>
        </p:nvSpPr>
        <p:spPr/>
        <p:txBody>
          <a:bodyPr>
            <a:normAutofit fontScale="92500" lnSpcReduction="20000"/>
          </a:bodyPr>
          <a:lstStyle/>
          <a:p>
            <a:pPr>
              <a:lnSpc>
                <a:spcPct val="98000"/>
              </a:lnSpc>
            </a:pPr>
            <a:r>
              <a:rPr lang="en-US" sz="2800" dirty="0" smtClean="0">
                <a:solidFill>
                  <a:schemeClr val="tx2">
                    <a:lumMod val="50000"/>
                  </a:schemeClr>
                </a:solidFill>
                <a:latin typeface="+mj-lt"/>
              </a:rPr>
              <a:t>Ezekiel predicted the date of re-establishment</a:t>
            </a:r>
          </a:p>
          <a:p>
            <a:pPr>
              <a:lnSpc>
                <a:spcPct val="98000"/>
              </a:lnSpc>
            </a:pPr>
            <a:r>
              <a:rPr lang="en-US" sz="2800" b="1" dirty="0" smtClean="0">
                <a:solidFill>
                  <a:schemeClr val="tx2">
                    <a:lumMod val="50000"/>
                  </a:schemeClr>
                </a:solidFill>
                <a:latin typeface="+mj-lt"/>
              </a:rPr>
              <a:t>Ezekiel 4:4-6 </a:t>
            </a:r>
            <a:r>
              <a:rPr lang="en-US" sz="2800" dirty="0" smtClean="0">
                <a:solidFill>
                  <a:schemeClr val="tx2">
                    <a:lumMod val="50000"/>
                  </a:schemeClr>
                </a:solidFill>
                <a:latin typeface="+mj-lt"/>
              </a:rPr>
              <a:t>"</a:t>
            </a:r>
            <a:r>
              <a:rPr lang="en-US" sz="2800" dirty="0" smtClean="0">
                <a:solidFill>
                  <a:schemeClr val="tx2">
                    <a:lumMod val="50000"/>
                  </a:schemeClr>
                </a:solidFill>
                <a:latin typeface="+mj-lt"/>
              </a:rPr>
              <a:t>As for you, lie down on your left side and lay the iniquity of the house of Israel on it; you shall bear their iniquity for the number of days that you lie on it. </a:t>
            </a:r>
            <a:r>
              <a:rPr lang="en-US" sz="2800" dirty="0" smtClean="0">
                <a:solidFill>
                  <a:schemeClr val="tx2">
                    <a:lumMod val="50000"/>
                  </a:schemeClr>
                </a:solidFill>
                <a:latin typeface="+mj-lt"/>
              </a:rPr>
              <a:t>For </a:t>
            </a:r>
            <a:r>
              <a:rPr lang="en-US" sz="2800" dirty="0" smtClean="0">
                <a:solidFill>
                  <a:schemeClr val="tx2">
                    <a:lumMod val="50000"/>
                  </a:schemeClr>
                </a:solidFill>
                <a:latin typeface="+mj-lt"/>
              </a:rPr>
              <a:t>I have assigned you a number of days corresponding to the years of their iniquity, three hundred and ninety days; thus you shall bear the iniquity of the house of Israel. </a:t>
            </a:r>
            <a:r>
              <a:rPr lang="en-US" sz="2800" dirty="0" smtClean="0">
                <a:solidFill>
                  <a:schemeClr val="tx2">
                    <a:lumMod val="50000"/>
                  </a:schemeClr>
                </a:solidFill>
                <a:latin typeface="+mj-lt"/>
              </a:rPr>
              <a:t>When </a:t>
            </a:r>
            <a:r>
              <a:rPr lang="en-US" sz="2800" dirty="0" smtClean="0">
                <a:solidFill>
                  <a:schemeClr val="tx2">
                    <a:lumMod val="50000"/>
                  </a:schemeClr>
                </a:solidFill>
                <a:latin typeface="+mj-lt"/>
              </a:rPr>
              <a:t>you have completed these, you shall lie down a second time, but on your right side and bear the iniquity of the house of Judah; I have assigned it to you for forty days, a day for each year</a:t>
            </a:r>
            <a:r>
              <a:rPr lang="en-US" sz="2800" dirty="0" smtClean="0">
                <a:solidFill>
                  <a:schemeClr val="tx2">
                    <a:lumMod val="50000"/>
                  </a:schemeClr>
                </a:solidFill>
                <a:latin typeface="+mj-lt"/>
              </a:rPr>
              <a:t>.” </a:t>
            </a:r>
          </a:p>
          <a:p>
            <a:pPr>
              <a:lnSpc>
                <a:spcPct val="98000"/>
              </a:lnSpc>
            </a:pPr>
            <a:r>
              <a:rPr lang="en-US" sz="2800" b="1" dirty="0" smtClean="0">
                <a:solidFill>
                  <a:schemeClr val="tx2">
                    <a:lumMod val="50000"/>
                  </a:schemeClr>
                </a:solidFill>
                <a:latin typeface="+mj-lt"/>
              </a:rPr>
              <a:t>Leviticus 26:18</a:t>
            </a:r>
            <a:r>
              <a:rPr lang="en-US" sz="2800" dirty="0" smtClean="0">
                <a:solidFill>
                  <a:schemeClr val="tx2">
                    <a:lumMod val="50000"/>
                  </a:schemeClr>
                </a:solidFill>
                <a:latin typeface="+mj-lt"/>
              </a:rPr>
              <a:t> </a:t>
            </a:r>
            <a:r>
              <a:rPr lang="en-US" sz="2800" dirty="0" smtClean="0">
                <a:solidFill>
                  <a:schemeClr val="tx2">
                    <a:lumMod val="50000"/>
                  </a:schemeClr>
                </a:solidFill>
                <a:latin typeface="+mj-lt"/>
              </a:rPr>
              <a:t> </a:t>
            </a:r>
            <a:r>
              <a:rPr lang="en-US" sz="2800" dirty="0" smtClean="0">
                <a:solidFill>
                  <a:schemeClr val="tx2">
                    <a:lumMod val="50000"/>
                  </a:schemeClr>
                </a:solidFill>
                <a:latin typeface="+mj-lt"/>
              </a:rPr>
              <a:t>'If also after these things you do not obey Me, then I will punish you seven times more for your sins</a:t>
            </a:r>
            <a:r>
              <a:rPr lang="en-US" sz="2800" dirty="0" smtClean="0">
                <a:solidFill>
                  <a:schemeClr val="tx2">
                    <a:lumMod val="50000"/>
                  </a:schemeClr>
                </a:solidFill>
                <a:latin typeface="+mj-lt"/>
              </a:rPr>
              <a:t>.’ </a:t>
            </a:r>
            <a:endParaRPr lang="en-US" sz="2800" dirty="0" smtClean="0">
              <a:solidFill>
                <a:schemeClr val="tx2">
                  <a:lumMod val="50000"/>
                </a:schemeClr>
              </a:solidFill>
              <a:latin typeface="+mj-lt"/>
            </a:endParaRPr>
          </a:p>
          <a:p>
            <a:pPr>
              <a:lnSpc>
                <a:spcPct val="98000"/>
              </a:lnSpc>
            </a:pPr>
            <a:endParaRPr lang="en-US" sz="2800" dirty="0" smtClean="0">
              <a:solidFill>
                <a:schemeClr val="tx2">
                  <a:lumMod val="50000"/>
                </a:schemeClr>
              </a:solidFill>
              <a:latin typeface="+mj-lt"/>
            </a:endParaRPr>
          </a:p>
          <a:p>
            <a:pPr>
              <a:lnSpc>
                <a:spcPct val="98000"/>
              </a:lnSpc>
            </a:pPr>
            <a:endParaRPr lang="en-US" sz="2800" dirty="0" smtClean="0">
              <a:solidFill>
                <a:schemeClr val="tx2">
                  <a:lumMod val="50000"/>
                </a:schemeClr>
              </a:solidFill>
              <a:latin typeface="+mj-lt"/>
            </a:endParaRPr>
          </a:p>
          <a:p>
            <a:pPr>
              <a:lnSpc>
                <a:spcPct val="98000"/>
              </a:lnSpc>
            </a:pPr>
            <a:endParaRPr lang="en-US" sz="2800" dirty="0" smtClean="0">
              <a:solidFill>
                <a:schemeClr val="tx2">
                  <a:lumMod val="50000"/>
                </a:schemeClr>
              </a:solidFill>
              <a:latin typeface="+mj-lt"/>
            </a:endParaRPr>
          </a:p>
          <a:p>
            <a:pPr>
              <a:lnSpc>
                <a:spcPct val="98000"/>
              </a:lnSpc>
            </a:pPr>
            <a:endParaRPr lang="en-US" sz="2800" dirty="0" smtClean="0">
              <a:solidFill>
                <a:schemeClr val="tx2">
                  <a:lumMod val="50000"/>
                </a:schemeClr>
              </a:solidFill>
              <a:latin typeface="+mj-lt"/>
            </a:endParaRPr>
          </a:p>
          <a:p>
            <a:pPr>
              <a:lnSpc>
                <a:spcPct val="98000"/>
              </a:lnSpc>
            </a:pPr>
            <a:endParaRPr lang="en-US" sz="2800" dirty="0" smtClean="0">
              <a:latin typeface="+mj-lt"/>
            </a:endParaRPr>
          </a:p>
          <a:p>
            <a:pPr>
              <a:lnSpc>
                <a:spcPct val="98000"/>
              </a:lnSpc>
            </a:pPr>
            <a:endParaRPr lang="en-US" sz="2800" dirty="0">
              <a:latin typeface="+mj-lt"/>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PROPHECY #7  571 BC --  1948</a:t>
            </a:r>
            <a:endParaRPr lang="en-US" dirty="0"/>
          </a:p>
        </p:txBody>
      </p:sp>
      <p:sp>
        <p:nvSpPr>
          <p:cNvPr id="3" name="Content Placeholder 2"/>
          <p:cNvSpPr>
            <a:spLocks noGrp="1"/>
          </p:cNvSpPr>
          <p:nvPr>
            <p:ph idx="1"/>
          </p:nvPr>
        </p:nvSpPr>
        <p:spPr/>
        <p:txBody>
          <a:bodyPr>
            <a:normAutofit fontScale="92500" lnSpcReduction="20000"/>
          </a:bodyPr>
          <a:lstStyle/>
          <a:p>
            <a:r>
              <a:rPr lang="en-US" sz="2800" dirty="0" smtClean="0">
                <a:solidFill>
                  <a:schemeClr val="tx2">
                    <a:lumMod val="50000"/>
                  </a:schemeClr>
                </a:solidFill>
                <a:latin typeface="+mj-lt"/>
              </a:rPr>
              <a:t>They would have “their own” land”</a:t>
            </a:r>
          </a:p>
          <a:p>
            <a:r>
              <a:rPr lang="en-US" sz="2800" b="1" dirty="0" smtClean="0">
                <a:solidFill>
                  <a:schemeClr val="tx2">
                    <a:lumMod val="50000"/>
                  </a:schemeClr>
                </a:solidFill>
                <a:latin typeface="+mj-lt"/>
              </a:rPr>
              <a:t>Ezekiel 34:13 </a:t>
            </a:r>
            <a:r>
              <a:rPr lang="en-US" sz="2800" dirty="0" smtClean="0">
                <a:solidFill>
                  <a:schemeClr val="tx2">
                    <a:lumMod val="50000"/>
                  </a:schemeClr>
                </a:solidFill>
                <a:latin typeface="+mj-lt"/>
              </a:rPr>
              <a:t>"</a:t>
            </a:r>
            <a:r>
              <a:rPr lang="en-US" sz="2800" dirty="0" smtClean="0">
                <a:solidFill>
                  <a:schemeClr val="tx2">
                    <a:lumMod val="50000"/>
                  </a:schemeClr>
                </a:solidFill>
                <a:latin typeface="+mj-lt"/>
              </a:rPr>
              <a:t>I will bring them out from the peoples and gather them from the countries and bring them to their own land; and I will feed them on the mountains of Israel, by the streams, and in all the inhabited places of the land</a:t>
            </a:r>
            <a:r>
              <a:rPr lang="en-US" sz="2800" dirty="0" smtClean="0">
                <a:solidFill>
                  <a:schemeClr val="tx2">
                    <a:lumMod val="50000"/>
                  </a:schemeClr>
                </a:solidFill>
                <a:latin typeface="+mj-lt"/>
              </a:rPr>
              <a:t>.” </a:t>
            </a:r>
          </a:p>
          <a:p>
            <a:r>
              <a:rPr lang="en-US" sz="2800" b="1" dirty="0" smtClean="0">
                <a:solidFill>
                  <a:schemeClr val="tx2">
                    <a:lumMod val="50000"/>
                  </a:schemeClr>
                </a:solidFill>
                <a:latin typeface="+mj-lt"/>
              </a:rPr>
              <a:t>Isaiah 14:1 </a:t>
            </a:r>
            <a:r>
              <a:rPr lang="en-US" sz="2800" b="1" dirty="0" smtClean="0">
                <a:solidFill>
                  <a:schemeClr val="tx2">
                    <a:lumMod val="50000"/>
                  </a:schemeClr>
                </a:solidFill>
                <a:latin typeface="+mj-lt"/>
              </a:rPr>
              <a:t> </a:t>
            </a:r>
            <a:r>
              <a:rPr lang="en-US" sz="2800" dirty="0" smtClean="0">
                <a:solidFill>
                  <a:schemeClr val="tx2">
                    <a:lumMod val="50000"/>
                  </a:schemeClr>
                </a:solidFill>
                <a:latin typeface="+mj-lt"/>
              </a:rPr>
              <a:t>When </a:t>
            </a:r>
            <a:r>
              <a:rPr lang="en-US" sz="2800" dirty="0" smtClean="0">
                <a:solidFill>
                  <a:schemeClr val="tx2">
                    <a:lumMod val="50000"/>
                  </a:schemeClr>
                </a:solidFill>
                <a:latin typeface="+mj-lt"/>
              </a:rPr>
              <a:t>the Lord will have compassion on Jacob and again choose Israel, and settle them in their own land, then strangers will join them and attach themselves to the house of Jacob. </a:t>
            </a:r>
            <a:endParaRPr lang="en-US" sz="2800" dirty="0" smtClean="0">
              <a:solidFill>
                <a:schemeClr val="tx2">
                  <a:lumMod val="50000"/>
                </a:schemeClr>
              </a:solidFill>
              <a:latin typeface="+mj-lt"/>
            </a:endParaRPr>
          </a:p>
          <a:p>
            <a:r>
              <a:rPr lang="en-US" sz="2800" b="1" dirty="0" smtClean="0">
                <a:solidFill>
                  <a:schemeClr val="tx2">
                    <a:lumMod val="50000"/>
                  </a:schemeClr>
                </a:solidFill>
                <a:latin typeface="+mj-lt"/>
              </a:rPr>
              <a:t>Jeremiah 16:15 </a:t>
            </a:r>
            <a:r>
              <a:rPr lang="en-US" sz="2800" dirty="0" smtClean="0">
                <a:solidFill>
                  <a:schemeClr val="tx2">
                    <a:lumMod val="50000"/>
                  </a:schemeClr>
                </a:solidFill>
                <a:latin typeface="+mj-lt"/>
              </a:rPr>
              <a:t>… </a:t>
            </a:r>
            <a:r>
              <a:rPr lang="en-US" sz="2800" dirty="0" smtClean="0">
                <a:solidFill>
                  <a:schemeClr val="tx2">
                    <a:lumMod val="50000"/>
                  </a:schemeClr>
                </a:solidFill>
                <a:latin typeface="+mj-lt"/>
              </a:rPr>
              <a:t>but, 'As the Lord lives, who brought up the sons of Israel from the land of the north and from all the countries where He had banished them.' For I will restore them to their own land which I gave to their fathers. </a:t>
            </a:r>
          </a:p>
          <a:p>
            <a:endParaRPr lang="en-US" sz="2800" dirty="0" smtClean="0">
              <a:solidFill>
                <a:schemeClr val="tx2">
                  <a:lumMod val="50000"/>
                </a:schemeClr>
              </a:solidFill>
              <a:latin typeface="+mj-lt"/>
            </a:endParaRPr>
          </a:p>
          <a:p>
            <a:endParaRPr lang="en-US" sz="2800" dirty="0" smtClean="0">
              <a:solidFill>
                <a:schemeClr val="tx2">
                  <a:lumMod val="50000"/>
                </a:schemeClr>
              </a:solidFill>
              <a:latin typeface="+mj-lt"/>
            </a:endParaRPr>
          </a:p>
          <a:p>
            <a:endParaRPr lang="en-US" sz="2800" dirty="0" smtClean="0">
              <a:solidFill>
                <a:schemeClr val="tx2">
                  <a:lumMod val="50000"/>
                </a:schemeClr>
              </a:solidFill>
              <a:latin typeface="+mj-lt"/>
            </a:endParaRPr>
          </a:p>
          <a:p>
            <a:endParaRPr lang="en-US" sz="2800" dirty="0" smtClean="0">
              <a:solidFill>
                <a:schemeClr val="tx2">
                  <a:lumMod val="50000"/>
                </a:schemeClr>
              </a:solidFill>
              <a:latin typeface="+mj-lt"/>
            </a:endParaRPr>
          </a:p>
          <a:p>
            <a:endParaRPr lang="en-US" sz="2800" dirty="0" smtClean="0">
              <a:solidFill>
                <a:schemeClr val="tx2">
                  <a:lumMod val="50000"/>
                </a:schemeClr>
              </a:solidFill>
              <a:latin typeface="+mj-lt"/>
            </a:endParaRPr>
          </a:p>
          <a:p>
            <a:endParaRPr lang="en-US" sz="2800" dirty="0" smtClean="0">
              <a:solidFill>
                <a:schemeClr val="tx2">
                  <a:lumMod val="50000"/>
                </a:schemeClr>
              </a:solidFill>
              <a:latin typeface="+mj-lt"/>
            </a:endParaRPr>
          </a:p>
          <a:p>
            <a:endParaRPr lang="en-US" sz="2800" dirty="0" smtClean="0">
              <a:solidFill>
                <a:schemeClr val="tx2">
                  <a:lumMod val="50000"/>
                </a:schemeClr>
              </a:solidFill>
              <a:latin typeface="+mj-lt"/>
            </a:endParaRPr>
          </a:p>
          <a:p>
            <a:endParaRPr lang="en-US" sz="2800" dirty="0" smtClean="0">
              <a:solidFill>
                <a:schemeClr val="tx2">
                  <a:lumMod val="50000"/>
                </a:schemeClr>
              </a:solidFill>
              <a:latin typeface="+mj-lt"/>
            </a:endParaRPr>
          </a:p>
          <a:p>
            <a:endParaRPr lang="en-US" sz="2800" dirty="0">
              <a:solidFill>
                <a:schemeClr val="tx2">
                  <a:lumMod val="50000"/>
                </a:schemeClr>
              </a:solidFill>
              <a:latin typeface="+mj-lt"/>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dirty="0" smtClean="0">
                <a:latin typeface="Tahoma" pitchFamily="34" charset="0"/>
                <a:cs typeface="Tahoma" pitchFamily="34" charset="0"/>
              </a:rPr>
              <a:t>PROPHECY #8    600 BC -- 1948</a:t>
            </a:r>
            <a:endParaRPr lang="en-US" dirty="0">
              <a:latin typeface="Tahoma" pitchFamily="34" charset="0"/>
              <a:cs typeface="Tahoma" pitchFamily="34" charset="0"/>
            </a:endParaRPr>
          </a:p>
        </p:txBody>
      </p:sp>
      <p:sp>
        <p:nvSpPr>
          <p:cNvPr id="3" name="Content Placeholder 2"/>
          <p:cNvSpPr>
            <a:spLocks noGrp="1"/>
          </p:cNvSpPr>
          <p:nvPr>
            <p:ph idx="1"/>
          </p:nvPr>
        </p:nvSpPr>
        <p:spPr>
          <a:xfrm>
            <a:off x="990600" y="1447800"/>
            <a:ext cx="8153400" cy="5410200"/>
          </a:xfrm>
        </p:spPr>
        <p:txBody>
          <a:bodyPr>
            <a:normAutofit fontScale="92500" lnSpcReduction="10000"/>
          </a:bodyPr>
          <a:lstStyle/>
          <a:p>
            <a:pPr>
              <a:spcBef>
                <a:spcPts val="0"/>
              </a:spcBef>
            </a:pPr>
            <a:r>
              <a:rPr lang="en-US" sz="2800" dirty="0" smtClean="0">
                <a:solidFill>
                  <a:schemeClr val="tx2">
                    <a:lumMod val="50000"/>
                  </a:schemeClr>
                </a:solidFill>
                <a:latin typeface="Tahoma" pitchFamily="34" charset="0"/>
                <a:cs typeface="Tahoma" pitchFamily="34" charset="0"/>
              </a:rPr>
              <a:t>God would watch over Israel</a:t>
            </a:r>
          </a:p>
          <a:p>
            <a:pPr>
              <a:spcBef>
                <a:spcPts val="0"/>
              </a:spcBef>
            </a:pPr>
            <a:r>
              <a:rPr lang="en-US" sz="2800" b="1" dirty="0" smtClean="0">
                <a:solidFill>
                  <a:schemeClr val="tx2">
                    <a:lumMod val="50000"/>
                  </a:schemeClr>
                </a:solidFill>
                <a:latin typeface="Tahoma" pitchFamily="34" charset="0"/>
                <a:cs typeface="Tahoma" pitchFamily="34" charset="0"/>
              </a:rPr>
              <a:t>Jeremiah 31:10 </a:t>
            </a:r>
            <a:r>
              <a:rPr lang="en-US" sz="2800" dirty="0" smtClean="0">
                <a:solidFill>
                  <a:schemeClr val="tx2">
                    <a:lumMod val="50000"/>
                  </a:schemeClr>
                </a:solidFill>
                <a:latin typeface="Tahoma" pitchFamily="34" charset="0"/>
                <a:cs typeface="Tahoma" pitchFamily="34" charset="0"/>
              </a:rPr>
              <a:t>Hear </a:t>
            </a:r>
            <a:r>
              <a:rPr lang="en-US" sz="2800" dirty="0" smtClean="0">
                <a:solidFill>
                  <a:schemeClr val="tx2">
                    <a:lumMod val="50000"/>
                  </a:schemeClr>
                </a:solidFill>
                <a:latin typeface="Tahoma" pitchFamily="34" charset="0"/>
                <a:cs typeface="Tahoma" pitchFamily="34" charset="0"/>
              </a:rPr>
              <a:t>the word of the Lord, O nations</a:t>
            </a:r>
            <a:r>
              <a:rPr lang="en-US" sz="2800" dirty="0" smtClean="0">
                <a:solidFill>
                  <a:schemeClr val="tx2">
                    <a:lumMod val="50000"/>
                  </a:schemeClr>
                </a:solidFill>
                <a:latin typeface="Tahoma" pitchFamily="34" charset="0"/>
                <a:cs typeface="Tahoma" pitchFamily="34" charset="0"/>
              </a:rPr>
              <a:t>, and </a:t>
            </a:r>
            <a:r>
              <a:rPr lang="en-US" sz="2800" dirty="0" smtClean="0">
                <a:solidFill>
                  <a:schemeClr val="tx2">
                    <a:lumMod val="50000"/>
                  </a:schemeClr>
                </a:solidFill>
                <a:latin typeface="Tahoma" pitchFamily="34" charset="0"/>
                <a:cs typeface="Tahoma" pitchFamily="34" charset="0"/>
              </a:rPr>
              <a:t>declare in the coastlands afar off</a:t>
            </a:r>
            <a:r>
              <a:rPr lang="en-US" sz="2800" dirty="0" smtClean="0">
                <a:solidFill>
                  <a:schemeClr val="tx2">
                    <a:lumMod val="50000"/>
                  </a:schemeClr>
                </a:solidFill>
                <a:latin typeface="Tahoma" pitchFamily="34" charset="0"/>
                <a:cs typeface="Tahoma" pitchFamily="34" charset="0"/>
              </a:rPr>
              <a:t>,            and </a:t>
            </a:r>
            <a:r>
              <a:rPr lang="en-US" sz="2800" dirty="0" smtClean="0">
                <a:solidFill>
                  <a:schemeClr val="tx2">
                    <a:lumMod val="50000"/>
                  </a:schemeClr>
                </a:solidFill>
                <a:latin typeface="Tahoma" pitchFamily="34" charset="0"/>
                <a:cs typeface="Tahoma" pitchFamily="34" charset="0"/>
              </a:rPr>
              <a:t>say, "He who scattered Israel will gather </a:t>
            </a:r>
            <a:r>
              <a:rPr lang="en-US" sz="2800" dirty="0" smtClean="0">
                <a:solidFill>
                  <a:schemeClr val="tx2">
                    <a:lumMod val="50000"/>
                  </a:schemeClr>
                </a:solidFill>
                <a:latin typeface="Tahoma" pitchFamily="34" charset="0"/>
                <a:cs typeface="Tahoma" pitchFamily="34" charset="0"/>
              </a:rPr>
              <a:t>him and </a:t>
            </a:r>
            <a:r>
              <a:rPr lang="en-US" sz="2800" dirty="0" smtClean="0">
                <a:solidFill>
                  <a:schemeClr val="tx2">
                    <a:lumMod val="50000"/>
                  </a:schemeClr>
                </a:solidFill>
                <a:latin typeface="Tahoma" pitchFamily="34" charset="0"/>
                <a:cs typeface="Tahoma" pitchFamily="34" charset="0"/>
              </a:rPr>
              <a:t>keep him as a shepherd keeps his flock." </a:t>
            </a:r>
            <a:endParaRPr lang="en-US" sz="2800" dirty="0" smtClean="0">
              <a:solidFill>
                <a:schemeClr val="tx2">
                  <a:lumMod val="50000"/>
                </a:schemeClr>
              </a:solidFill>
              <a:latin typeface="Tahoma" pitchFamily="34" charset="0"/>
              <a:cs typeface="Tahoma" pitchFamily="34" charset="0"/>
            </a:endParaRPr>
          </a:p>
          <a:p>
            <a:pPr>
              <a:spcBef>
                <a:spcPts val="0"/>
              </a:spcBef>
            </a:pPr>
            <a:r>
              <a:rPr lang="en-US" sz="2800" b="1" dirty="0" smtClean="0">
                <a:solidFill>
                  <a:schemeClr val="tx2">
                    <a:lumMod val="50000"/>
                  </a:schemeClr>
                </a:solidFill>
                <a:latin typeface="Tahoma" pitchFamily="34" charset="0"/>
                <a:cs typeface="Tahoma" pitchFamily="34" charset="0"/>
              </a:rPr>
              <a:t>Ezekiel </a:t>
            </a:r>
            <a:r>
              <a:rPr lang="en-US" sz="2800" b="1" dirty="0" smtClean="0">
                <a:solidFill>
                  <a:schemeClr val="tx2">
                    <a:lumMod val="50000"/>
                  </a:schemeClr>
                </a:solidFill>
                <a:latin typeface="Tahoma" pitchFamily="34" charset="0"/>
                <a:cs typeface="Tahoma" pitchFamily="34" charset="0"/>
              </a:rPr>
              <a:t>34:13-14  </a:t>
            </a:r>
            <a:r>
              <a:rPr lang="en-US" sz="2800" dirty="0" smtClean="0">
                <a:solidFill>
                  <a:schemeClr val="tx2">
                    <a:lumMod val="50000"/>
                  </a:schemeClr>
                </a:solidFill>
                <a:latin typeface="Tahoma" pitchFamily="34" charset="0"/>
                <a:cs typeface="Tahoma" pitchFamily="34" charset="0"/>
              </a:rPr>
              <a:t>“I </a:t>
            </a:r>
            <a:r>
              <a:rPr lang="en-US" sz="2800" dirty="0" smtClean="0">
                <a:solidFill>
                  <a:schemeClr val="tx2">
                    <a:lumMod val="50000"/>
                  </a:schemeClr>
                </a:solidFill>
                <a:latin typeface="Tahoma" pitchFamily="34" charset="0"/>
                <a:cs typeface="Tahoma" pitchFamily="34" charset="0"/>
              </a:rPr>
              <a:t>will bring them out from the peoples and gather them from the countries and bring them to their own land; and I will feed them on the mountains of Israel, by the streams, and in all the inhabited places of the land. </a:t>
            </a:r>
            <a:r>
              <a:rPr lang="en-US" sz="2800" dirty="0" smtClean="0">
                <a:solidFill>
                  <a:schemeClr val="tx2">
                    <a:lumMod val="50000"/>
                  </a:schemeClr>
                </a:solidFill>
                <a:latin typeface="Tahoma" pitchFamily="34" charset="0"/>
                <a:cs typeface="Tahoma" pitchFamily="34" charset="0"/>
              </a:rPr>
              <a:t>I </a:t>
            </a:r>
            <a:r>
              <a:rPr lang="en-US" sz="2800" dirty="0" smtClean="0">
                <a:solidFill>
                  <a:schemeClr val="tx2">
                    <a:lumMod val="50000"/>
                  </a:schemeClr>
                </a:solidFill>
                <a:latin typeface="Tahoma" pitchFamily="34" charset="0"/>
                <a:cs typeface="Tahoma" pitchFamily="34" charset="0"/>
              </a:rPr>
              <a:t>will feed them in a good pasture, and their grazing ground will be on the mountain heights of Israel. There they will lie down on good grazing ground and feed in rich pasture on the mountains of Israel</a:t>
            </a:r>
            <a:r>
              <a:rPr lang="en-US" sz="2800" dirty="0" smtClean="0">
                <a:solidFill>
                  <a:schemeClr val="tx2">
                    <a:lumMod val="50000"/>
                  </a:schemeClr>
                </a:solidFill>
                <a:latin typeface="Tahoma" pitchFamily="34" charset="0"/>
                <a:cs typeface="Tahoma" pitchFamily="34" charset="0"/>
              </a:rPr>
              <a:t>.” </a:t>
            </a:r>
            <a:endParaRPr lang="en-US" sz="2800" dirty="0" smtClean="0">
              <a:solidFill>
                <a:schemeClr val="tx2">
                  <a:lumMod val="50000"/>
                </a:schemeClr>
              </a:solidFill>
              <a:latin typeface="Tahoma" pitchFamily="34" charset="0"/>
              <a:cs typeface="Tahoma" pitchFamily="34" charset="0"/>
            </a:endParaRPr>
          </a:p>
          <a:p>
            <a:pPr>
              <a:spcBef>
                <a:spcPts val="0"/>
              </a:spcBef>
            </a:pPr>
            <a:endParaRPr lang="en-US" sz="2800" dirty="0" smtClean="0">
              <a:solidFill>
                <a:schemeClr val="tx2">
                  <a:lumMod val="50000"/>
                </a:schemeClr>
              </a:solidFill>
              <a:latin typeface="Tahoma" pitchFamily="34" charset="0"/>
              <a:cs typeface="Tahoma" pitchFamily="34" charset="0"/>
            </a:endParaRPr>
          </a:p>
          <a:p>
            <a:pPr>
              <a:spcBef>
                <a:spcPts val="0"/>
              </a:spcBef>
            </a:pPr>
            <a:endParaRPr lang="en-US" sz="2800" dirty="0" smtClean="0">
              <a:solidFill>
                <a:schemeClr val="tx2">
                  <a:lumMod val="50000"/>
                </a:schemeClr>
              </a:solidFill>
              <a:latin typeface="Tahoma" pitchFamily="34" charset="0"/>
              <a:cs typeface="Tahoma" pitchFamily="34" charset="0"/>
            </a:endParaRPr>
          </a:p>
          <a:p>
            <a:pPr>
              <a:spcBef>
                <a:spcPts val="0"/>
              </a:spcBef>
            </a:pPr>
            <a:endParaRPr lang="en-US" sz="2800" dirty="0" smtClean="0">
              <a:solidFill>
                <a:schemeClr val="tx2">
                  <a:lumMod val="50000"/>
                </a:schemeClr>
              </a:solidFill>
              <a:latin typeface="Tahoma" pitchFamily="34" charset="0"/>
              <a:cs typeface="Tahoma" pitchFamily="34" charset="0"/>
            </a:endParaRPr>
          </a:p>
          <a:p>
            <a:pPr>
              <a:spcBef>
                <a:spcPts val="0"/>
              </a:spcBef>
            </a:pPr>
            <a:endParaRPr lang="en-US" sz="2800" dirty="0" smtClean="0">
              <a:solidFill>
                <a:schemeClr val="tx2">
                  <a:lumMod val="50000"/>
                </a:schemeClr>
              </a:solidFill>
              <a:latin typeface="Tahoma" pitchFamily="34" charset="0"/>
              <a:cs typeface="Tahoma" pitchFamily="34" charset="0"/>
            </a:endParaRPr>
          </a:p>
          <a:p>
            <a:pPr>
              <a:spcBef>
                <a:spcPts val="0"/>
              </a:spcBef>
            </a:pPr>
            <a:endParaRPr lang="en-US" sz="2800" dirty="0" smtClean="0">
              <a:solidFill>
                <a:schemeClr val="tx2">
                  <a:lumMod val="50000"/>
                </a:schemeClr>
              </a:solidFill>
              <a:latin typeface="Tahoma" pitchFamily="34" charset="0"/>
              <a:cs typeface="Tahoma" pitchFamily="34" charset="0"/>
            </a:endParaRPr>
          </a:p>
          <a:p>
            <a:pPr>
              <a:spcBef>
                <a:spcPts val="0"/>
              </a:spcBef>
            </a:pPr>
            <a:endParaRPr lang="en-US" sz="2800" dirty="0">
              <a:solidFill>
                <a:schemeClr val="tx2">
                  <a:lumMod val="50000"/>
                </a:schemeClr>
              </a:solidFill>
              <a:latin typeface="Tahoma" pitchFamily="34" charset="0"/>
              <a:cs typeface="Tahoma" pitchFamily="34" charset="0"/>
            </a:endParaRPr>
          </a:p>
        </p:txBody>
      </p:sp>
      <p:sp>
        <p:nvSpPr>
          <p:cNvPr id="4" name="Slide Number Placeholder 3"/>
          <p:cNvSpPr>
            <a:spLocks noGrp="1"/>
          </p:cNvSpPr>
          <p:nvPr>
            <p:ph type="sldNum" sz="quarter" idx="12"/>
          </p:nvPr>
        </p:nvSpPr>
        <p:spPr/>
        <p:txBody>
          <a:bodyPr/>
          <a:lstStyle/>
          <a:p>
            <a:fld id="{217BEC98-8F74-4C51-9E05-022476D6520C}" type="slidenum">
              <a:rPr lang="en-US" smtClean="0"/>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Lucky Tie">
      <a:majorFont>
        <a:latin typeface="Tahoma"/>
        <a:ea typeface=""/>
        <a:cs typeface=""/>
        <a:font script="Cyrl" typeface="Tahoma"/>
        <a:font script="Grek" typeface="Tahoma"/>
        <a:font script="Jpan" typeface="ＭＳ Ｐ明朝"/>
        <a:font script="Hang" typeface="굴림"/>
        <a:font script="Hans" typeface="黑体"/>
        <a:font script="Hant" typeface="新細明體"/>
        <a:font script="Arab" typeface="Tahoma"/>
        <a:font script="Hebr" typeface="Tahoma"/>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Franklin Gothic Book"/>
        <a:ea typeface=""/>
        <a:cs typeface=""/>
        <a:font script="Cyrl" typeface="Arial"/>
        <a:font script="Grek" typeface="Arial"/>
        <a:font script="Jpan" typeface="ＭＳ Ｐゴシック"/>
        <a:font script="Hang" typeface="맑은 고딕"/>
        <a:font script="Hans" typeface="微软雅黑"/>
        <a:font script="Hant" typeface="新細明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4321</TotalTime>
  <Words>1383</Words>
  <Application>Microsoft Office PowerPoint</Application>
  <PresentationFormat>On-screen Show (4:3)</PresentationFormat>
  <Paragraphs>105</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Solstice</vt:lpstr>
      <vt:lpstr>REVERENCE FOR GOD’S PROMISES</vt:lpstr>
      <vt:lpstr>PROPHECY #1   750 BC  --  1948</vt:lpstr>
      <vt:lpstr>PROPHECY #2  593 BC  --  1948</vt:lpstr>
      <vt:lpstr>PROPHECY #3  701 BC --  1948</vt:lpstr>
      <vt:lpstr>PROPHECY #4  593 BC --  1948</vt:lpstr>
      <vt:lpstr>PROPHECY #5  600 BC -- 1948</vt:lpstr>
      <vt:lpstr>PROPHECY #6: 571 BC -- 1948</vt:lpstr>
      <vt:lpstr>PROPHECY #7  571 BC --  1948</vt:lpstr>
      <vt:lpstr>PROPHECY #8    600 BC -- 1948</vt:lpstr>
      <vt:lpstr>PROPHECY #9   1400 BC – 1948, 1967……</vt:lpstr>
      <vt:lpstr>PROPHECY #10 1400 BC -- Ongoing</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REVERENCE FOR GOD’S PROMISES</dc:title>
  <dc:creator> </dc:creator>
  <cp:lastModifiedBy> </cp:lastModifiedBy>
  <cp:revision>30</cp:revision>
  <dcterms:created xsi:type="dcterms:W3CDTF">2013-01-20T19:58:50Z</dcterms:created>
  <dcterms:modified xsi:type="dcterms:W3CDTF">2013-05-06T01:06:56Z</dcterms:modified>
</cp:coreProperties>
</file>