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handoutMasterIdLst>
    <p:handoutMasterId r:id="rId17"/>
  </p:handoutMasterIdLst>
  <p:sldIdLst>
    <p:sldId id="256" r:id="rId2"/>
    <p:sldId id="296" r:id="rId3"/>
    <p:sldId id="294" r:id="rId4"/>
    <p:sldId id="295" r:id="rId5"/>
    <p:sldId id="257" r:id="rId6"/>
    <p:sldId id="280" r:id="rId7"/>
    <p:sldId id="297" r:id="rId8"/>
    <p:sldId id="298" r:id="rId9"/>
    <p:sldId id="283" r:id="rId10"/>
    <p:sldId id="286" r:id="rId11"/>
    <p:sldId id="287" r:id="rId12"/>
    <p:sldId id="288" r:id="rId13"/>
    <p:sldId id="289" r:id="rId14"/>
    <p:sldId id="290" r:id="rId15"/>
  </p:sldIdLst>
  <p:sldSz cx="9144000" cy="6858000" type="screen4x3"/>
  <p:notesSz cx="7086600" cy="90249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94" autoAdjust="0"/>
    <p:restoredTop sz="94660"/>
  </p:normalViewPr>
  <p:slideViewPr>
    <p:cSldViewPr>
      <p:cViewPr>
        <p:scale>
          <a:sx n="77" d="100"/>
          <a:sy n="77" d="100"/>
        </p:scale>
        <p:origin x="-1188" y="4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08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14788" y="0"/>
            <a:ext cx="3070225" cy="450850"/>
          </a:xfrm>
          <a:prstGeom prst="rect">
            <a:avLst/>
          </a:prstGeom>
        </p:spPr>
        <p:txBody>
          <a:bodyPr vert="horz" lIns="91440" tIns="45720" rIns="91440" bIns="45720" rtlCol="0"/>
          <a:lstStyle>
            <a:lvl1pPr algn="r">
              <a:defRPr sz="1200"/>
            </a:lvl1pPr>
          </a:lstStyle>
          <a:p>
            <a:fld id="{0E7C086E-FBB5-4E13-96ED-390C5B9896E2}" type="datetimeFigureOut">
              <a:rPr lang="en-US" smtClean="0"/>
              <a:pPr/>
              <a:t>4/23/2013</a:t>
            </a:fld>
            <a:endParaRPr lang="en-US"/>
          </a:p>
        </p:txBody>
      </p:sp>
      <p:sp>
        <p:nvSpPr>
          <p:cNvPr id="4" name="Footer Placeholder 3"/>
          <p:cNvSpPr>
            <a:spLocks noGrp="1"/>
          </p:cNvSpPr>
          <p:nvPr>
            <p:ph type="ftr" sz="quarter" idx="2"/>
          </p:nvPr>
        </p:nvSpPr>
        <p:spPr>
          <a:xfrm>
            <a:off x="0" y="8572500"/>
            <a:ext cx="3070225" cy="4508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14788" y="8572500"/>
            <a:ext cx="3070225" cy="450850"/>
          </a:xfrm>
          <a:prstGeom prst="rect">
            <a:avLst/>
          </a:prstGeom>
        </p:spPr>
        <p:txBody>
          <a:bodyPr vert="horz" lIns="91440" tIns="45720" rIns="91440" bIns="45720" rtlCol="0" anchor="b"/>
          <a:lstStyle>
            <a:lvl1pPr algn="r">
              <a:defRPr sz="1200"/>
            </a:lvl1pPr>
          </a:lstStyle>
          <a:p>
            <a:fld id="{0C21E509-4386-4EA0-8E08-2F1C9A9BA634}"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08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14788" y="0"/>
            <a:ext cx="3070225" cy="450850"/>
          </a:xfrm>
          <a:prstGeom prst="rect">
            <a:avLst/>
          </a:prstGeom>
        </p:spPr>
        <p:txBody>
          <a:bodyPr vert="horz" lIns="91440" tIns="45720" rIns="91440" bIns="45720" rtlCol="0"/>
          <a:lstStyle>
            <a:lvl1pPr algn="r">
              <a:defRPr sz="1200"/>
            </a:lvl1pPr>
          </a:lstStyle>
          <a:p>
            <a:fld id="{56256DB2-8236-4C99-99A2-A2D3DA219399}" type="datetimeFigureOut">
              <a:rPr lang="en-US" smtClean="0"/>
              <a:pPr/>
              <a:t>4/23/2013</a:t>
            </a:fld>
            <a:endParaRPr lang="en-US"/>
          </a:p>
        </p:txBody>
      </p:sp>
      <p:sp>
        <p:nvSpPr>
          <p:cNvPr id="4" name="Slide Image Placeholder 3"/>
          <p:cNvSpPr>
            <a:spLocks noGrp="1" noRot="1" noChangeAspect="1"/>
          </p:cNvSpPr>
          <p:nvPr>
            <p:ph type="sldImg" idx="2"/>
          </p:nvPr>
        </p:nvSpPr>
        <p:spPr>
          <a:xfrm>
            <a:off x="1287463" y="676275"/>
            <a:ext cx="4511675" cy="33845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8025" y="4286250"/>
            <a:ext cx="5670550" cy="406241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572500"/>
            <a:ext cx="3070225" cy="4508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14788" y="8572500"/>
            <a:ext cx="3070225" cy="450850"/>
          </a:xfrm>
          <a:prstGeom prst="rect">
            <a:avLst/>
          </a:prstGeom>
        </p:spPr>
        <p:txBody>
          <a:bodyPr vert="horz" lIns="91440" tIns="45720" rIns="91440" bIns="45720" rtlCol="0" anchor="b"/>
          <a:lstStyle>
            <a:lvl1pPr algn="r">
              <a:defRPr sz="1200"/>
            </a:lvl1pPr>
          </a:lstStyle>
          <a:p>
            <a:fld id="{9422EA86-2212-4B1E-9BB4-5E7084731AD5}"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2AD1B124-71A8-4071-994B-D5CB89310005}" type="datetime1">
              <a:rPr lang="en-US" smtClean="0"/>
              <a:pPr/>
              <a:t>4/23/2013</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217BEC98-8F74-4C51-9E05-022476D6520C}"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480FCD8-6D4B-4716-B22E-FC784A37CC42}" type="datetime1">
              <a:rPr lang="en-US" smtClean="0"/>
              <a:pPr/>
              <a:t>4/23/2013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17BEC98-8F74-4C51-9E05-022476D6520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B5256FA-70EA-4F30-AA27-D32049ED6560}" type="datetime1">
              <a:rPr lang="en-US" smtClean="0"/>
              <a:pPr/>
              <a:t>4/23/2013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17BEC98-8F74-4C51-9E05-022476D6520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8153400" cy="1143000"/>
          </a:xfrm>
        </p:spPr>
        <p:txBody>
          <a:bodyPr/>
          <a:lstStyle>
            <a:extLst/>
          </a:lstStyle>
          <a:p>
            <a:r>
              <a:rPr kumimoji="0" lang="en-US" dirty="0" smtClean="0"/>
              <a:t>Click to edit Master title style</a:t>
            </a:r>
            <a:endParaRPr kumimoji="0" lang="en-US" dirty="0"/>
          </a:p>
        </p:txBody>
      </p:sp>
      <p:sp>
        <p:nvSpPr>
          <p:cNvPr id="3" name="Content Placeholder 2"/>
          <p:cNvSpPr>
            <a:spLocks noGrp="1"/>
          </p:cNvSpPr>
          <p:nvPr>
            <p:ph idx="1"/>
          </p:nvPr>
        </p:nvSpPr>
        <p:spPr>
          <a:xfrm>
            <a:off x="990600" y="1447800"/>
            <a:ext cx="8153400" cy="5410200"/>
          </a:xfrm>
        </p:spPr>
        <p:txBody>
          <a:bodyPr/>
          <a:lstStyle>
            <a:extLst/>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4" name="Date Placeholder 3"/>
          <p:cNvSpPr>
            <a:spLocks noGrp="1"/>
          </p:cNvSpPr>
          <p:nvPr>
            <p:ph type="dt" sz="half" idx="10"/>
          </p:nvPr>
        </p:nvSpPr>
        <p:spPr/>
        <p:txBody>
          <a:bodyPr/>
          <a:lstStyle>
            <a:extLst/>
          </a:lstStyle>
          <a:p>
            <a:fld id="{D7BC73B0-DFA7-43CC-BCBD-96FAD27FA782}" type="datetime1">
              <a:rPr lang="en-US" smtClean="0"/>
              <a:pPr/>
              <a:t>4/23/2013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17BEC98-8F74-4C51-9E05-022476D6520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FF3933DC-80B3-48E9-9A0A-E4BC36155C6A}" type="datetime1">
              <a:rPr lang="en-US" smtClean="0"/>
              <a:pPr/>
              <a:t>4/23/2013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17BEC98-8F74-4C51-9E05-022476D6520C}"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D2EEC0D-0EA0-4A42-BEE2-6963EF5B9FD4}" type="datetime1">
              <a:rPr lang="en-US" smtClean="0"/>
              <a:pPr/>
              <a:t>4/23/2013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17BEC98-8F74-4C51-9E05-022476D6520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BBD185E3-7139-469D-B960-5E08A611EA24}" type="datetime1">
              <a:rPr lang="en-US" smtClean="0"/>
              <a:pPr/>
              <a:t>4/23/2013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217BEC98-8F74-4C51-9E05-022476D6520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06F520F0-D4D2-41EE-A82A-95CAA9A99398}" type="datetime1">
              <a:rPr lang="en-US" smtClean="0"/>
              <a:pPr/>
              <a:t>4/23/2013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217BEC98-8F74-4C51-9E05-022476D6520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45673EF5-A616-49BC-A033-21F0488B3E9D}" type="datetime1">
              <a:rPr lang="en-US" smtClean="0"/>
              <a:pPr/>
              <a:t>4/23/2013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217BEC98-8F74-4C51-9E05-022476D6520C}"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BE20B02-CE8C-4753-A938-0AF6D48A6BA5}" type="datetime1">
              <a:rPr lang="en-US" smtClean="0"/>
              <a:pPr/>
              <a:t>4/23/2013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17BEC98-8F74-4C51-9E05-022476D6520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34FA41FB-0746-4654-A261-9A607C8B3CFC}" type="datetime1">
              <a:rPr lang="en-US" smtClean="0"/>
              <a:pPr/>
              <a:t>4/23/2013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17BEC98-8F74-4C51-9E05-022476D6520C}"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712F2040-F692-46C5-AAEF-82A848359331}" type="datetime1">
              <a:rPr lang="en-US" smtClean="0"/>
              <a:pPr/>
              <a:t>4/23/2013</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217BEC98-8F74-4C51-9E05-022476D6520C}"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32560" y="359898"/>
            <a:ext cx="7406640" cy="1926102"/>
          </a:xfrm>
        </p:spPr>
        <p:txBody>
          <a:bodyPr/>
          <a:lstStyle/>
          <a:p>
            <a:pPr algn="ctr"/>
            <a:r>
              <a:rPr lang="en-US" dirty="0" smtClean="0">
                <a:latin typeface="Tahoma" pitchFamily="34" charset="0"/>
                <a:cs typeface="Tahoma" pitchFamily="34" charset="0"/>
              </a:rPr>
              <a:t>REVERENCE FOR GOD’S PROMISES</a:t>
            </a:r>
            <a:endParaRPr lang="en-US" dirty="0">
              <a:latin typeface="Tahoma" pitchFamily="34" charset="0"/>
              <a:cs typeface="Tahoma" pitchFamily="34" charset="0"/>
            </a:endParaRPr>
          </a:p>
        </p:txBody>
      </p:sp>
      <p:sp>
        <p:nvSpPr>
          <p:cNvPr id="3" name="Subtitle 2"/>
          <p:cNvSpPr>
            <a:spLocks noGrp="1"/>
          </p:cNvSpPr>
          <p:nvPr>
            <p:ph type="subTitle" idx="1"/>
          </p:nvPr>
        </p:nvSpPr>
        <p:spPr>
          <a:xfrm>
            <a:off x="1432560" y="4038600"/>
            <a:ext cx="7406640" cy="2133600"/>
          </a:xfrm>
        </p:spPr>
        <p:txBody>
          <a:bodyPr>
            <a:normAutofit/>
          </a:bodyPr>
          <a:lstStyle/>
          <a:p>
            <a:pPr algn="ctr"/>
            <a:r>
              <a:rPr lang="en-US" sz="2400" dirty="0" err="1" smtClean="0">
                <a:latin typeface="Tahoma" pitchFamily="34" charset="0"/>
                <a:cs typeface="Tahoma" pitchFamily="34" charset="0"/>
              </a:rPr>
              <a:t>JoLynn</a:t>
            </a:r>
            <a:r>
              <a:rPr lang="en-US" sz="2400" dirty="0" smtClean="0">
                <a:latin typeface="Tahoma" pitchFamily="34" charset="0"/>
                <a:cs typeface="Tahoma" pitchFamily="34" charset="0"/>
              </a:rPr>
              <a:t> Gower</a:t>
            </a:r>
          </a:p>
          <a:p>
            <a:pPr algn="ctr"/>
            <a:r>
              <a:rPr lang="en-US" sz="2400" dirty="0" smtClean="0">
                <a:latin typeface="Tahoma" pitchFamily="34" charset="0"/>
                <a:cs typeface="Tahoma" pitchFamily="34" charset="0"/>
              </a:rPr>
              <a:t>352-2458    cell 493-6151</a:t>
            </a:r>
          </a:p>
          <a:p>
            <a:pPr algn="ctr"/>
            <a:r>
              <a:rPr lang="en-US" sz="2400" dirty="0" smtClean="0">
                <a:latin typeface="Tahoma" pitchFamily="34" charset="0"/>
                <a:cs typeface="Tahoma" pitchFamily="34" charset="0"/>
              </a:rPr>
              <a:t>jgower@guardingthetruth.org</a:t>
            </a:r>
            <a:endParaRPr lang="en-US" sz="2400" dirty="0">
              <a:latin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fld id="{217BEC98-8F74-4C51-9E05-022476D6520C}"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8153400" cy="1143000"/>
          </a:xfrm>
        </p:spPr>
        <p:txBody>
          <a:bodyPr/>
          <a:lstStyle/>
          <a:p>
            <a:pPr algn="ctr"/>
            <a:r>
              <a:rPr lang="en-US" dirty="0" smtClean="0">
                <a:latin typeface="Tahoma" pitchFamily="34" charset="0"/>
                <a:cs typeface="Tahoma" pitchFamily="34" charset="0"/>
              </a:rPr>
              <a:t>CHILDREN + LAND</a:t>
            </a:r>
            <a:endParaRPr lang="en-US" dirty="0">
              <a:latin typeface="Tahoma" pitchFamily="34" charset="0"/>
              <a:cs typeface="Tahoma" pitchFamily="34" charset="0"/>
            </a:endParaRPr>
          </a:p>
        </p:txBody>
      </p:sp>
      <p:sp>
        <p:nvSpPr>
          <p:cNvPr id="3" name="Content Placeholder 2"/>
          <p:cNvSpPr>
            <a:spLocks noGrp="1"/>
          </p:cNvSpPr>
          <p:nvPr>
            <p:ph idx="1"/>
          </p:nvPr>
        </p:nvSpPr>
        <p:spPr>
          <a:xfrm>
            <a:off x="990600" y="1447800"/>
            <a:ext cx="8153400" cy="5410200"/>
          </a:xfrm>
        </p:spPr>
        <p:txBody>
          <a:bodyPr>
            <a:normAutofit/>
          </a:bodyPr>
          <a:lstStyle/>
          <a:p>
            <a:r>
              <a:rPr lang="en-US" sz="2800" b="1" dirty="0" smtClean="0">
                <a:solidFill>
                  <a:schemeClr val="tx2">
                    <a:lumMod val="50000"/>
                  </a:schemeClr>
                </a:solidFill>
                <a:latin typeface="Tahoma" pitchFamily="34" charset="0"/>
                <a:cs typeface="Tahoma" pitchFamily="34" charset="0"/>
              </a:rPr>
              <a:t>Genesis 15:7  </a:t>
            </a:r>
            <a:r>
              <a:rPr lang="en-US" sz="2800" dirty="0" smtClean="0">
                <a:solidFill>
                  <a:schemeClr val="tx2">
                    <a:lumMod val="50000"/>
                  </a:schemeClr>
                </a:solidFill>
                <a:latin typeface="Tahoma" pitchFamily="34" charset="0"/>
                <a:cs typeface="Tahoma" pitchFamily="34" charset="0"/>
              </a:rPr>
              <a:t>And He said to him, "I am the Lord who brought you out of Ur of the Chaldeans, to give you this land to possess it." </a:t>
            </a:r>
          </a:p>
          <a:p>
            <a:r>
              <a:rPr lang="en-US" sz="2800" dirty="0" smtClean="0">
                <a:solidFill>
                  <a:schemeClr val="tx2">
                    <a:lumMod val="50000"/>
                  </a:schemeClr>
                </a:solidFill>
                <a:latin typeface="Tahoma" pitchFamily="34" charset="0"/>
                <a:cs typeface="Tahoma" pitchFamily="34" charset="0"/>
              </a:rPr>
              <a:t>Abram prepared the animals for the covenant-making process</a:t>
            </a:r>
          </a:p>
          <a:p>
            <a:r>
              <a:rPr lang="en-US" sz="2800" b="1" dirty="0" smtClean="0">
                <a:solidFill>
                  <a:schemeClr val="tx2">
                    <a:lumMod val="50000"/>
                  </a:schemeClr>
                </a:solidFill>
                <a:latin typeface="Tahoma" pitchFamily="34" charset="0"/>
                <a:cs typeface="Tahoma" pitchFamily="34" charset="0"/>
              </a:rPr>
              <a:t>Genesis 15:13  </a:t>
            </a:r>
            <a:r>
              <a:rPr lang="en-US" sz="2800" dirty="0" smtClean="0">
                <a:solidFill>
                  <a:schemeClr val="tx2">
                    <a:lumMod val="50000"/>
                  </a:schemeClr>
                </a:solidFill>
                <a:latin typeface="Tahoma" pitchFamily="34" charset="0"/>
                <a:cs typeface="Tahoma" pitchFamily="34" charset="0"/>
              </a:rPr>
              <a:t>God said to Abram, "Know for certain that your descendant(s) will be strangers in a land that is not theirs, where they will be enslaved and oppressed four hundred years. </a:t>
            </a:r>
          </a:p>
          <a:p>
            <a:endParaRPr lang="en-US" sz="2800" dirty="0" smtClean="0">
              <a:solidFill>
                <a:schemeClr val="tx2">
                  <a:lumMod val="50000"/>
                </a:schemeClr>
              </a:solidFill>
              <a:latin typeface="Tahoma" pitchFamily="34" charset="0"/>
              <a:cs typeface="Tahoma" pitchFamily="34" charset="0"/>
            </a:endParaRPr>
          </a:p>
          <a:p>
            <a:endParaRPr lang="en-US" sz="2800" dirty="0" smtClean="0">
              <a:solidFill>
                <a:schemeClr val="tx2">
                  <a:lumMod val="50000"/>
                </a:schemeClr>
              </a:solidFill>
              <a:latin typeface="Tahoma" pitchFamily="34" charset="0"/>
              <a:cs typeface="Tahoma" pitchFamily="34" charset="0"/>
            </a:endParaRPr>
          </a:p>
          <a:p>
            <a:endParaRPr lang="en-US" sz="2800" dirty="0" smtClean="0">
              <a:solidFill>
                <a:schemeClr val="tx2">
                  <a:lumMod val="50000"/>
                </a:schemeClr>
              </a:solidFill>
              <a:latin typeface="Tahoma" pitchFamily="34" charset="0"/>
              <a:cs typeface="Tahoma" pitchFamily="34" charset="0"/>
            </a:endParaRPr>
          </a:p>
          <a:p>
            <a:endParaRPr lang="en-US" sz="2800" dirty="0" smtClean="0">
              <a:solidFill>
                <a:schemeClr val="tx2">
                  <a:lumMod val="50000"/>
                </a:schemeClr>
              </a:solidFill>
              <a:latin typeface="Tahoma" pitchFamily="34" charset="0"/>
              <a:cs typeface="Tahoma" pitchFamily="34" charset="0"/>
            </a:endParaRPr>
          </a:p>
          <a:p>
            <a:endParaRPr lang="en-US" sz="2800" dirty="0" smtClean="0">
              <a:solidFill>
                <a:schemeClr val="tx2">
                  <a:lumMod val="50000"/>
                </a:schemeClr>
              </a:solidFill>
              <a:latin typeface="Tahoma" pitchFamily="34" charset="0"/>
              <a:cs typeface="Tahoma" pitchFamily="34" charset="0"/>
            </a:endParaRPr>
          </a:p>
          <a:p>
            <a:endParaRPr lang="en-US" sz="2800" dirty="0" smtClean="0">
              <a:solidFill>
                <a:schemeClr val="tx2">
                  <a:lumMod val="50000"/>
                </a:schemeClr>
              </a:solidFill>
              <a:latin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fld id="{217BEC98-8F74-4C51-9E05-022476D6520C}"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8229600" cy="1143000"/>
          </a:xfrm>
        </p:spPr>
        <p:txBody>
          <a:bodyPr/>
          <a:lstStyle/>
          <a:p>
            <a:pPr algn="ctr"/>
            <a:r>
              <a:rPr lang="en-US" dirty="0" smtClean="0">
                <a:latin typeface="Tahoma" pitchFamily="34" charset="0"/>
                <a:cs typeface="Tahoma" pitchFamily="34" charset="0"/>
              </a:rPr>
              <a:t>NOT BASED ON LAW</a:t>
            </a:r>
            <a:endParaRPr lang="en-US" dirty="0">
              <a:latin typeface="Tahoma" pitchFamily="34" charset="0"/>
              <a:cs typeface="Tahoma" pitchFamily="34" charset="0"/>
            </a:endParaRPr>
          </a:p>
        </p:txBody>
      </p:sp>
      <p:sp>
        <p:nvSpPr>
          <p:cNvPr id="3" name="Content Placeholder 2"/>
          <p:cNvSpPr>
            <a:spLocks noGrp="1"/>
          </p:cNvSpPr>
          <p:nvPr>
            <p:ph idx="1"/>
          </p:nvPr>
        </p:nvSpPr>
        <p:spPr>
          <a:xfrm>
            <a:off x="914400" y="1447800"/>
            <a:ext cx="8229600" cy="5410200"/>
          </a:xfrm>
        </p:spPr>
        <p:txBody>
          <a:bodyPr>
            <a:normAutofit/>
          </a:bodyPr>
          <a:lstStyle/>
          <a:p>
            <a:r>
              <a:rPr lang="en-US" sz="2800" b="1" dirty="0" smtClean="0">
                <a:solidFill>
                  <a:schemeClr val="tx2">
                    <a:lumMod val="50000"/>
                  </a:schemeClr>
                </a:solidFill>
                <a:latin typeface="Tahoma" pitchFamily="34" charset="0"/>
                <a:cs typeface="Tahoma" pitchFamily="34" charset="0"/>
              </a:rPr>
              <a:t>Galatians 3:16-18  </a:t>
            </a:r>
            <a:r>
              <a:rPr lang="en-US" sz="2800" dirty="0" smtClean="0">
                <a:solidFill>
                  <a:schemeClr val="tx2">
                    <a:lumMod val="50000"/>
                  </a:schemeClr>
                </a:solidFill>
                <a:latin typeface="Tahoma" pitchFamily="34" charset="0"/>
                <a:cs typeface="Tahoma" pitchFamily="34" charset="0"/>
              </a:rPr>
              <a:t>Now the promises were spoken to Abraham and to his seed. He does not say, "And to seeds," as referring to many, but rather to one, "And to your seed," that is, Christ.  What I am saying is this: the Law, which came four hundred and thirty years later, does not invalidate a covenant previously ratified by God, so as to nullify the promise.  For if the inheritance is based on law, it is no longer based on a promise; but God has granted it to Abraham by means of a promise. </a:t>
            </a:r>
          </a:p>
          <a:p>
            <a:endParaRPr lang="en-US" sz="2800" dirty="0" smtClean="0">
              <a:solidFill>
                <a:schemeClr val="tx2">
                  <a:lumMod val="50000"/>
                </a:schemeClr>
              </a:solidFill>
              <a:latin typeface="Tahoma" pitchFamily="34" charset="0"/>
              <a:cs typeface="Tahoma" pitchFamily="34" charset="0"/>
            </a:endParaRPr>
          </a:p>
          <a:p>
            <a:endParaRPr lang="en-US" sz="2800" dirty="0" smtClean="0">
              <a:solidFill>
                <a:schemeClr val="tx2">
                  <a:lumMod val="50000"/>
                </a:schemeClr>
              </a:solidFill>
              <a:latin typeface="Tahoma" pitchFamily="34" charset="0"/>
              <a:cs typeface="Tahoma" pitchFamily="34" charset="0"/>
            </a:endParaRPr>
          </a:p>
          <a:p>
            <a:endParaRPr lang="en-US" sz="2800" dirty="0" smtClean="0">
              <a:solidFill>
                <a:schemeClr val="tx2">
                  <a:lumMod val="50000"/>
                </a:schemeClr>
              </a:solidFill>
              <a:latin typeface="Tahoma" pitchFamily="34" charset="0"/>
              <a:cs typeface="Tahoma" pitchFamily="34" charset="0"/>
            </a:endParaRPr>
          </a:p>
          <a:p>
            <a:endParaRPr lang="en-US" sz="2800" dirty="0" smtClean="0">
              <a:solidFill>
                <a:schemeClr val="tx2">
                  <a:lumMod val="50000"/>
                </a:schemeClr>
              </a:solidFill>
              <a:latin typeface="Tahoma" pitchFamily="34" charset="0"/>
              <a:cs typeface="Tahoma" pitchFamily="34" charset="0"/>
            </a:endParaRPr>
          </a:p>
          <a:p>
            <a:endParaRPr lang="en-US" sz="2800" dirty="0" smtClean="0">
              <a:solidFill>
                <a:schemeClr val="tx2">
                  <a:lumMod val="50000"/>
                </a:schemeClr>
              </a:solidFill>
              <a:latin typeface="Tahoma" pitchFamily="34" charset="0"/>
              <a:cs typeface="Tahoma" pitchFamily="34" charset="0"/>
            </a:endParaRPr>
          </a:p>
          <a:p>
            <a:endParaRPr lang="en-US" sz="2800" dirty="0">
              <a:solidFill>
                <a:schemeClr val="tx2">
                  <a:lumMod val="50000"/>
                </a:schemeClr>
              </a:solidFill>
              <a:latin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fld id="{217BEC98-8F74-4C51-9E05-022476D6520C}"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4638"/>
            <a:ext cx="7866888" cy="1143000"/>
          </a:xfrm>
        </p:spPr>
        <p:txBody>
          <a:bodyPr/>
          <a:lstStyle/>
          <a:p>
            <a:pPr algn="ctr"/>
            <a:r>
              <a:rPr lang="en-US" dirty="0" smtClean="0">
                <a:latin typeface="Tahoma" pitchFamily="34" charset="0"/>
                <a:cs typeface="Tahoma" pitchFamily="34" charset="0"/>
              </a:rPr>
              <a:t>WALK OF DEATH</a:t>
            </a:r>
            <a:endParaRPr lang="en-US" dirty="0">
              <a:latin typeface="Tahoma" pitchFamily="34" charset="0"/>
              <a:cs typeface="Tahoma" pitchFamily="34" charset="0"/>
            </a:endParaRPr>
          </a:p>
        </p:txBody>
      </p:sp>
      <p:sp>
        <p:nvSpPr>
          <p:cNvPr id="3" name="Content Placeholder 2"/>
          <p:cNvSpPr>
            <a:spLocks noGrp="1"/>
          </p:cNvSpPr>
          <p:nvPr>
            <p:ph idx="1"/>
          </p:nvPr>
        </p:nvSpPr>
        <p:spPr>
          <a:xfrm>
            <a:off x="990600" y="1447800"/>
            <a:ext cx="8153400" cy="5410200"/>
          </a:xfrm>
        </p:spPr>
        <p:txBody>
          <a:bodyPr>
            <a:normAutofit fontScale="92500"/>
          </a:bodyPr>
          <a:lstStyle/>
          <a:p>
            <a:r>
              <a:rPr lang="en-US" sz="2800" b="1" dirty="0" smtClean="0">
                <a:solidFill>
                  <a:schemeClr val="tx2">
                    <a:lumMod val="50000"/>
                  </a:schemeClr>
                </a:solidFill>
                <a:latin typeface="Tahoma" pitchFamily="34" charset="0"/>
                <a:cs typeface="Tahoma" pitchFamily="34" charset="0"/>
              </a:rPr>
              <a:t>Genesis 15:17-21 </a:t>
            </a:r>
            <a:r>
              <a:rPr lang="en-US" sz="2800" dirty="0" smtClean="0">
                <a:solidFill>
                  <a:schemeClr val="tx2">
                    <a:lumMod val="50000"/>
                  </a:schemeClr>
                </a:solidFill>
                <a:latin typeface="Tahoma" pitchFamily="34" charset="0"/>
                <a:cs typeface="Tahoma" pitchFamily="34" charset="0"/>
              </a:rPr>
              <a:t> It came about when the sun had set, that it was very dark, and behold, there appeared a smoking oven and a flaming torch which passed between these pieces.  On that day the Lord made a covenant with Abram, saying,  "To your descendants I have given this land, from the river of Egypt as far as the great river, the river Euphrates: the </a:t>
            </a:r>
            <a:r>
              <a:rPr lang="en-US" sz="2800" dirty="0" err="1" smtClean="0">
                <a:solidFill>
                  <a:schemeClr val="tx2">
                    <a:lumMod val="50000"/>
                  </a:schemeClr>
                </a:solidFill>
                <a:latin typeface="Tahoma" pitchFamily="34" charset="0"/>
                <a:cs typeface="Tahoma" pitchFamily="34" charset="0"/>
              </a:rPr>
              <a:t>Kenite</a:t>
            </a:r>
            <a:r>
              <a:rPr lang="en-US" sz="2800" dirty="0" smtClean="0">
                <a:solidFill>
                  <a:schemeClr val="tx2">
                    <a:lumMod val="50000"/>
                  </a:schemeClr>
                </a:solidFill>
                <a:latin typeface="Tahoma" pitchFamily="34" charset="0"/>
                <a:cs typeface="Tahoma" pitchFamily="34" charset="0"/>
              </a:rPr>
              <a:t> and the </a:t>
            </a:r>
            <a:r>
              <a:rPr lang="en-US" sz="2800" dirty="0" err="1" smtClean="0">
                <a:solidFill>
                  <a:schemeClr val="tx2">
                    <a:lumMod val="50000"/>
                  </a:schemeClr>
                </a:solidFill>
                <a:latin typeface="Tahoma" pitchFamily="34" charset="0"/>
                <a:cs typeface="Tahoma" pitchFamily="34" charset="0"/>
              </a:rPr>
              <a:t>Kenizzite</a:t>
            </a:r>
            <a:r>
              <a:rPr lang="en-US" sz="2800" dirty="0" smtClean="0">
                <a:solidFill>
                  <a:schemeClr val="tx2">
                    <a:lumMod val="50000"/>
                  </a:schemeClr>
                </a:solidFill>
                <a:latin typeface="Tahoma" pitchFamily="34" charset="0"/>
                <a:cs typeface="Tahoma" pitchFamily="34" charset="0"/>
              </a:rPr>
              <a:t> and the </a:t>
            </a:r>
            <a:r>
              <a:rPr lang="en-US" sz="2800" dirty="0" err="1" smtClean="0">
                <a:solidFill>
                  <a:schemeClr val="tx2">
                    <a:lumMod val="50000"/>
                  </a:schemeClr>
                </a:solidFill>
                <a:latin typeface="Tahoma" pitchFamily="34" charset="0"/>
                <a:cs typeface="Tahoma" pitchFamily="34" charset="0"/>
              </a:rPr>
              <a:t>Kadmonite</a:t>
            </a:r>
            <a:r>
              <a:rPr lang="en-US" sz="2800" dirty="0" smtClean="0">
                <a:solidFill>
                  <a:schemeClr val="tx2">
                    <a:lumMod val="50000"/>
                  </a:schemeClr>
                </a:solidFill>
                <a:latin typeface="Tahoma" pitchFamily="34" charset="0"/>
                <a:cs typeface="Tahoma" pitchFamily="34" charset="0"/>
              </a:rPr>
              <a:t> and the Hittite and the </a:t>
            </a:r>
            <a:r>
              <a:rPr lang="en-US" sz="2800" dirty="0" err="1" smtClean="0">
                <a:solidFill>
                  <a:schemeClr val="tx2">
                    <a:lumMod val="50000"/>
                  </a:schemeClr>
                </a:solidFill>
                <a:latin typeface="Tahoma" pitchFamily="34" charset="0"/>
                <a:cs typeface="Tahoma" pitchFamily="34" charset="0"/>
              </a:rPr>
              <a:t>Perizzite</a:t>
            </a:r>
            <a:r>
              <a:rPr lang="en-US" sz="2800" dirty="0" smtClean="0">
                <a:solidFill>
                  <a:schemeClr val="tx2">
                    <a:lumMod val="50000"/>
                  </a:schemeClr>
                </a:solidFill>
                <a:latin typeface="Tahoma" pitchFamily="34" charset="0"/>
                <a:cs typeface="Tahoma" pitchFamily="34" charset="0"/>
              </a:rPr>
              <a:t> and the </a:t>
            </a:r>
            <a:r>
              <a:rPr lang="en-US" sz="2800" dirty="0" err="1" smtClean="0">
                <a:solidFill>
                  <a:schemeClr val="tx2">
                    <a:lumMod val="50000"/>
                  </a:schemeClr>
                </a:solidFill>
                <a:latin typeface="Tahoma" pitchFamily="34" charset="0"/>
                <a:cs typeface="Tahoma" pitchFamily="34" charset="0"/>
              </a:rPr>
              <a:t>Rephaim</a:t>
            </a:r>
            <a:r>
              <a:rPr lang="en-US" sz="2800" dirty="0" smtClean="0">
                <a:solidFill>
                  <a:schemeClr val="tx2">
                    <a:lumMod val="50000"/>
                  </a:schemeClr>
                </a:solidFill>
                <a:latin typeface="Tahoma" pitchFamily="34" charset="0"/>
                <a:cs typeface="Tahoma" pitchFamily="34" charset="0"/>
              </a:rPr>
              <a:t> and the Amorite and the Canaanite and the </a:t>
            </a:r>
            <a:r>
              <a:rPr lang="en-US" sz="2800" dirty="0" err="1" smtClean="0">
                <a:solidFill>
                  <a:schemeClr val="tx2">
                    <a:lumMod val="50000"/>
                  </a:schemeClr>
                </a:solidFill>
                <a:latin typeface="Tahoma" pitchFamily="34" charset="0"/>
                <a:cs typeface="Tahoma" pitchFamily="34" charset="0"/>
              </a:rPr>
              <a:t>Girgashite</a:t>
            </a:r>
            <a:r>
              <a:rPr lang="en-US" sz="2800" dirty="0" smtClean="0">
                <a:solidFill>
                  <a:schemeClr val="tx2">
                    <a:lumMod val="50000"/>
                  </a:schemeClr>
                </a:solidFill>
                <a:latin typeface="Tahoma" pitchFamily="34" charset="0"/>
                <a:cs typeface="Tahoma" pitchFamily="34" charset="0"/>
              </a:rPr>
              <a:t> and the </a:t>
            </a:r>
            <a:r>
              <a:rPr lang="en-US" sz="2800" dirty="0" err="1" smtClean="0">
                <a:solidFill>
                  <a:schemeClr val="tx2">
                    <a:lumMod val="50000"/>
                  </a:schemeClr>
                </a:solidFill>
                <a:latin typeface="Tahoma" pitchFamily="34" charset="0"/>
                <a:cs typeface="Tahoma" pitchFamily="34" charset="0"/>
              </a:rPr>
              <a:t>Jebusite</a:t>
            </a:r>
            <a:r>
              <a:rPr lang="en-US" sz="2800" dirty="0" smtClean="0">
                <a:solidFill>
                  <a:schemeClr val="tx2">
                    <a:lumMod val="50000"/>
                  </a:schemeClr>
                </a:solidFill>
                <a:latin typeface="Tahoma" pitchFamily="34" charset="0"/>
                <a:cs typeface="Tahoma" pitchFamily="34" charset="0"/>
              </a:rPr>
              <a:t>."</a:t>
            </a:r>
          </a:p>
          <a:p>
            <a:r>
              <a:rPr lang="en-US" sz="2800" dirty="0" smtClean="0">
                <a:solidFill>
                  <a:schemeClr val="tx2">
                    <a:lumMod val="50000"/>
                  </a:schemeClr>
                </a:solidFill>
                <a:latin typeface="Tahoma" pitchFamily="34" charset="0"/>
                <a:cs typeface="Tahoma" pitchFamily="34" charset="0"/>
              </a:rPr>
              <a:t> THE PROMISE LASTED AS LONG AS THE ONE TAKING THE WALK LIVED</a:t>
            </a:r>
          </a:p>
          <a:p>
            <a:endParaRPr lang="en-US" sz="2800" dirty="0" smtClean="0">
              <a:solidFill>
                <a:schemeClr val="tx2">
                  <a:lumMod val="50000"/>
                </a:schemeClr>
              </a:solidFill>
              <a:latin typeface="Tahoma" pitchFamily="34" charset="0"/>
              <a:cs typeface="Tahoma" pitchFamily="34" charset="0"/>
            </a:endParaRPr>
          </a:p>
          <a:p>
            <a:endParaRPr lang="en-US" sz="2800" dirty="0" smtClean="0">
              <a:solidFill>
                <a:schemeClr val="tx2">
                  <a:lumMod val="50000"/>
                </a:schemeClr>
              </a:solidFill>
              <a:latin typeface="Tahoma" pitchFamily="34" charset="0"/>
              <a:cs typeface="Tahoma" pitchFamily="34" charset="0"/>
            </a:endParaRPr>
          </a:p>
          <a:p>
            <a:endParaRPr lang="en-US" sz="2800" dirty="0">
              <a:solidFill>
                <a:schemeClr val="tx2">
                  <a:lumMod val="50000"/>
                </a:schemeClr>
              </a:solidFill>
              <a:latin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fld id="{217BEC98-8F74-4C51-9E05-022476D6520C}"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8229600" cy="1143000"/>
          </a:xfrm>
        </p:spPr>
        <p:txBody>
          <a:bodyPr/>
          <a:lstStyle/>
          <a:p>
            <a:pPr algn="ctr"/>
            <a:r>
              <a:rPr lang="en-US" dirty="0" smtClean="0"/>
              <a:t>TRIBES SEALED (Tribulation)</a:t>
            </a:r>
            <a:endParaRPr lang="en-US" dirty="0"/>
          </a:p>
        </p:txBody>
      </p:sp>
      <p:sp>
        <p:nvSpPr>
          <p:cNvPr id="3" name="Content Placeholder 2"/>
          <p:cNvSpPr>
            <a:spLocks noGrp="1"/>
          </p:cNvSpPr>
          <p:nvPr>
            <p:ph idx="1"/>
          </p:nvPr>
        </p:nvSpPr>
        <p:spPr>
          <a:xfrm>
            <a:off x="990600" y="1447800"/>
            <a:ext cx="7943088" cy="5410200"/>
          </a:xfrm>
        </p:spPr>
        <p:txBody>
          <a:bodyPr>
            <a:normAutofit fontScale="77500" lnSpcReduction="20000"/>
          </a:bodyPr>
          <a:lstStyle/>
          <a:p>
            <a:r>
              <a:rPr lang="en-US" dirty="0" smtClean="0">
                <a:latin typeface="+mj-lt"/>
              </a:rPr>
              <a:t>Revelation 7:4-8  And I heard the number of those who were sealed, one hundred and forty-four thousand sealed from every tribe of the sons of Israel: </a:t>
            </a:r>
          </a:p>
          <a:p>
            <a:r>
              <a:rPr lang="en-US" dirty="0" smtClean="0">
                <a:latin typeface="+mj-lt"/>
              </a:rPr>
              <a:t>from the tribe of Judah, twelve thousand were sealed, from the tribe of Reuben twelve thousand, from the tribe of Gad twelve thousand, </a:t>
            </a:r>
          </a:p>
          <a:p>
            <a:r>
              <a:rPr lang="en-US" dirty="0" smtClean="0">
                <a:latin typeface="+mj-lt"/>
              </a:rPr>
              <a:t>from the tribe of Asher twelve thousand, from the tribe of Naphtali twelve thousand, from the tribe of Manasseh twelve thousand, </a:t>
            </a:r>
          </a:p>
          <a:p>
            <a:r>
              <a:rPr lang="en-US" dirty="0" smtClean="0">
                <a:latin typeface="+mj-lt"/>
              </a:rPr>
              <a:t>from the tribe of Simeon twelve thousand, from the tribe of Levi twelve thousand, from the tribe of Issachar twelve thousand, </a:t>
            </a:r>
          </a:p>
          <a:p>
            <a:r>
              <a:rPr lang="en-US" dirty="0" smtClean="0">
                <a:latin typeface="+mj-lt"/>
              </a:rPr>
              <a:t>from the tribe of </a:t>
            </a:r>
            <a:r>
              <a:rPr lang="en-US" dirty="0" err="1" smtClean="0">
                <a:latin typeface="+mj-lt"/>
              </a:rPr>
              <a:t>Zebulun</a:t>
            </a:r>
            <a:r>
              <a:rPr lang="en-US" dirty="0" smtClean="0">
                <a:latin typeface="+mj-lt"/>
              </a:rPr>
              <a:t> twelve thousand, from the tribe of Joseph twelve thousand, from the tribe of Benjamin, twelve thousand were sealed.</a:t>
            </a:r>
          </a:p>
          <a:p>
            <a:endParaRPr lang="en-US" dirty="0" smtClean="0">
              <a:latin typeface="+mj-lt"/>
            </a:endParaRPr>
          </a:p>
          <a:p>
            <a:endParaRPr lang="en-US" dirty="0" smtClean="0">
              <a:latin typeface="+mj-lt"/>
            </a:endParaRPr>
          </a:p>
          <a:p>
            <a:endParaRPr lang="en-US" dirty="0">
              <a:latin typeface="+mj-lt"/>
            </a:endParaRPr>
          </a:p>
        </p:txBody>
      </p:sp>
      <p:sp>
        <p:nvSpPr>
          <p:cNvPr id="4" name="Slide Number Placeholder 3"/>
          <p:cNvSpPr>
            <a:spLocks noGrp="1"/>
          </p:cNvSpPr>
          <p:nvPr>
            <p:ph type="sldNum" sz="quarter" idx="12"/>
          </p:nvPr>
        </p:nvSpPr>
        <p:spPr/>
        <p:txBody>
          <a:bodyPr/>
          <a:lstStyle/>
          <a:p>
            <a:fld id="{217BEC98-8F74-4C51-9E05-022476D6520C}"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8153400" cy="868362"/>
          </a:xfrm>
        </p:spPr>
        <p:txBody>
          <a:bodyPr/>
          <a:lstStyle/>
          <a:p>
            <a:pPr algn="ctr"/>
            <a:r>
              <a:rPr lang="en-US" dirty="0" smtClean="0"/>
              <a:t>TRIBES IN NEW JERUSALEM</a:t>
            </a:r>
            <a:endParaRPr lang="en-US" dirty="0"/>
          </a:p>
        </p:txBody>
      </p:sp>
      <p:sp>
        <p:nvSpPr>
          <p:cNvPr id="3" name="Content Placeholder 2"/>
          <p:cNvSpPr>
            <a:spLocks noGrp="1"/>
          </p:cNvSpPr>
          <p:nvPr>
            <p:ph idx="1"/>
          </p:nvPr>
        </p:nvSpPr>
        <p:spPr>
          <a:xfrm>
            <a:off x="990600" y="1219200"/>
            <a:ext cx="8153400" cy="5638800"/>
          </a:xfrm>
        </p:spPr>
        <p:txBody>
          <a:bodyPr>
            <a:normAutofit fontScale="92500" lnSpcReduction="10000"/>
          </a:bodyPr>
          <a:lstStyle/>
          <a:p>
            <a:r>
              <a:rPr lang="en-US" sz="2800" b="1" dirty="0" smtClean="0">
                <a:latin typeface="Tahoma" pitchFamily="34" charset="0"/>
                <a:cs typeface="Tahoma" pitchFamily="34" charset="0"/>
              </a:rPr>
              <a:t>Revelation 21:10-14  </a:t>
            </a:r>
            <a:r>
              <a:rPr lang="en-US" sz="2800" dirty="0" smtClean="0">
                <a:latin typeface="Tahoma" pitchFamily="34" charset="0"/>
                <a:cs typeface="Tahoma" pitchFamily="34" charset="0"/>
              </a:rPr>
              <a:t>And he carried me away in the Spirit to a great and high mountain, and showed me the holy city, Jerusalem, coming down out of heaven from God, having the glory of God. Her brilliance was like a very costly stone, as a stone of crystal-clear jasper. It had a great and high wall, with twelve gates, and at the gates twelve angels; and names were written on them, which are the names of the twelve tribes of the sons of Israel. There were three gates on the east and three gates on the north and three gates on the south and three gates on the west. And the wall of the city had twelve foundation stones, and on them were the twelve names of the twelve apostles of the Lamb. </a:t>
            </a:r>
          </a:p>
          <a:p>
            <a:endParaRPr lang="en-US" sz="2800" dirty="0" smtClean="0">
              <a:latin typeface="Tahoma" pitchFamily="34" charset="0"/>
              <a:cs typeface="Tahoma" pitchFamily="34" charset="0"/>
            </a:endParaRPr>
          </a:p>
          <a:p>
            <a:endParaRPr lang="en-US" sz="2800" dirty="0" smtClean="0">
              <a:latin typeface="Tahoma" pitchFamily="34" charset="0"/>
              <a:cs typeface="Tahoma" pitchFamily="34" charset="0"/>
            </a:endParaRPr>
          </a:p>
          <a:p>
            <a:endParaRPr lang="en-US" sz="2800" dirty="0">
              <a:latin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fld id="{217BEC98-8F74-4C51-9E05-022476D6520C}" type="slidenum">
              <a:rPr lang="en-US" smtClean="0"/>
              <a:pPr/>
              <a:t>14</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BACKGROUND INFORMATION</a:t>
            </a:r>
            <a:endParaRPr lang="en-US" dirty="0"/>
          </a:p>
        </p:txBody>
      </p:sp>
      <p:sp>
        <p:nvSpPr>
          <p:cNvPr id="3" name="Content Placeholder 2"/>
          <p:cNvSpPr>
            <a:spLocks noGrp="1"/>
          </p:cNvSpPr>
          <p:nvPr>
            <p:ph idx="1"/>
          </p:nvPr>
        </p:nvSpPr>
        <p:spPr/>
        <p:txBody>
          <a:bodyPr>
            <a:normAutofit/>
          </a:bodyPr>
          <a:lstStyle/>
          <a:p>
            <a:r>
              <a:rPr lang="en-US" sz="2800" dirty="0" smtClean="0">
                <a:solidFill>
                  <a:schemeClr val="tx2">
                    <a:lumMod val="50000"/>
                  </a:schemeClr>
                </a:solidFill>
                <a:latin typeface="+mj-lt"/>
              </a:rPr>
              <a:t>Abram (Abraham) …Isaac …Jacob</a:t>
            </a:r>
          </a:p>
          <a:p>
            <a:r>
              <a:rPr lang="en-US" sz="2800" dirty="0" smtClean="0">
                <a:solidFill>
                  <a:schemeClr val="tx2">
                    <a:lumMod val="50000"/>
                  </a:schemeClr>
                </a:solidFill>
                <a:latin typeface="+mj-lt"/>
              </a:rPr>
              <a:t>Jacob’s 12 sons (Jacob was renamed Israel)</a:t>
            </a:r>
          </a:p>
          <a:p>
            <a:pPr>
              <a:buNone/>
            </a:pPr>
            <a:r>
              <a:rPr lang="en-US" sz="2800" dirty="0" smtClean="0">
                <a:solidFill>
                  <a:schemeClr val="tx2">
                    <a:lumMod val="50000"/>
                  </a:schemeClr>
                </a:solidFill>
                <a:latin typeface="+mj-lt"/>
              </a:rPr>
              <a:t>    Leah, Rachel, </a:t>
            </a:r>
            <a:r>
              <a:rPr lang="en-US" sz="2800" dirty="0" err="1" smtClean="0">
                <a:solidFill>
                  <a:schemeClr val="tx2">
                    <a:lumMod val="50000"/>
                  </a:schemeClr>
                </a:solidFill>
                <a:latin typeface="+mj-lt"/>
              </a:rPr>
              <a:t>Bilhah</a:t>
            </a:r>
            <a:r>
              <a:rPr lang="en-US" sz="2800" dirty="0" smtClean="0">
                <a:solidFill>
                  <a:schemeClr val="tx2">
                    <a:lumMod val="50000"/>
                  </a:schemeClr>
                </a:solidFill>
                <a:latin typeface="+mj-lt"/>
              </a:rPr>
              <a:t>, </a:t>
            </a:r>
            <a:r>
              <a:rPr lang="en-US" sz="2800" dirty="0" err="1" smtClean="0">
                <a:solidFill>
                  <a:schemeClr val="tx2">
                    <a:lumMod val="50000"/>
                  </a:schemeClr>
                </a:solidFill>
                <a:latin typeface="+mj-lt"/>
              </a:rPr>
              <a:t>Zilpah</a:t>
            </a:r>
            <a:r>
              <a:rPr lang="en-US" sz="2800" dirty="0" smtClean="0">
                <a:solidFill>
                  <a:schemeClr val="tx2">
                    <a:lumMod val="50000"/>
                  </a:schemeClr>
                </a:solidFill>
                <a:latin typeface="+mj-lt"/>
              </a:rPr>
              <a:t>  Genesis 35: 23-26</a:t>
            </a:r>
          </a:p>
          <a:p>
            <a:r>
              <a:rPr lang="en-US" sz="2800" dirty="0" smtClean="0">
                <a:solidFill>
                  <a:schemeClr val="tx2">
                    <a:lumMod val="50000"/>
                  </a:schemeClr>
                </a:solidFill>
                <a:latin typeface="+mj-lt"/>
              </a:rPr>
              <a:t>Oldest Reuben</a:t>
            </a:r>
          </a:p>
          <a:p>
            <a:r>
              <a:rPr lang="en-US" sz="2800" dirty="0" smtClean="0">
                <a:solidFill>
                  <a:schemeClr val="tx2">
                    <a:lumMod val="50000"/>
                  </a:schemeClr>
                </a:solidFill>
                <a:latin typeface="+mj-lt"/>
              </a:rPr>
              <a:t>Oldest by Rachel: Joseph</a:t>
            </a:r>
          </a:p>
          <a:p>
            <a:r>
              <a:rPr lang="en-US" sz="2800" b="1" dirty="0" smtClean="0">
                <a:solidFill>
                  <a:schemeClr val="tx2">
                    <a:lumMod val="50000"/>
                  </a:schemeClr>
                </a:solidFill>
                <a:latin typeface="+mj-lt"/>
              </a:rPr>
              <a:t>Genesis 35:22  </a:t>
            </a:r>
            <a:r>
              <a:rPr lang="en-US" sz="2800" dirty="0" smtClean="0">
                <a:solidFill>
                  <a:schemeClr val="tx2">
                    <a:lumMod val="50000"/>
                  </a:schemeClr>
                </a:solidFill>
                <a:latin typeface="+mj-lt"/>
              </a:rPr>
              <a:t>It came about while Israel was dwelling in that land, that Reuben went and lay with </a:t>
            </a:r>
            <a:r>
              <a:rPr lang="en-US" sz="2800" dirty="0" err="1" smtClean="0">
                <a:solidFill>
                  <a:schemeClr val="tx2">
                    <a:lumMod val="50000"/>
                  </a:schemeClr>
                </a:solidFill>
                <a:latin typeface="+mj-lt"/>
              </a:rPr>
              <a:t>Bilhah</a:t>
            </a:r>
            <a:r>
              <a:rPr lang="en-US" sz="2800" dirty="0" smtClean="0">
                <a:solidFill>
                  <a:schemeClr val="tx2">
                    <a:lumMod val="50000"/>
                  </a:schemeClr>
                </a:solidFill>
                <a:latin typeface="+mj-lt"/>
              </a:rPr>
              <a:t> his father's concubine, and Israel heard of it.</a:t>
            </a:r>
          </a:p>
          <a:p>
            <a:r>
              <a:rPr lang="en-US" sz="2800" dirty="0" smtClean="0">
                <a:solidFill>
                  <a:schemeClr val="tx2">
                    <a:lumMod val="50000"/>
                  </a:schemeClr>
                </a:solidFill>
                <a:latin typeface="+mj-lt"/>
              </a:rPr>
              <a:t>Jacob gave the birthright double portion to Joseph</a:t>
            </a:r>
          </a:p>
          <a:p>
            <a:endParaRPr lang="en-US" sz="2800" dirty="0" smtClean="0">
              <a:solidFill>
                <a:schemeClr val="tx2">
                  <a:lumMod val="50000"/>
                </a:schemeClr>
              </a:solidFill>
              <a:latin typeface="+mj-lt"/>
            </a:endParaRPr>
          </a:p>
          <a:p>
            <a:endParaRPr lang="en-US" sz="2800" dirty="0" smtClean="0">
              <a:solidFill>
                <a:schemeClr val="tx2">
                  <a:lumMod val="50000"/>
                </a:schemeClr>
              </a:solidFill>
              <a:latin typeface="+mj-lt"/>
            </a:endParaRPr>
          </a:p>
          <a:p>
            <a:endParaRPr lang="en-US" sz="2800" dirty="0">
              <a:solidFill>
                <a:schemeClr val="tx2">
                  <a:lumMod val="50000"/>
                </a:schemeClr>
              </a:solidFill>
              <a:latin typeface="+mj-lt"/>
            </a:endParaRPr>
          </a:p>
        </p:txBody>
      </p:sp>
      <p:sp>
        <p:nvSpPr>
          <p:cNvPr id="4" name="Slide Number Placeholder 3"/>
          <p:cNvSpPr>
            <a:spLocks noGrp="1"/>
          </p:cNvSpPr>
          <p:nvPr>
            <p:ph type="sldNum" sz="quarter" idx="12"/>
          </p:nvPr>
        </p:nvSpPr>
        <p:spPr/>
        <p:txBody>
          <a:bodyPr/>
          <a:lstStyle/>
          <a:p>
            <a:fld id="{217BEC98-8F74-4C51-9E05-022476D6520C}"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Slide Number Placeholder 3"/>
          <p:cNvSpPr>
            <a:spLocks noGrp="1"/>
          </p:cNvSpPr>
          <p:nvPr>
            <p:ph type="sldNum" sz="quarter" idx="12"/>
          </p:nvPr>
        </p:nvSpPr>
        <p:spPr/>
        <p:txBody>
          <a:bodyPr/>
          <a:lstStyle/>
          <a:p>
            <a:fld id="{217BEC98-8F74-4C51-9E05-022476D6520C}" type="slidenum">
              <a:rPr lang="en-US" smtClean="0"/>
              <a:pPr/>
              <a:t>3</a:t>
            </a:fld>
            <a:endParaRPr lang="en-US"/>
          </a:p>
        </p:txBody>
      </p:sp>
      <p:pic>
        <p:nvPicPr>
          <p:cNvPr id="5" name="Picture 2"/>
          <p:cNvPicPr>
            <a:picLocks noGrp="1" noChangeAspect="1" noChangeArrowheads="1"/>
          </p:cNvPicPr>
          <p:nvPr>
            <p:ph idx="1"/>
          </p:nvPr>
        </p:nvPicPr>
        <p:blipFill>
          <a:blip r:embed="rId2" cstate="print"/>
          <a:srcRect/>
          <a:stretch>
            <a:fillRect/>
          </a:stretch>
        </p:blipFill>
        <p:spPr bwMode="auto">
          <a:xfrm>
            <a:off x="1828800" y="-108206"/>
            <a:ext cx="5917285" cy="696620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Slide Number Placeholder 3"/>
          <p:cNvSpPr>
            <a:spLocks noGrp="1"/>
          </p:cNvSpPr>
          <p:nvPr>
            <p:ph type="sldNum" sz="quarter" idx="12"/>
          </p:nvPr>
        </p:nvSpPr>
        <p:spPr/>
        <p:txBody>
          <a:bodyPr/>
          <a:lstStyle/>
          <a:p>
            <a:fld id="{217BEC98-8F74-4C51-9E05-022476D6520C}" type="slidenum">
              <a:rPr lang="en-US" smtClean="0"/>
              <a:pPr/>
              <a:t>4</a:t>
            </a:fld>
            <a:endParaRPr lang="en-US"/>
          </a:p>
        </p:txBody>
      </p:sp>
      <p:pic>
        <p:nvPicPr>
          <p:cNvPr id="3074" name="Picture 2"/>
          <p:cNvPicPr>
            <a:picLocks noGrp="1" noChangeAspect="1" noChangeArrowheads="1"/>
          </p:cNvPicPr>
          <p:nvPr>
            <p:ph idx="1"/>
          </p:nvPr>
        </p:nvPicPr>
        <p:blipFill>
          <a:blip r:embed="rId2" cstate="print"/>
          <a:srcRect/>
          <a:stretch>
            <a:fillRect/>
          </a:stretch>
        </p:blipFill>
        <p:spPr bwMode="auto">
          <a:xfrm>
            <a:off x="2743201" y="3660"/>
            <a:ext cx="3839298" cy="685434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8600"/>
            <a:ext cx="8305800" cy="838200"/>
          </a:xfrm>
        </p:spPr>
        <p:txBody>
          <a:bodyPr>
            <a:normAutofit/>
          </a:bodyPr>
          <a:lstStyle/>
          <a:p>
            <a:pPr algn="ctr"/>
            <a:endParaRPr lang="en-US" dirty="0">
              <a:latin typeface="Tahoma" pitchFamily="34" charset="0"/>
              <a:cs typeface="Tahoma" pitchFamily="34" charset="0"/>
            </a:endParaRPr>
          </a:p>
        </p:txBody>
      </p:sp>
      <p:sp>
        <p:nvSpPr>
          <p:cNvPr id="3" name="Content Placeholder 2"/>
          <p:cNvSpPr>
            <a:spLocks noGrp="1"/>
          </p:cNvSpPr>
          <p:nvPr>
            <p:ph idx="1"/>
          </p:nvPr>
        </p:nvSpPr>
        <p:spPr>
          <a:xfrm>
            <a:off x="838200" y="1219200"/>
            <a:ext cx="8305800" cy="5638800"/>
          </a:xfrm>
        </p:spPr>
        <p:txBody>
          <a:bodyPr>
            <a:noAutofit/>
          </a:bodyPr>
          <a:lstStyle/>
          <a:p>
            <a:pPr marL="0">
              <a:lnSpc>
                <a:spcPct val="95000"/>
              </a:lnSpc>
              <a:spcBef>
                <a:spcPts val="300"/>
              </a:spcBef>
            </a:pPr>
            <a:endParaRPr lang="en-US" sz="2700" dirty="0">
              <a:solidFill>
                <a:schemeClr val="tx2">
                  <a:lumMod val="50000"/>
                </a:schemeClr>
              </a:solidFill>
              <a:latin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fld id="{217BEC98-8F74-4C51-9E05-022476D6520C}" type="slidenum">
              <a:rPr lang="en-US" smtClean="0"/>
              <a:pPr/>
              <a:t>5</a:t>
            </a:fld>
            <a:endParaRPr lang="en-US"/>
          </a:p>
        </p:txBody>
      </p:sp>
      <p:pic>
        <p:nvPicPr>
          <p:cNvPr id="2050" name="Picture 2"/>
          <p:cNvPicPr>
            <a:picLocks noChangeAspect="1" noChangeArrowheads="1"/>
          </p:cNvPicPr>
          <p:nvPr/>
        </p:nvPicPr>
        <p:blipFill>
          <a:blip r:embed="rId2" cstate="print"/>
          <a:srcRect/>
          <a:stretch>
            <a:fillRect/>
          </a:stretch>
        </p:blipFill>
        <p:spPr bwMode="auto">
          <a:xfrm>
            <a:off x="1752600" y="-238125"/>
            <a:ext cx="5343525" cy="70961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8305800" cy="1143000"/>
          </a:xfrm>
        </p:spPr>
        <p:txBody>
          <a:bodyPr/>
          <a:lstStyle/>
          <a:p>
            <a:pPr algn="ctr"/>
            <a:endParaRPr lang="en-US" dirty="0">
              <a:latin typeface="Tahoma" pitchFamily="34" charset="0"/>
              <a:cs typeface="Tahoma" pitchFamily="34" charset="0"/>
            </a:endParaRPr>
          </a:p>
        </p:txBody>
      </p:sp>
      <p:sp>
        <p:nvSpPr>
          <p:cNvPr id="3" name="Content Placeholder 2"/>
          <p:cNvSpPr>
            <a:spLocks noGrp="1"/>
          </p:cNvSpPr>
          <p:nvPr>
            <p:ph idx="1"/>
          </p:nvPr>
        </p:nvSpPr>
        <p:spPr>
          <a:xfrm>
            <a:off x="914400" y="1143000"/>
            <a:ext cx="8229600" cy="5715000"/>
          </a:xfrm>
        </p:spPr>
        <p:txBody>
          <a:bodyPr>
            <a:noAutofit/>
          </a:bodyPr>
          <a:lstStyle/>
          <a:p>
            <a:endParaRPr lang="en-US" sz="2600" dirty="0" smtClean="0">
              <a:solidFill>
                <a:schemeClr val="tx2">
                  <a:lumMod val="50000"/>
                </a:schemeClr>
              </a:solidFill>
              <a:latin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fld id="{217BEC98-8F74-4C51-9E05-022476D6520C}" type="slidenum">
              <a:rPr lang="en-US" smtClean="0"/>
              <a:pPr/>
              <a:t>6</a:t>
            </a:fld>
            <a:endParaRPr lang="en-US"/>
          </a:p>
        </p:txBody>
      </p:sp>
      <p:pic>
        <p:nvPicPr>
          <p:cNvPr id="4098" name="Picture 2"/>
          <p:cNvPicPr>
            <a:picLocks noChangeAspect="1" noChangeArrowheads="1"/>
          </p:cNvPicPr>
          <p:nvPr/>
        </p:nvPicPr>
        <p:blipFill>
          <a:blip r:embed="rId2" cstate="print"/>
          <a:srcRect/>
          <a:stretch>
            <a:fillRect/>
          </a:stretch>
        </p:blipFill>
        <p:spPr bwMode="auto">
          <a:xfrm>
            <a:off x="2362200" y="152400"/>
            <a:ext cx="4370140" cy="67056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Slide Number Placeholder 3"/>
          <p:cNvSpPr>
            <a:spLocks noGrp="1"/>
          </p:cNvSpPr>
          <p:nvPr>
            <p:ph type="sldNum" sz="quarter" idx="12"/>
          </p:nvPr>
        </p:nvSpPr>
        <p:spPr/>
        <p:txBody>
          <a:bodyPr/>
          <a:lstStyle/>
          <a:p>
            <a:fld id="{217BEC98-8F74-4C51-9E05-022476D6520C}" type="slidenum">
              <a:rPr lang="en-US" smtClean="0"/>
              <a:pPr/>
              <a:t>7</a:t>
            </a:fld>
            <a:endParaRPr lang="en-US"/>
          </a:p>
        </p:txBody>
      </p:sp>
      <p:pic>
        <p:nvPicPr>
          <p:cNvPr id="1026" name="Picture 2"/>
          <p:cNvPicPr>
            <a:picLocks noGrp="1" noChangeAspect="1" noChangeArrowheads="1"/>
          </p:cNvPicPr>
          <p:nvPr>
            <p:ph idx="1"/>
          </p:nvPr>
        </p:nvPicPr>
        <p:blipFill>
          <a:blip r:embed="rId2" cstate="print"/>
          <a:srcRect/>
          <a:stretch>
            <a:fillRect/>
          </a:stretch>
        </p:blipFill>
        <p:spPr bwMode="auto">
          <a:xfrm>
            <a:off x="640976" y="1143000"/>
            <a:ext cx="7893424" cy="536752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sz="quarter" idx="12"/>
          </p:nvPr>
        </p:nvSpPr>
        <p:spPr/>
        <p:txBody>
          <a:bodyPr/>
          <a:lstStyle/>
          <a:p>
            <a:fld id="{217BEC98-8F74-4C51-9E05-022476D6520C}" type="slidenum">
              <a:rPr lang="en-US" smtClean="0"/>
              <a:pPr/>
              <a:t>8</a:t>
            </a:fld>
            <a:endParaRPr lang="en-US"/>
          </a:p>
        </p:txBody>
      </p:sp>
      <p:pic>
        <p:nvPicPr>
          <p:cNvPr id="2050" name="Picture 2"/>
          <p:cNvPicPr>
            <a:picLocks noChangeAspect="1" noChangeArrowheads="1"/>
          </p:cNvPicPr>
          <p:nvPr/>
        </p:nvPicPr>
        <p:blipFill>
          <a:blip r:embed="rId2" cstate="print"/>
          <a:srcRect/>
          <a:stretch>
            <a:fillRect/>
          </a:stretch>
        </p:blipFill>
        <p:spPr bwMode="auto">
          <a:xfrm>
            <a:off x="470647" y="609600"/>
            <a:ext cx="8520953" cy="579424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latin typeface="Tahoma" pitchFamily="34" charset="0"/>
                <a:cs typeface="Tahoma" pitchFamily="34" charset="0"/>
              </a:rPr>
              <a:t>ABRAHAMIC  COVENANT</a:t>
            </a:r>
            <a:endParaRPr lang="en-US" dirty="0">
              <a:latin typeface="Tahoma" pitchFamily="34" charset="0"/>
              <a:cs typeface="Tahoma" pitchFamily="34" charset="0"/>
            </a:endParaRPr>
          </a:p>
        </p:txBody>
      </p:sp>
      <p:sp>
        <p:nvSpPr>
          <p:cNvPr id="3" name="Content Placeholder 2"/>
          <p:cNvSpPr>
            <a:spLocks noGrp="1"/>
          </p:cNvSpPr>
          <p:nvPr>
            <p:ph idx="1"/>
          </p:nvPr>
        </p:nvSpPr>
        <p:spPr>
          <a:xfrm>
            <a:off x="990600" y="1447800"/>
            <a:ext cx="8153400" cy="5410200"/>
          </a:xfrm>
        </p:spPr>
        <p:txBody>
          <a:bodyPr>
            <a:normAutofit/>
          </a:bodyPr>
          <a:lstStyle/>
          <a:p>
            <a:pPr>
              <a:spcBef>
                <a:spcPts val="0"/>
              </a:spcBef>
            </a:pPr>
            <a:r>
              <a:rPr lang="en-US" sz="2800" b="1" dirty="0" smtClean="0">
                <a:solidFill>
                  <a:schemeClr val="tx2">
                    <a:lumMod val="50000"/>
                  </a:schemeClr>
                </a:solidFill>
                <a:latin typeface="Tahoma" pitchFamily="34" charset="0"/>
                <a:cs typeface="Tahoma" pitchFamily="34" charset="0"/>
              </a:rPr>
              <a:t>Genesis 15:1  </a:t>
            </a:r>
            <a:r>
              <a:rPr lang="en-US" sz="2800" dirty="0" smtClean="0">
                <a:solidFill>
                  <a:schemeClr val="tx2">
                    <a:lumMod val="50000"/>
                  </a:schemeClr>
                </a:solidFill>
                <a:latin typeface="Tahoma" pitchFamily="34" charset="0"/>
                <a:cs typeface="Tahoma" pitchFamily="34" charset="0"/>
              </a:rPr>
              <a:t>After these things the word of the Lord came to Abram in a vision, saying,</a:t>
            </a:r>
          </a:p>
          <a:p>
            <a:pPr>
              <a:spcBef>
                <a:spcPts val="0"/>
              </a:spcBef>
              <a:buNone/>
            </a:pPr>
            <a:r>
              <a:rPr lang="en-US" sz="2800" dirty="0" smtClean="0">
                <a:solidFill>
                  <a:schemeClr val="tx2">
                    <a:lumMod val="50000"/>
                  </a:schemeClr>
                </a:solidFill>
                <a:latin typeface="Tahoma" pitchFamily="34" charset="0"/>
                <a:cs typeface="Tahoma" pitchFamily="34" charset="0"/>
              </a:rPr>
              <a:t>            "Do not fear, Abram,</a:t>
            </a:r>
          </a:p>
          <a:p>
            <a:pPr>
              <a:spcBef>
                <a:spcPts val="0"/>
              </a:spcBef>
              <a:buNone/>
            </a:pPr>
            <a:r>
              <a:rPr lang="en-US" sz="2800" dirty="0" smtClean="0">
                <a:solidFill>
                  <a:schemeClr val="tx2">
                    <a:lumMod val="50000"/>
                  </a:schemeClr>
                </a:solidFill>
                <a:latin typeface="Tahoma" pitchFamily="34" charset="0"/>
                <a:cs typeface="Tahoma" pitchFamily="34" charset="0"/>
              </a:rPr>
              <a:t>            I am a shield to you;            </a:t>
            </a:r>
          </a:p>
          <a:p>
            <a:pPr>
              <a:spcBef>
                <a:spcPts val="0"/>
              </a:spcBef>
              <a:buNone/>
            </a:pPr>
            <a:r>
              <a:rPr lang="en-US" sz="2800" dirty="0" smtClean="0">
                <a:solidFill>
                  <a:schemeClr val="tx2">
                    <a:lumMod val="50000"/>
                  </a:schemeClr>
                </a:solidFill>
                <a:latin typeface="Tahoma" pitchFamily="34" charset="0"/>
                <a:cs typeface="Tahoma" pitchFamily="34" charset="0"/>
              </a:rPr>
              <a:t>            Your reward shall be very great." </a:t>
            </a:r>
          </a:p>
          <a:p>
            <a:pPr>
              <a:spcBef>
                <a:spcPts val="0"/>
              </a:spcBef>
            </a:pPr>
            <a:r>
              <a:rPr lang="en-US" sz="2800" b="1" dirty="0" smtClean="0">
                <a:solidFill>
                  <a:schemeClr val="tx2">
                    <a:lumMod val="50000"/>
                  </a:schemeClr>
                </a:solidFill>
                <a:latin typeface="Tahoma" pitchFamily="34" charset="0"/>
                <a:cs typeface="Tahoma" pitchFamily="34" charset="0"/>
              </a:rPr>
              <a:t>Genesis 15:5-6  </a:t>
            </a:r>
            <a:r>
              <a:rPr lang="en-US" sz="2800" dirty="0" smtClean="0">
                <a:solidFill>
                  <a:schemeClr val="tx2">
                    <a:lumMod val="50000"/>
                  </a:schemeClr>
                </a:solidFill>
                <a:latin typeface="Tahoma" pitchFamily="34" charset="0"/>
                <a:cs typeface="Tahoma" pitchFamily="34" charset="0"/>
              </a:rPr>
              <a:t>And He took him outside and said, "Now look toward the heavens, and count the stars, if you are able to count them." And He said to him, "So shall your descendants be.“  Then he believed in the Lord; and He reckoned it to him as righteousness. </a:t>
            </a:r>
          </a:p>
          <a:p>
            <a:pPr>
              <a:spcBef>
                <a:spcPts val="0"/>
              </a:spcBef>
            </a:pPr>
            <a:r>
              <a:rPr lang="en-US" sz="2800" dirty="0" smtClean="0">
                <a:solidFill>
                  <a:schemeClr val="tx2">
                    <a:lumMod val="50000"/>
                  </a:schemeClr>
                </a:solidFill>
                <a:latin typeface="Tahoma" pitchFamily="34" charset="0"/>
                <a:cs typeface="Tahoma" pitchFamily="34" charset="0"/>
              </a:rPr>
              <a:t>Reckoned: </a:t>
            </a:r>
            <a:r>
              <a:rPr lang="en-US" sz="2800" i="1" dirty="0" err="1" smtClean="0">
                <a:solidFill>
                  <a:schemeClr val="tx2">
                    <a:lumMod val="50000"/>
                  </a:schemeClr>
                </a:solidFill>
                <a:latin typeface="Tahoma" pitchFamily="34" charset="0"/>
                <a:cs typeface="Tahoma" pitchFamily="34" charset="0"/>
              </a:rPr>
              <a:t>chashab</a:t>
            </a:r>
            <a:r>
              <a:rPr lang="en-US" sz="2800" i="1" dirty="0" smtClean="0">
                <a:solidFill>
                  <a:schemeClr val="tx2">
                    <a:lumMod val="50000"/>
                  </a:schemeClr>
                </a:solidFill>
                <a:latin typeface="Tahoma" pitchFamily="34" charset="0"/>
                <a:cs typeface="Tahoma" pitchFamily="34" charset="0"/>
              </a:rPr>
              <a:t>: </a:t>
            </a:r>
            <a:r>
              <a:rPr lang="en-US" sz="2800" dirty="0" smtClean="0">
                <a:solidFill>
                  <a:schemeClr val="tx2">
                    <a:lumMod val="50000"/>
                  </a:schemeClr>
                </a:solidFill>
                <a:latin typeface="Tahoma" pitchFamily="34" charset="0"/>
                <a:cs typeface="Tahoma" pitchFamily="34" charset="0"/>
              </a:rPr>
              <a:t>valued, regarded</a:t>
            </a:r>
          </a:p>
          <a:p>
            <a:pPr>
              <a:spcBef>
                <a:spcPts val="0"/>
              </a:spcBef>
              <a:buNone/>
            </a:pPr>
            <a:endParaRPr lang="en-US" sz="2800" dirty="0" smtClean="0">
              <a:solidFill>
                <a:schemeClr val="tx2">
                  <a:lumMod val="50000"/>
                </a:schemeClr>
              </a:solidFill>
              <a:latin typeface="Tahoma" pitchFamily="34" charset="0"/>
              <a:cs typeface="Tahoma" pitchFamily="34" charset="0"/>
            </a:endParaRPr>
          </a:p>
          <a:p>
            <a:pPr>
              <a:spcBef>
                <a:spcPts val="0"/>
              </a:spcBef>
            </a:pPr>
            <a:endParaRPr lang="en-US" sz="2800" dirty="0" smtClean="0">
              <a:solidFill>
                <a:schemeClr val="tx2">
                  <a:lumMod val="50000"/>
                </a:schemeClr>
              </a:solidFill>
              <a:latin typeface="Tahoma" pitchFamily="34" charset="0"/>
              <a:cs typeface="Tahoma" pitchFamily="34" charset="0"/>
            </a:endParaRPr>
          </a:p>
          <a:p>
            <a:pPr>
              <a:spcBef>
                <a:spcPts val="0"/>
              </a:spcBef>
            </a:pPr>
            <a:endParaRPr lang="en-US" sz="2800" dirty="0" smtClean="0">
              <a:solidFill>
                <a:schemeClr val="tx2">
                  <a:lumMod val="50000"/>
                </a:schemeClr>
              </a:solidFill>
              <a:latin typeface="Tahoma" pitchFamily="34" charset="0"/>
              <a:cs typeface="Tahoma" pitchFamily="34" charset="0"/>
            </a:endParaRPr>
          </a:p>
          <a:p>
            <a:pPr>
              <a:spcBef>
                <a:spcPts val="0"/>
              </a:spcBef>
            </a:pPr>
            <a:endParaRPr lang="en-US" sz="2800" dirty="0">
              <a:solidFill>
                <a:schemeClr val="tx2">
                  <a:lumMod val="50000"/>
                </a:schemeClr>
              </a:solidFill>
              <a:latin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fld id="{217BEC98-8F74-4C51-9E05-022476D6520C}" type="slidenum">
              <a:rPr lang="en-US" smtClean="0"/>
              <a:pPr/>
              <a:t>9</a:t>
            </a:fld>
            <a:endParaRPr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Lucky Tie">
      <a:majorFont>
        <a:latin typeface="Tahoma"/>
        <a:ea typeface=""/>
        <a:cs typeface=""/>
        <a:font script="Cyrl" typeface="Tahoma"/>
        <a:font script="Grek" typeface="Tahoma"/>
        <a:font script="Jpan" typeface="ＭＳ Ｐ明朝"/>
        <a:font script="Hang" typeface="굴림"/>
        <a:font script="Hans" typeface="黑体"/>
        <a:font script="Hant" typeface="新細明體"/>
        <a:font script="Arab" typeface="Tahoma"/>
        <a:font script="Hebr" typeface="Tahoma"/>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Franklin Gothic Book"/>
        <a:ea typeface=""/>
        <a:cs typeface=""/>
        <a:font script="Cyrl" typeface="Arial"/>
        <a:font script="Grek" typeface="Arial"/>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4095</TotalTime>
  <Words>814</Words>
  <Application>Microsoft Office PowerPoint</Application>
  <PresentationFormat>On-screen Show (4:3)</PresentationFormat>
  <Paragraphs>64</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Solstice</vt:lpstr>
      <vt:lpstr>REVERENCE FOR GOD’S PROMISES</vt:lpstr>
      <vt:lpstr>BACKGROUND INFORMATION</vt:lpstr>
      <vt:lpstr>Slide 3</vt:lpstr>
      <vt:lpstr>Slide 4</vt:lpstr>
      <vt:lpstr>Slide 5</vt:lpstr>
      <vt:lpstr>Slide 6</vt:lpstr>
      <vt:lpstr>Slide 7</vt:lpstr>
      <vt:lpstr>Slide 8</vt:lpstr>
      <vt:lpstr>ABRAHAMIC  COVENANT</vt:lpstr>
      <vt:lpstr>CHILDREN + LAND</vt:lpstr>
      <vt:lpstr>NOT BASED ON LAW</vt:lpstr>
      <vt:lpstr>WALK OF DEATH</vt:lpstr>
      <vt:lpstr>TRIBES SEALED (Tribulation)</vt:lpstr>
      <vt:lpstr>TRIBES IN NEW JERUSALEM</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REVERENCE FOR GOD’S PROMISES</dc:title>
  <dc:creator> </dc:creator>
  <cp:lastModifiedBy> </cp:lastModifiedBy>
  <cp:revision>29</cp:revision>
  <dcterms:created xsi:type="dcterms:W3CDTF">2013-01-20T19:58:50Z</dcterms:created>
  <dcterms:modified xsi:type="dcterms:W3CDTF">2013-04-24T13:07:19Z</dcterms:modified>
</cp:coreProperties>
</file>