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9" r:id="rId8"/>
    <p:sldId id="261" r:id="rId9"/>
    <p:sldId id="270" r:id="rId10"/>
    <p:sldId id="271"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p:cViewPr>
        <p:scale>
          <a:sx n="70" d="100"/>
          <a:sy n="70" d="100"/>
        </p:scale>
        <p:origin x="-1398" y="-102"/>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4/26/2013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4/26/2013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BE9127-30F7-402E-9175-455CCBB8005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4/26/2013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4/26/2013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4/26/2013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4/26/2013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4/26/2013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4/26/2013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4/26/2013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4/26/2013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4/26/2013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4/26/2013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4/26/2013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4/26/2013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SPEAKING AND SERVING</a:t>
            </a:r>
            <a:endParaRPr lang="en-US" dirty="0">
              <a:solidFill>
                <a:schemeClr val="tx2">
                  <a:lumMod val="50000"/>
                </a:schemeClr>
              </a:solidFill>
            </a:endParaRPr>
          </a:p>
        </p:txBody>
      </p:sp>
      <p:sp>
        <p:nvSpPr>
          <p:cNvPr id="3" name="Content Placeholder 2"/>
          <p:cNvSpPr>
            <a:spLocks noGrp="1"/>
          </p:cNvSpPr>
          <p:nvPr>
            <p:ph idx="1"/>
          </p:nvPr>
        </p:nvSpPr>
        <p:spPr/>
        <p:txBody>
          <a:bodyPr>
            <a:normAutofit/>
          </a:bodyPr>
          <a:lstStyle/>
          <a:p>
            <a:r>
              <a:rPr lang="en-US" sz="2800" dirty="0" smtClean="0">
                <a:solidFill>
                  <a:schemeClr val="tx2">
                    <a:lumMod val="50000"/>
                  </a:schemeClr>
                </a:solidFill>
                <a:latin typeface="Tahoma" pitchFamily="34" charset="0"/>
                <a:cs typeface="Tahoma" pitchFamily="34" charset="0"/>
              </a:rPr>
              <a:t>When you speak, it should be as one speaking for God as His representative</a:t>
            </a:r>
          </a:p>
          <a:p>
            <a:r>
              <a:rPr lang="en-US" sz="2800" dirty="0" smtClean="0">
                <a:solidFill>
                  <a:schemeClr val="tx2">
                    <a:lumMod val="50000"/>
                  </a:schemeClr>
                </a:solidFill>
                <a:latin typeface="Tahoma" pitchFamily="34" charset="0"/>
                <a:cs typeface="Tahoma" pitchFamily="34" charset="0"/>
              </a:rPr>
              <a:t>In your service, you should be acting as an ambassador for Christ</a:t>
            </a:r>
          </a:p>
          <a:p>
            <a:r>
              <a:rPr lang="en-US" sz="2800" b="1" dirty="0" smtClean="0">
                <a:solidFill>
                  <a:schemeClr val="tx2">
                    <a:lumMod val="50000"/>
                  </a:schemeClr>
                </a:solidFill>
                <a:latin typeface="Tahoma" pitchFamily="34" charset="0"/>
                <a:cs typeface="Tahoma" pitchFamily="34" charset="0"/>
              </a:rPr>
              <a:t>Philippians </a:t>
            </a:r>
            <a:r>
              <a:rPr lang="en-US" sz="2800" b="1" dirty="0" smtClean="0">
                <a:solidFill>
                  <a:schemeClr val="tx2">
                    <a:lumMod val="50000"/>
                  </a:schemeClr>
                </a:solidFill>
                <a:latin typeface="Tahoma" pitchFamily="34" charset="0"/>
                <a:cs typeface="Tahoma" pitchFamily="34" charset="0"/>
              </a:rPr>
              <a:t>3:13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Brethren, I do not regard myself as having laid hold of it yet; but one thing I do: forgetting what lies behind and reaching forward to what lies </a:t>
            </a:r>
            <a:r>
              <a:rPr lang="en-US" sz="2800" dirty="0" smtClean="0">
                <a:solidFill>
                  <a:schemeClr val="tx2">
                    <a:lumMod val="50000"/>
                  </a:schemeClr>
                </a:solidFill>
                <a:latin typeface="Tahoma" pitchFamily="34" charset="0"/>
                <a:cs typeface="Tahoma" pitchFamily="34" charset="0"/>
              </a:rPr>
              <a:t>ahead… </a:t>
            </a:r>
          </a:p>
          <a:p>
            <a:r>
              <a:rPr lang="en-US" sz="2800" b="1" dirty="0" smtClean="0">
                <a:solidFill>
                  <a:schemeClr val="tx2">
                    <a:lumMod val="50000"/>
                  </a:schemeClr>
                </a:solidFill>
                <a:latin typeface="Tahoma" pitchFamily="34" charset="0"/>
                <a:cs typeface="Tahoma" pitchFamily="34" charset="0"/>
              </a:rPr>
              <a:t>1 Peter </a:t>
            </a:r>
            <a:r>
              <a:rPr lang="en-US" sz="2800" b="1" dirty="0" smtClean="0">
                <a:solidFill>
                  <a:schemeClr val="tx2">
                    <a:lumMod val="50000"/>
                  </a:schemeClr>
                </a:solidFill>
                <a:latin typeface="Tahoma" pitchFamily="34" charset="0"/>
                <a:cs typeface="Tahoma" pitchFamily="34" charset="0"/>
              </a:rPr>
              <a:t>1:7</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so that the proof of your faith, being more precious than gold which is perishable, even though tested by fire, may be found to result in praise and glory and honor at the revelation of Jesus Christ;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perception</a:t>
            </a:r>
          </a:p>
          <a:p>
            <a:r>
              <a:rPr lang="en-US" sz="2800" b="1" dirty="0" smtClean="0">
                <a:solidFill>
                  <a:schemeClr val="tx2">
                    <a:lumMod val="50000"/>
                  </a:schemeClr>
                </a:solidFill>
                <a:latin typeface="Tahoma" pitchFamily="34" charset="0"/>
                <a:cs typeface="Tahoma" pitchFamily="34" charset="0"/>
              </a:rPr>
              <a:t>1 Peter 4:1  </a:t>
            </a:r>
            <a:r>
              <a:rPr lang="en-US" sz="2800" dirty="0" smtClean="0">
                <a:solidFill>
                  <a:schemeClr val="tx2">
                    <a:lumMod val="50000"/>
                  </a:schemeClr>
                </a:solidFill>
                <a:latin typeface="Tahoma" pitchFamily="34" charset="0"/>
                <a:cs typeface="Tahoma" pitchFamily="34" charset="0"/>
              </a:rPr>
              <a:t>Therefore, since Christ has suffered in the flesh, </a:t>
            </a:r>
            <a:r>
              <a:rPr lang="en-US" sz="2800" u="sng" dirty="0" smtClean="0">
                <a:solidFill>
                  <a:schemeClr val="tx2">
                    <a:lumMod val="50000"/>
                  </a:schemeClr>
                </a:solidFill>
                <a:latin typeface="Tahoma" pitchFamily="34" charset="0"/>
                <a:cs typeface="Tahoma" pitchFamily="34" charset="0"/>
              </a:rPr>
              <a:t>arm</a:t>
            </a:r>
            <a:r>
              <a:rPr lang="en-US" sz="2800" dirty="0" smtClean="0">
                <a:solidFill>
                  <a:schemeClr val="tx2">
                    <a:lumMod val="50000"/>
                  </a:schemeClr>
                </a:solidFill>
                <a:latin typeface="Tahoma" pitchFamily="34" charset="0"/>
                <a:cs typeface="Tahoma" pitchFamily="34" charset="0"/>
              </a:rPr>
              <a:t> yourselves also with the same </a:t>
            </a:r>
            <a:r>
              <a:rPr lang="en-US" sz="2800" u="sng" dirty="0" smtClean="0">
                <a:solidFill>
                  <a:schemeClr val="tx2">
                    <a:lumMod val="50000"/>
                  </a:schemeClr>
                </a:solidFill>
                <a:latin typeface="Tahoma" pitchFamily="34" charset="0"/>
                <a:cs typeface="Tahoma" pitchFamily="34" charset="0"/>
              </a:rPr>
              <a:t>purpose</a:t>
            </a:r>
            <a:r>
              <a:rPr lang="en-US" sz="2800" dirty="0" smtClean="0">
                <a:solidFill>
                  <a:schemeClr val="tx2">
                    <a:lumMod val="50000"/>
                  </a:schemeClr>
                </a:solidFill>
                <a:latin typeface="Tahoma" pitchFamily="34" charset="0"/>
                <a:cs typeface="Tahoma" pitchFamily="34" charset="0"/>
              </a:rPr>
              <a:t>…</a:t>
            </a:r>
          </a:p>
          <a:p>
            <a:r>
              <a:rPr lang="en-US" sz="2800" b="1" dirty="0" smtClean="0">
                <a:solidFill>
                  <a:schemeClr val="tx2">
                    <a:lumMod val="50000"/>
                  </a:schemeClr>
                </a:solidFill>
                <a:latin typeface="Tahoma" pitchFamily="34" charset="0"/>
                <a:cs typeface="Tahoma" pitchFamily="34" charset="0"/>
              </a:rPr>
              <a:t>1 Peter 4:5</a:t>
            </a:r>
            <a:r>
              <a:rPr lang="en-US" sz="2800" dirty="0" smtClean="0">
                <a:solidFill>
                  <a:schemeClr val="tx2">
                    <a:lumMod val="50000"/>
                  </a:schemeClr>
                </a:solidFill>
                <a:latin typeface="Tahoma" pitchFamily="34" charset="0"/>
                <a:cs typeface="Tahoma" pitchFamily="34" charset="0"/>
              </a:rPr>
              <a:t>….but they will give account to Him who is ready to judge the living and the dead.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50000"/>
                  </a:schemeClr>
                </a:solidFill>
              </a:rPr>
              <a:t>DEAD MARTYRS </a:t>
            </a:r>
            <a:r>
              <a:rPr lang="en-US" sz="3100" dirty="0" smtClean="0">
                <a:solidFill>
                  <a:schemeClr val="tx2">
                    <a:lumMod val="50000"/>
                  </a:schemeClr>
                </a:solidFill>
              </a:rPr>
              <a:t>or</a:t>
            </a:r>
            <a:r>
              <a:rPr lang="en-US" dirty="0" smtClean="0">
                <a:solidFill>
                  <a:schemeClr val="tx2">
                    <a:lumMod val="50000"/>
                  </a:schemeClr>
                </a:solidFill>
              </a:rPr>
              <a:t> DIED LOVING GOD? </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4:6  </a:t>
            </a:r>
            <a:r>
              <a:rPr lang="en-US" sz="2800" dirty="0" smtClean="0">
                <a:solidFill>
                  <a:schemeClr val="tx2">
                    <a:lumMod val="50000"/>
                  </a:schemeClr>
                </a:solidFill>
                <a:latin typeface="Tahoma" pitchFamily="34" charset="0"/>
                <a:cs typeface="Tahoma" pitchFamily="34" charset="0"/>
              </a:rPr>
              <a:t>For the gospel has </a:t>
            </a:r>
            <a:r>
              <a:rPr lang="en-US" sz="2800" u="sng" dirty="0" smtClean="0">
                <a:solidFill>
                  <a:schemeClr val="tx2">
                    <a:lumMod val="50000"/>
                  </a:schemeClr>
                </a:solidFill>
                <a:latin typeface="Tahoma" pitchFamily="34" charset="0"/>
                <a:cs typeface="Tahoma" pitchFamily="34" charset="0"/>
              </a:rPr>
              <a:t>for this purpose </a:t>
            </a:r>
            <a:r>
              <a:rPr lang="en-US" sz="2800" dirty="0" smtClean="0">
                <a:solidFill>
                  <a:schemeClr val="tx2">
                    <a:lumMod val="50000"/>
                  </a:schemeClr>
                </a:solidFill>
                <a:latin typeface="Tahoma" pitchFamily="34" charset="0"/>
                <a:cs typeface="Tahoma" pitchFamily="34" charset="0"/>
              </a:rPr>
              <a:t>been preached even to those who are dead, that though they are judged in the flesh as men, they may live in the spirit according to the will of God.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For this purpose: </a:t>
            </a:r>
            <a:r>
              <a:rPr lang="en-US" sz="2800" i="1" dirty="0" err="1" smtClean="0">
                <a:solidFill>
                  <a:schemeClr val="tx2">
                    <a:lumMod val="50000"/>
                  </a:schemeClr>
                </a:solidFill>
                <a:latin typeface="Tahoma" pitchFamily="34" charset="0"/>
                <a:cs typeface="Tahoma" pitchFamily="34" charset="0"/>
              </a:rPr>
              <a:t>eis</a:t>
            </a:r>
            <a:r>
              <a:rPr lang="en-US" sz="2800" i="1" dirty="0" smtClean="0">
                <a:solidFill>
                  <a:schemeClr val="tx2">
                    <a:lumMod val="50000"/>
                  </a:schemeClr>
                </a:solidFill>
                <a:latin typeface="Tahoma" pitchFamily="34" charset="0"/>
                <a:cs typeface="Tahoma" pitchFamily="34" charset="0"/>
              </a:rPr>
              <a:t> </a:t>
            </a:r>
            <a:r>
              <a:rPr lang="en-US" sz="2800" i="1" dirty="0" err="1" smtClean="0">
                <a:solidFill>
                  <a:schemeClr val="tx2">
                    <a:lumMod val="50000"/>
                  </a:schemeClr>
                </a:solidFill>
                <a:latin typeface="Tahoma" pitchFamily="34" charset="0"/>
                <a:cs typeface="Tahoma" pitchFamily="34" charset="0"/>
              </a:rPr>
              <a:t>touto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to this end</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1 Peter 4:7  </a:t>
            </a:r>
            <a:r>
              <a:rPr lang="en-US" sz="2800" dirty="0" smtClean="0">
                <a:solidFill>
                  <a:schemeClr val="tx2">
                    <a:lumMod val="50000"/>
                  </a:schemeClr>
                </a:solidFill>
                <a:latin typeface="Tahoma" pitchFamily="34" charset="0"/>
                <a:cs typeface="Tahoma" pitchFamily="34" charset="0"/>
              </a:rPr>
              <a:t>The end of all things is near; therefore, be of </a:t>
            </a:r>
            <a:r>
              <a:rPr lang="en-US" sz="2800" u="sng" dirty="0" smtClean="0">
                <a:solidFill>
                  <a:schemeClr val="tx2">
                    <a:lumMod val="50000"/>
                  </a:schemeClr>
                </a:solidFill>
                <a:latin typeface="Tahoma" pitchFamily="34" charset="0"/>
                <a:cs typeface="Tahoma" pitchFamily="34" charset="0"/>
              </a:rPr>
              <a:t>sound judgment </a:t>
            </a:r>
            <a:r>
              <a:rPr lang="en-US" sz="2800" dirty="0" smtClean="0">
                <a:solidFill>
                  <a:schemeClr val="tx2">
                    <a:lumMod val="50000"/>
                  </a:schemeClr>
                </a:solidFill>
                <a:latin typeface="Tahoma" pitchFamily="34" charset="0"/>
                <a:cs typeface="Tahoma" pitchFamily="34" charset="0"/>
              </a:rPr>
              <a:t>and sober spirit for the purpose of prayer. </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Sound judgment: </a:t>
            </a:r>
            <a:r>
              <a:rPr lang="en-US" sz="2800" i="1" dirty="0" err="1" smtClean="0">
                <a:solidFill>
                  <a:schemeClr val="tx2">
                    <a:lumMod val="50000"/>
                  </a:schemeClr>
                </a:solidFill>
                <a:latin typeface="Tahoma" pitchFamily="34" charset="0"/>
                <a:cs typeface="Tahoma" pitchFamily="34" charset="0"/>
              </a:rPr>
              <a:t>sophroneo</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sensible or right mind</a:t>
            </a:r>
          </a:p>
          <a:p>
            <a:pPr>
              <a:lnSpc>
                <a:spcPct val="90000"/>
              </a:lnSpc>
              <a:spcBef>
                <a:spcPts val="600"/>
              </a:spcBef>
            </a:pPr>
            <a:r>
              <a:rPr lang="en-US" sz="2800" b="1" dirty="0" smtClean="0">
                <a:solidFill>
                  <a:schemeClr val="tx2">
                    <a:lumMod val="50000"/>
                  </a:schemeClr>
                </a:solidFill>
                <a:latin typeface="Tahoma" pitchFamily="34" charset="0"/>
                <a:cs typeface="Tahoma" pitchFamily="34" charset="0"/>
              </a:rPr>
              <a:t>Mark 5:15  </a:t>
            </a:r>
            <a:r>
              <a:rPr lang="en-US" sz="2800" dirty="0" smtClean="0">
                <a:solidFill>
                  <a:schemeClr val="tx2">
                    <a:lumMod val="50000"/>
                  </a:schemeClr>
                </a:solidFill>
                <a:latin typeface="Tahoma" pitchFamily="34" charset="0"/>
                <a:cs typeface="Tahoma" pitchFamily="34" charset="0"/>
              </a:rPr>
              <a:t>They came to Jesus and observed the man who had been demon-possessed sitting down, clothed and in his </a:t>
            </a:r>
            <a:r>
              <a:rPr lang="en-US" sz="2800" u="sng" dirty="0" smtClean="0">
                <a:solidFill>
                  <a:schemeClr val="tx2">
                    <a:lumMod val="50000"/>
                  </a:schemeClr>
                </a:solidFill>
                <a:latin typeface="Tahoma" pitchFamily="34" charset="0"/>
                <a:cs typeface="Tahoma" pitchFamily="34" charset="0"/>
              </a:rPr>
              <a:t>right mind</a:t>
            </a:r>
            <a:r>
              <a:rPr lang="en-US" sz="2800" dirty="0" smtClean="0">
                <a:solidFill>
                  <a:schemeClr val="tx2">
                    <a:lumMod val="50000"/>
                  </a:schemeClr>
                </a:solidFill>
                <a:latin typeface="Tahoma" pitchFamily="34" charset="0"/>
                <a:cs typeface="Tahoma" pitchFamily="34" charset="0"/>
              </a:rPr>
              <a:t>, the very man who had had the "legion"; and they became frightened. </a:t>
            </a: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smtClean="0">
              <a:solidFill>
                <a:schemeClr val="tx2">
                  <a:lumMod val="50000"/>
                </a:schemeClr>
              </a:solidFill>
              <a:latin typeface="Tahoma" pitchFamily="34" charset="0"/>
              <a:cs typeface="Tahoma" pitchFamily="34" charset="0"/>
            </a:endParaRPr>
          </a:p>
          <a:p>
            <a:pPr>
              <a:lnSpc>
                <a:spcPct val="90000"/>
              </a:lnSpc>
              <a:spcBef>
                <a:spcPts val="600"/>
              </a:spcBef>
            </a:pP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 THE MINDSET</a:t>
            </a:r>
            <a:endParaRPr lang="en-US" dirty="0">
              <a:solidFill>
                <a:schemeClr val="tx2">
                  <a:lumMod val="50000"/>
                </a:schemeClr>
              </a:solidFill>
            </a:endParaRPr>
          </a:p>
        </p:txBody>
      </p:sp>
      <p:sp>
        <p:nvSpPr>
          <p:cNvPr id="5" name="Content Placeholder 4"/>
          <p:cNvSpPr>
            <a:spLocks noGrp="1"/>
          </p:cNvSpPr>
          <p:nvPr>
            <p:ph idx="1"/>
          </p:nvPr>
        </p:nvSpPr>
        <p:spPr/>
        <p:txBody>
          <a:bodyPr>
            <a:normAutofit fontScale="85000" lnSpcReduction="20000"/>
          </a:bodyPr>
          <a:lstStyle/>
          <a:p>
            <a:r>
              <a:rPr lang="en-US" sz="2800" b="1" dirty="0" smtClean="0">
                <a:solidFill>
                  <a:schemeClr val="tx2">
                    <a:lumMod val="50000"/>
                  </a:schemeClr>
                </a:solidFill>
                <a:latin typeface="Tahoma" pitchFamily="34" charset="0"/>
                <a:cs typeface="Tahoma" pitchFamily="34" charset="0"/>
              </a:rPr>
              <a:t>1 Peter 4:7  </a:t>
            </a:r>
            <a:r>
              <a:rPr lang="en-US" sz="2800" dirty="0" smtClean="0">
                <a:solidFill>
                  <a:schemeClr val="tx2">
                    <a:lumMod val="50000"/>
                  </a:schemeClr>
                </a:solidFill>
                <a:latin typeface="Tahoma" pitchFamily="34" charset="0"/>
                <a:cs typeface="Tahoma" pitchFamily="34" charset="0"/>
              </a:rPr>
              <a:t>The end of all things is near; therefore, be of sound judgment and sober spirit for the purpose of prayer. </a:t>
            </a:r>
          </a:p>
          <a:p>
            <a:r>
              <a:rPr lang="en-US" sz="2800" dirty="0" smtClean="0">
                <a:solidFill>
                  <a:schemeClr val="tx2">
                    <a:lumMod val="50000"/>
                  </a:schemeClr>
                </a:solidFill>
                <a:latin typeface="Tahoma" pitchFamily="34" charset="0"/>
                <a:cs typeface="Tahoma" pitchFamily="34" charset="0"/>
              </a:rPr>
              <a:t>Be sober (watchful) in prayers</a:t>
            </a:r>
          </a:p>
          <a:p>
            <a:r>
              <a:rPr lang="en-US" sz="2800" dirty="0" smtClean="0">
                <a:solidFill>
                  <a:schemeClr val="tx2">
                    <a:lumMod val="50000"/>
                  </a:schemeClr>
                </a:solidFill>
                <a:latin typeface="Tahoma" pitchFamily="34" charset="0"/>
                <a:cs typeface="Tahoma" pitchFamily="34" charset="0"/>
              </a:rPr>
              <a:t>There is a spiritual element to this sobriety</a:t>
            </a:r>
          </a:p>
          <a:p>
            <a:r>
              <a:rPr lang="en-US" sz="2800" b="1" dirty="0" smtClean="0">
                <a:solidFill>
                  <a:schemeClr val="tx2">
                    <a:lumMod val="50000"/>
                  </a:schemeClr>
                </a:solidFill>
                <a:latin typeface="Tahoma" pitchFamily="34" charset="0"/>
                <a:cs typeface="Tahoma" pitchFamily="34" charset="0"/>
              </a:rPr>
              <a:t>1 Thessalonians 5:6   </a:t>
            </a:r>
            <a:r>
              <a:rPr lang="en-US" sz="2800" dirty="0" smtClean="0">
                <a:solidFill>
                  <a:schemeClr val="tx2">
                    <a:lumMod val="50000"/>
                  </a:schemeClr>
                </a:solidFill>
                <a:latin typeface="Tahoma" pitchFamily="34" charset="0"/>
                <a:cs typeface="Tahoma" pitchFamily="34" charset="0"/>
              </a:rPr>
              <a:t>so then let us not sleep as others do, but let us be alert and sober. </a:t>
            </a:r>
          </a:p>
          <a:p>
            <a:r>
              <a:rPr lang="en-US" sz="2800" b="1" dirty="0" smtClean="0">
                <a:solidFill>
                  <a:schemeClr val="tx2">
                    <a:lumMod val="50000"/>
                  </a:schemeClr>
                </a:solidFill>
                <a:latin typeface="Tahoma" pitchFamily="34" charset="0"/>
                <a:cs typeface="Tahoma" pitchFamily="34" charset="0"/>
              </a:rPr>
              <a:t>1 Thessalonians 5:8 </a:t>
            </a:r>
            <a:r>
              <a:rPr lang="en-US" sz="2800" dirty="0" smtClean="0">
                <a:solidFill>
                  <a:schemeClr val="tx2">
                    <a:lumMod val="50000"/>
                  </a:schemeClr>
                </a:solidFill>
                <a:latin typeface="Tahoma" pitchFamily="34" charset="0"/>
                <a:cs typeface="Tahoma" pitchFamily="34" charset="0"/>
              </a:rPr>
              <a:t>… let us be sober, having put on the breastplate of faith and love, and as a helmet, the hope of salvation. </a:t>
            </a:r>
          </a:p>
          <a:p>
            <a:r>
              <a:rPr lang="en-US" sz="2800" b="1" dirty="0" smtClean="0">
                <a:solidFill>
                  <a:schemeClr val="tx2">
                    <a:lumMod val="50000"/>
                  </a:schemeClr>
                </a:solidFill>
                <a:latin typeface="Tahoma" pitchFamily="34" charset="0"/>
                <a:cs typeface="Tahoma" pitchFamily="34" charset="0"/>
              </a:rPr>
              <a:t>2 Timothy 4:5</a:t>
            </a:r>
            <a:r>
              <a:rPr lang="en-US" sz="2800" dirty="0" smtClean="0">
                <a:solidFill>
                  <a:schemeClr val="tx2">
                    <a:lumMod val="50000"/>
                  </a:schemeClr>
                </a:solidFill>
                <a:latin typeface="Tahoma" pitchFamily="34" charset="0"/>
                <a:cs typeface="Tahoma" pitchFamily="34" charset="0"/>
              </a:rPr>
              <a:t>  But you, be sober in all things, endure hardship</a:t>
            </a:r>
          </a:p>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minds for action, keep</a:t>
            </a:r>
            <a:r>
              <a:rPr lang="en-US" sz="2800" u="sng" dirty="0" smtClean="0">
                <a:solidFill>
                  <a:schemeClr val="tx2">
                    <a:lumMod val="50000"/>
                  </a:schemeClr>
                </a:solidFill>
                <a:latin typeface="Tahoma" pitchFamily="34" charset="0"/>
                <a:cs typeface="Tahoma" pitchFamily="34" charset="0"/>
              </a:rPr>
              <a:t> sober </a:t>
            </a:r>
            <a:r>
              <a:rPr lang="en-US" sz="2800" dirty="0" smtClean="0">
                <a:solidFill>
                  <a:schemeClr val="tx2">
                    <a:lumMod val="50000"/>
                  </a:schemeClr>
                </a:solidFill>
                <a:latin typeface="Tahoma" pitchFamily="34" charset="0"/>
                <a:cs typeface="Tahoma" pitchFamily="34" charset="0"/>
              </a:rPr>
              <a:t>in spirit</a:t>
            </a:r>
          </a:p>
          <a:p>
            <a:r>
              <a:rPr lang="en-US" sz="2800" b="1" dirty="0" smtClean="0">
                <a:solidFill>
                  <a:schemeClr val="tx2">
                    <a:lumMod val="50000"/>
                  </a:schemeClr>
                </a:solidFill>
                <a:latin typeface="Tahoma" pitchFamily="34" charset="0"/>
                <a:cs typeface="Tahoma" pitchFamily="34" charset="0"/>
              </a:rPr>
              <a:t>1 Peter 5:8  </a:t>
            </a:r>
            <a:r>
              <a:rPr lang="en-US" sz="2800" dirty="0" smtClean="0">
                <a:solidFill>
                  <a:schemeClr val="tx2">
                    <a:lumMod val="50000"/>
                  </a:schemeClr>
                </a:solidFill>
                <a:latin typeface="Tahoma" pitchFamily="34" charset="0"/>
                <a:cs typeface="Tahoma" pitchFamily="34" charset="0"/>
              </a:rPr>
              <a:t>Be of sober spirit, be on the alert. Your adversary, the devil, prowls around like a roaring lion, seeking someone to devour. </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normAutofit/>
          </a:bodyPr>
          <a:lstStyle/>
          <a:p>
            <a:r>
              <a:rPr lang="en-US" dirty="0" smtClean="0">
                <a:solidFill>
                  <a:schemeClr val="tx2">
                    <a:lumMod val="50000"/>
                  </a:schemeClr>
                </a:solidFill>
              </a:rPr>
              <a:t>THE VALUE OF PRAYER</a:t>
            </a:r>
            <a:endParaRPr lang="en-US" dirty="0">
              <a:solidFill>
                <a:schemeClr val="tx2">
                  <a:lumMod val="50000"/>
                </a:schemeClr>
              </a:solidFill>
              <a:latin typeface="Tahoma" pitchFamily="34" charset="0"/>
              <a:cs typeface="Tahoma" pitchFamily="34" charset="0"/>
            </a:endParaRPr>
          </a:p>
        </p:txBody>
      </p:sp>
      <p:sp>
        <p:nvSpPr>
          <p:cNvPr id="5" name="Content Placeholder 4"/>
          <p:cNvSpPr>
            <a:spLocks noGrp="1"/>
          </p:cNvSpPr>
          <p:nvPr>
            <p:ph idx="1"/>
          </p:nvPr>
        </p:nvSpPr>
        <p:spPr>
          <a:xfrm>
            <a:off x="0" y="1295400"/>
            <a:ext cx="9144000" cy="5562600"/>
          </a:xfrm>
        </p:spPr>
        <p:txBody>
          <a:bodyPr>
            <a:noAutofit/>
          </a:bodyPr>
          <a:lstStyle/>
          <a:p>
            <a:pPr>
              <a:lnSpc>
                <a:spcPct val="88000"/>
              </a:lnSpc>
            </a:pPr>
            <a:r>
              <a:rPr lang="en-US" sz="2800" dirty="0" smtClean="0">
                <a:solidFill>
                  <a:schemeClr val="tx2">
                    <a:lumMod val="50000"/>
                  </a:schemeClr>
                </a:solidFill>
                <a:latin typeface="Tahoma" pitchFamily="34" charset="0"/>
                <a:cs typeface="Tahoma" pitchFamily="34" charset="0"/>
              </a:rPr>
              <a:t>Good judgment fuels purposeful prayer</a:t>
            </a:r>
          </a:p>
          <a:p>
            <a:pPr>
              <a:lnSpc>
                <a:spcPct val="88000"/>
              </a:lnSpc>
            </a:pPr>
            <a:r>
              <a:rPr lang="en-US" sz="2800" dirty="0" smtClean="0">
                <a:solidFill>
                  <a:schemeClr val="tx2">
                    <a:lumMod val="50000"/>
                  </a:schemeClr>
                </a:solidFill>
                <a:latin typeface="Tahoma" pitchFamily="34" charset="0"/>
                <a:cs typeface="Tahoma" pitchFamily="34" charset="0"/>
              </a:rPr>
              <a:t>Good judgment…sound mind</a:t>
            </a:r>
          </a:p>
          <a:p>
            <a:pPr>
              <a:lnSpc>
                <a:spcPct val="88000"/>
              </a:lnSpc>
            </a:pPr>
            <a:r>
              <a:rPr lang="en-US" sz="2800" b="1" dirty="0" smtClean="0">
                <a:solidFill>
                  <a:schemeClr val="tx2">
                    <a:lumMod val="50000"/>
                  </a:schemeClr>
                </a:solidFill>
                <a:latin typeface="Tahoma" pitchFamily="34" charset="0"/>
                <a:cs typeface="Tahoma" pitchFamily="34" charset="0"/>
              </a:rPr>
              <a:t>Titus 1:7-8  </a:t>
            </a:r>
            <a:r>
              <a:rPr lang="en-US" sz="2800" dirty="0" smtClean="0">
                <a:solidFill>
                  <a:schemeClr val="tx2">
                    <a:lumMod val="50000"/>
                  </a:schemeClr>
                </a:solidFill>
                <a:latin typeface="Tahoma" pitchFamily="34" charset="0"/>
                <a:cs typeface="Tahoma" pitchFamily="34" charset="0"/>
              </a:rPr>
              <a:t>For the overseer must be above reproach as God's steward, not self-willed, not quick-tempered, not addicted to wine, not pugnacious, not fond of sordid gain, but hospitable, loving what is good, </a:t>
            </a:r>
            <a:r>
              <a:rPr lang="en-US" sz="2800" u="sng" dirty="0" smtClean="0">
                <a:solidFill>
                  <a:schemeClr val="tx2">
                    <a:lumMod val="50000"/>
                  </a:schemeClr>
                </a:solidFill>
                <a:latin typeface="Tahoma" pitchFamily="34" charset="0"/>
                <a:cs typeface="Tahoma" pitchFamily="34" charset="0"/>
              </a:rPr>
              <a:t>sensible</a:t>
            </a:r>
            <a:r>
              <a:rPr lang="en-US" sz="2800" dirty="0" smtClean="0">
                <a:solidFill>
                  <a:schemeClr val="tx2">
                    <a:lumMod val="50000"/>
                  </a:schemeClr>
                </a:solidFill>
                <a:latin typeface="Tahoma" pitchFamily="34" charset="0"/>
                <a:cs typeface="Tahoma" pitchFamily="34" charset="0"/>
              </a:rPr>
              <a:t>, just, devout, self-controlled…</a:t>
            </a:r>
          </a:p>
          <a:p>
            <a:pPr>
              <a:lnSpc>
                <a:spcPct val="85000"/>
              </a:lnSpc>
            </a:pPr>
            <a:r>
              <a:rPr lang="en-US" sz="2800" b="1" dirty="0" smtClean="0">
                <a:solidFill>
                  <a:schemeClr val="tx2">
                    <a:lumMod val="50000"/>
                  </a:schemeClr>
                </a:solidFill>
                <a:latin typeface="Tahoma" pitchFamily="34" charset="0"/>
                <a:cs typeface="Tahoma" pitchFamily="34" charset="0"/>
              </a:rPr>
              <a:t>Romans 12:1-2  </a:t>
            </a:r>
            <a:r>
              <a:rPr lang="en-US" sz="2800" dirty="0" smtClean="0">
                <a:solidFill>
                  <a:schemeClr val="tx2">
                    <a:lumMod val="50000"/>
                  </a:schemeClr>
                </a:solidFill>
                <a:latin typeface="Tahoma" pitchFamily="34" charset="0"/>
                <a:cs typeface="Tahoma" pitchFamily="34" charset="0"/>
              </a:rPr>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 </a:t>
            </a:r>
          </a:p>
          <a:p>
            <a:pPr>
              <a:lnSpc>
                <a:spcPct val="85000"/>
              </a:lnSpc>
            </a:pPr>
            <a:endParaRPr lang="en-US" sz="2800" dirty="0" smtClean="0">
              <a:solidFill>
                <a:schemeClr val="tx2">
                  <a:lumMod val="50000"/>
                </a:schemeClr>
              </a:solidFill>
              <a:latin typeface="Tahoma" pitchFamily="34" charset="0"/>
              <a:cs typeface="Tahoma" pitchFamily="34" charset="0"/>
            </a:endParaRPr>
          </a:p>
          <a:p>
            <a:pPr>
              <a:lnSpc>
                <a:spcPct val="85000"/>
              </a:lnSpc>
            </a:pPr>
            <a:endParaRPr lang="en-US" sz="2800" dirty="0" smtClean="0">
              <a:solidFill>
                <a:schemeClr val="tx2">
                  <a:lumMod val="50000"/>
                </a:schemeClr>
              </a:solidFill>
              <a:latin typeface="Tahoma" pitchFamily="34" charset="0"/>
              <a:cs typeface="Tahoma" pitchFamily="34" charset="0"/>
            </a:endParaRPr>
          </a:p>
          <a:p>
            <a:pPr>
              <a:lnSpc>
                <a:spcPct val="85000"/>
              </a:lnSpc>
            </a:pPr>
            <a:r>
              <a:rPr lang="en-US" sz="2800" dirty="0" smtClean="0">
                <a:solidFill>
                  <a:schemeClr val="tx2">
                    <a:lumMod val="50000"/>
                  </a:schemeClr>
                </a:solidFill>
                <a:latin typeface="Tahoma" pitchFamily="34" charset="0"/>
                <a:cs typeface="Tahoma" pitchFamily="34" charset="0"/>
              </a:rPr>
              <a:t> </a:t>
            </a:r>
          </a:p>
          <a:p>
            <a:pPr>
              <a:lnSpc>
                <a:spcPct val="88000"/>
              </a:lnSpc>
            </a:pPr>
            <a:endParaRPr lang="en-US" sz="2800" dirty="0" smtClean="0">
              <a:solidFill>
                <a:schemeClr val="tx2">
                  <a:lumMod val="50000"/>
                </a:schemeClr>
              </a:solidFill>
              <a:latin typeface="Tahoma" pitchFamily="34" charset="0"/>
              <a:cs typeface="Tahoma" pitchFamily="34" charset="0"/>
            </a:endParaRPr>
          </a:p>
          <a:p>
            <a:pPr>
              <a:lnSpc>
                <a:spcPct val="88000"/>
              </a:lnSpc>
            </a:pPr>
            <a:endParaRPr lang="en-US" sz="2800" dirty="0" smtClean="0">
              <a:solidFill>
                <a:schemeClr val="tx2">
                  <a:lumMod val="50000"/>
                </a:schemeClr>
              </a:solidFill>
              <a:latin typeface="Tahoma" pitchFamily="34" charset="0"/>
              <a:cs typeface="Tahoma" pitchFamily="34" charset="0"/>
            </a:endParaRPr>
          </a:p>
          <a:p>
            <a:pPr>
              <a:lnSpc>
                <a:spcPct val="88000"/>
              </a:lnSpc>
            </a:pPr>
            <a:endParaRPr lang="en-US"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ABOUT COMFORT ZONES</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1 Peter 4:8  </a:t>
            </a:r>
            <a:r>
              <a:rPr lang="en-US" sz="2800" dirty="0" smtClean="0">
                <a:solidFill>
                  <a:srgbClr val="000042"/>
                </a:solidFill>
                <a:latin typeface="Tahoma" pitchFamily="34" charset="0"/>
                <a:cs typeface="Tahoma" pitchFamily="34" charset="0"/>
              </a:rPr>
              <a:t>Above all, keep </a:t>
            </a:r>
            <a:r>
              <a:rPr lang="en-US" sz="2800" u="sng" dirty="0" smtClean="0">
                <a:solidFill>
                  <a:srgbClr val="000042"/>
                </a:solidFill>
                <a:latin typeface="Tahoma" pitchFamily="34" charset="0"/>
                <a:cs typeface="Tahoma" pitchFamily="34" charset="0"/>
              </a:rPr>
              <a:t>fervent</a:t>
            </a:r>
            <a:r>
              <a:rPr lang="en-US" sz="2800" dirty="0" smtClean="0">
                <a:solidFill>
                  <a:srgbClr val="000042"/>
                </a:solidFill>
                <a:latin typeface="Tahoma" pitchFamily="34" charset="0"/>
                <a:cs typeface="Tahoma" pitchFamily="34" charset="0"/>
              </a:rPr>
              <a:t> in your </a:t>
            </a:r>
            <a:r>
              <a:rPr lang="en-US" sz="2800" u="sng" dirty="0" smtClean="0">
                <a:solidFill>
                  <a:srgbClr val="000042"/>
                </a:solidFill>
                <a:latin typeface="Tahoma" pitchFamily="34" charset="0"/>
                <a:cs typeface="Tahoma" pitchFamily="34" charset="0"/>
              </a:rPr>
              <a:t>love</a:t>
            </a:r>
            <a:r>
              <a:rPr lang="en-US" sz="2800" dirty="0" smtClean="0">
                <a:solidFill>
                  <a:srgbClr val="000042"/>
                </a:solidFill>
                <a:latin typeface="Tahoma" pitchFamily="34" charset="0"/>
                <a:cs typeface="Tahoma" pitchFamily="34" charset="0"/>
              </a:rPr>
              <a:t> for one another, because love covers a multitude of sins. </a:t>
            </a:r>
          </a:p>
          <a:p>
            <a:r>
              <a:rPr lang="en-US" sz="2800" dirty="0" smtClean="0">
                <a:solidFill>
                  <a:srgbClr val="000042"/>
                </a:solidFill>
                <a:latin typeface="Tahoma" pitchFamily="34" charset="0"/>
                <a:cs typeface="Tahoma" pitchFamily="34" charset="0"/>
              </a:rPr>
              <a:t>Fervent: </a:t>
            </a:r>
            <a:r>
              <a:rPr lang="en-US" sz="2800" i="1" dirty="0" err="1" smtClean="0">
                <a:solidFill>
                  <a:srgbClr val="000042"/>
                </a:solidFill>
                <a:latin typeface="Tahoma" pitchFamily="34" charset="0"/>
                <a:cs typeface="Tahoma" pitchFamily="34" charset="0"/>
              </a:rPr>
              <a:t>ektenes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stretched, extended, intense</a:t>
            </a:r>
          </a:p>
          <a:p>
            <a:r>
              <a:rPr lang="en-US" sz="2800" dirty="0" smtClean="0">
                <a:solidFill>
                  <a:srgbClr val="000042"/>
                </a:solidFill>
                <a:latin typeface="Tahoma" pitchFamily="34" charset="0"/>
                <a:cs typeface="Tahoma" pitchFamily="34" charset="0"/>
              </a:rPr>
              <a:t>Love: </a:t>
            </a:r>
            <a:r>
              <a:rPr lang="en-US" sz="2800" i="1" dirty="0" smtClean="0">
                <a:solidFill>
                  <a:srgbClr val="000042"/>
                </a:solidFill>
                <a:latin typeface="Tahoma" pitchFamily="34" charset="0"/>
                <a:cs typeface="Tahoma" pitchFamily="34" charset="0"/>
              </a:rPr>
              <a:t>agape: </a:t>
            </a:r>
            <a:r>
              <a:rPr lang="en-US" sz="2800" dirty="0" smtClean="0">
                <a:solidFill>
                  <a:srgbClr val="000042"/>
                </a:solidFill>
                <a:latin typeface="Tahoma" pitchFamily="34" charset="0"/>
                <a:cs typeface="Tahoma" pitchFamily="34" charset="0"/>
              </a:rPr>
              <a:t>benevolence; putting another’s interest before your own</a:t>
            </a:r>
          </a:p>
          <a:p>
            <a:r>
              <a:rPr lang="en-US" sz="2800" b="1" dirty="0" smtClean="0">
                <a:solidFill>
                  <a:srgbClr val="000042"/>
                </a:solidFill>
                <a:latin typeface="Tahoma" pitchFamily="34" charset="0"/>
                <a:cs typeface="Tahoma" pitchFamily="34" charset="0"/>
              </a:rPr>
              <a:t>Proverbs 19:11 </a:t>
            </a:r>
          </a:p>
          <a:p>
            <a:pPr>
              <a:buNone/>
            </a:pPr>
            <a:r>
              <a:rPr lang="en-US" sz="2800" dirty="0" smtClean="0">
                <a:solidFill>
                  <a:srgbClr val="000042"/>
                </a:solidFill>
                <a:latin typeface="Tahoma" pitchFamily="34" charset="0"/>
                <a:cs typeface="Tahoma" pitchFamily="34" charset="0"/>
              </a:rPr>
              <a:t>            A man's discretion makes him slow to anger,</a:t>
            </a:r>
          </a:p>
          <a:p>
            <a:pPr>
              <a:buNone/>
            </a:pPr>
            <a:r>
              <a:rPr lang="en-US" sz="2800" dirty="0" smtClean="0">
                <a:solidFill>
                  <a:srgbClr val="000042"/>
                </a:solidFill>
                <a:latin typeface="Tahoma" pitchFamily="34" charset="0"/>
                <a:cs typeface="Tahoma" pitchFamily="34" charset="0"/>
              </a:rPr>
              <a:t>            And it is his glory to overlook a transgression. </a:t>
            </a:r>
          </a:p>
          <a:p>
            <a:r>
              <a:rPr lang="en-US" sz="2800" b="1" dirty="0" smtClean="0">
                <a:solidFill>
                  <a:srgbClr val="000042"/>
                </a:solidFill>
                <a:latin typeface="Tahoma" pitchFamily="34" charset="0"/>
                <a:cs typeface="Tahoma" pitchFamily="34" charset="0"/>
              </a:rPr>
              <a:t>Proverbs 10:12 </a:t>
            </a:r>
          </a:p>
          <a:p>
            <a:pPr>
              <a:buNone/>
            </a:pPr>
            <a:r>
              <a:rPr lang="en-US" sz="2800" dirty="0" smtClean="0">
                <a:solidFill>
                  <a:srgbClr val="000042"/>
                </a:solidFill>
                <a:latin typeface="Tahoma" pitchFamily="34" charset="0"/>
                <a:cs typeface="Tahoma" pitchFamily="34" charset="0"/>
              </a:rPr>
              <a:t>            Hatred stirs up strife,</a:t>
            </a:r>
          </a:p>
          <a:p>
            <a:pPr>
              <a:buNone/>
            </a:pPr>
            <a:r>
              <a:rPr lang="en-US" sz="2800" dirty="0" smtClean="0">
                <a:solidFill>
                  <a:srgbClr val="000042"/>
                </a:solidFill>
                <a:latin typeface="Tahoma" pitchFamily="34" charset="0"/>
                <a:cs typeface="Tahoma" pitchFamily="34" charset="0"/>
              </a:rPr>
              <a:t>            But love covers all transgressions. </a:t>
            </a:r>
          </a:p>
          <a:p>
            <a:pPr>
              <a:buNone/>
            </a:pPr>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pPr>
              <a:buNone/>
            </a:pPr>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HOSPITALITY </a:t>
            </a:r>
            <a:r>
              <a:rPr lang="en-US" sz="3600" dirty="0" smtClean="0">
                <a:solidFill>
                  <a:srgbClr val="000042"/>
                </a:solidFill>
              </a:rPr>
              <a:t>or</a:t>
            </a:r>
            <a:r>
              <a:rPr lang="en-US" dirty="0" smtClean="0">
                <a:solidFill>
                  <a:srgbClr val="000042"/>
                </a:solidFill>
              </a:rPr>
              <a:t> FELLOWSHIP</a:t>
            </a:r>
            <a:endParaRPr lang="en-US" dirty="0">
              <a:solidFill>
                <a:srgbClr val="000042"/>
              </a:solidFill>
            </a:endParaRPr>
          </a:p>
        </p:txBody>
      </p:sp>
      <p:sp>
        <p:nvSpPr>
          <p:cNvPr id="3" name="Content Placeholder 2"/>
          <p:cNvSpPr>
            <a:spLocks noGrp="1"/>
          </p:cNvSpPr>
          <p:nvPr>
            <p:ph idx="1"/>
          </p:nvPr>
        </p:nvSpPr>
        <p:spPr/>
        <p:txBody>
          <a:bodyPr>
            <a:normAutofit/>
          </a:bodyPr>
          <a:lstStyle/>
          <a:p>
            <a:pPr>
              <a:lnSpc>
                <a:spcPct val="90000"/>
              </a:lnSpc>
            </a:pPr>
            <a:r>
              <a:rPr lang="en-US" sz="2800" b="1" dirty="0" smtClean="0">
                <a:solidFill>
                  <a:srgbClr val="000042"/>
                </a:solidFill>
                <a:latin typeface="Tahoma" pitchFamily="34" charset="0"/>
                <a:cs typeface="Tahoma" pitchFamily="34" charset="0"/>
              </a:rPr>
              <a:t>1 Peter 4:9  </a:t>
            </a:r>
            <a:r>
              <a:rPr lang="en-US" sz="2800" dirty="0" smtClean="0">
                <a:solidFill>
                  <a:srgbClr val="000042"/>
                </a:solidFill>
                <a:latin typeface="Tahoma" pitchFamily="34" charset="0"/>
                <a:cs typeface="Tahoma" pitchFamily="34" charset="0"/>
              </a:rPr>
              <a:t>Be hospitable to one another without complaint. </a:t>
            </a:r>
          </a:p>
          <a:p>
            <a:pPr>
              <a:lnSpc>
                <a:spcPct val="90000"/>
              </a:lnSpc>
            </a:pPr>
            <a:r>
              <a:rPr lang="en-US" sz="2800" dirty="0" smtClean="0">
                <a:solidFill>
                  <a:srgbClr val="000042"/>
                </a:solidFill>
                <a:latin typeface="Tahoma" pitchFamily="34" charset="0"/>
                <a:cs typeface="Tahoma" pitchFamily="34" charset="0"/>
              </a:rPr>
              <a:t>Hospitable: </a:t>
            </a:r>
            <a:r>
              <a:rPr lang="en-US" sz="2800" i="1" dirty="0" err="1" smtClean="0">
                <a:solidFill>
                  <a:srgbClr val="000042"/>
                </a:solidFill>
                <a:latin typeface="Tahoma" pitchFamily="34" charset="0"/>
                <a:cs typeface="Tahoma" pitchFamily="34" charset="0"/>
              </a:rPr>
              <a:t>philoxinos</a:t>
            </a:r>
            <a:r>
              <a:rPr lang="en-US" sz="2800" i="1" dirty="0" smtClean="0">
                <a:solidFill>
                  <a:srgbClr val="000042"/>
                </a:solidFill>
                <a:latin typeface="Tahoma" pitchFamily="34" charset="0"/>
                <a:cs typeface="Tahoma" pitchFamily="34" charset="0"/>
              </a:rPr>
              <a:t>:</a:t>
            </a:r>
            <a:r>
              <a:rPr lang="en-US" sz="2800" dirty="0" smtClean="0">
                <a:solidFill>
                  <a:srgbClr val="000042"/>
                </a:solidFill>
                <a:latin typeface="Tahoma" pitchFamily="34" charset="0"/>
                <a:cs typeface="Tahoma" pitchFamily="34" charset="0"/>
              </a:rPr>
              <a:t> foreign alien, stranger, new</a:t>
            </a:r>
          </a:p>
          <a:p>
            <a:pPr>
              <a:lnSpc>
                <a:spcPct val="90000"/>
              </a:lnSpc>
            </a:pPr>
            <a:r>
              <a:rPr lang="en-US" sz="2800" b="1" dirty="0" smtClean="0">
                <a:solidFill>
                  <a:srgbClr val="000042"/>
                </a:solidFill>
                <a:latin typeface="Tahoma" pitchFamily="34" charset="0"/>
                <a:cs typeface="Tahoma" pitchFamily="34" charset="0"/>
              </a:rPr>
              <a:t>Acts 2:42  </a:t>
            </a:r>
            <a:r>
              <a:rPr lang="en-US" sz="2800" dirty="0" smtClean="0">
                <a:solidFill>
                  <a:srgbClr val="000042"/>
                </a:solidFill>
                <a:latin typeface="Tahoma" pitchFamily="34" charset="0"/>
                <a:cs typeface="Tahoma" pitchFamily="34" charset="0"/>
              </a:rPr>
              <a:t>They were continually devoting themselves to the apostles' teaching and to </a:t>
            </a:r>
            <a:r>
              <a:rPr lang="en-US" sz="2800" u="sng" dirty="0" smtClean="0">
                <a:solidFill>
                  <a:srgbClr val="000042"/>
                </a:solidFill>
                <a:latin typeface="Tahoma" pitchFamily="34" charset="0"/>
                <a:cs typeface="Tahoma" pitchFamily="34" charset="0"/>
              </a:rPr>
              <a:t>fellowship</a:t>
            </a:r>
            <a:r>
              <a:rPr lang="en-US" sz="2800" dirty="0" smtClean="0">
                <a:solidFill>
                  <a:srgbClr val="000042"/>
                </a:solidFill>
                <a:latin typeface="Tahoma" pitchFamily="34" charset="0"/>
                <a:cs typeface="Tahoma" pitchFamily="34" charset="0"/>
              </a:rPr>
              <a:t>, to the breaking of bread and to prayer. </a:t>
            </a:r>
          </a:p>
          <a:p>
            <a:pPr>
              <a:lnSpc>
                <a:spcPct val="90000"/>
              </a:lnSpc>
            </a:pPr>
            <a:r>
              <a:rPr lang="en-US" sz="2800" dirty="0" smtClean="0">
                <a:solidFill>
                  <a:srgbClr val="000042"/>
                </a:solidFill>
                <a:latin typeface="Tahoma" pitchFamily="34" charset="0"/>
                <a:cs typeface="Tahoma" pitchFamily="34" charset="0"/>
              </a:rPr>
              <a:t>Fellowship: </a:t>
            </a:r>
            <a:r>
              <a:rPr lang="en-US" sz="2800" i="1" dirty="0" err="1" smtClean="0">
                <a:solidFill>
                  <a:srgbClr val="000042"/>
                </a:solidFill>
                <a:latin typeface="Tahoma" pitchFamily="34" charset="0"/>
                <a:cs typeface="Tahoma" pitchFamily="34" charset="0"/>
              </a:rPr>
              <a:t>koinonia</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sharing participation…like-minded; companionship in which something is held in common</a:t>
            </a:r>
          </a:p>
          <a:p>
            <a:pPr>
              <a:lnSpc>
                <a:spcPct val="90000"/>
              </a:lnSpc>
            </a:pPr>
            <a:r>
              <a:rPr lang="en-US" sz="2800" dirty="0" smtClean="0">
                <a:solidFill>
                  <a:srgbClr val="000042"/>
                </a:solidFill>
                <a:latin typeface="Tahoma" pitchFamily="34" charset="0"/>
                <a:cs typeface="Tahoma" pitchFamily="34" charset="0"/>
              </a:rPr>
              <a:t>During times of persecution, this attitude of helping others who may be escaping trials was especially important to the church</a:t>
            </a: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sz="2800"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pPr>
              <a:lnSpc>
                <a:spcPct val="90000"/>
              </a:lnSpc>
            </a:pPr>
            <a:endParaRPr lang="en-US" dirty="0" smtClean="0">
              <a:solidFill>
                <a:srgbClr val="000042"/>
              </a:solidFill>
              <a:latin typeface="Tahoma" pitchFamily="34" charset="0"/>
              <a:cs typeface="Tahoma" pitchFamily="34" charset="0"/>
            </a:endParaRPr>
          </a:p>
          <a:p>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USING YOUR GIFTS</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rgbClr val="000042"/>
                </a:solidFill>
                <a:latin typeface="Tahoma" pitchFamily="34" charset="0"/>
                <a:cs typeface="Tahoma" pitchFamily="34" charset="0"/>
              </a:rPr>
              <a:t>1 Peter 4:10  </a:t>
            </a:r>
            <a:r>
              <a:rPr lang="en-US" sz="2800" dirty="0" smtClean="0">
                <a:solidFill>
                  <a:srgbClr val="000042"/>
                </a:solidFill>
                <a:latin typeface="Tahoma" pitchFamily="34" charset="0"/>
                <a:cs typeface="Tahoma" pitchFamily="34" charset="0"/>
              </a:rPr>
              <a:t>As each one has received a special gift, </a:t>
            </a:r>
            <a:r>
              <a:rPr lang="en-US" sz="2800" u="sng" dirty="0" smtClean="0">
                <a:solidFill>
                  <a:srgbClr val="000042"/>
                </a:solidFill>
                <a:latin typeface="Tahoma" pitchFamily="34" charset="0"/>
                <a:cs typeface="Tahoma" pitchFamily="34" charset="0"/>
              </a:rPr>
              <a:t>employ</a:t>
            </a:r>
            <a:r>
              <a:rPr lang="en-US" sz="2800" dirty="0" smtClean="0">
                <a:solidFill>
                  <a:srgbClr val="000042"/>
                </a:solidFill>
                <a:latin typeface="Tahoma" pitchFamily="34" charset="0"/>
                <a:cs typeface="Tahoma" pitchFamily="34" charset="0"/>
              </a:rPr>
              <a:t> it in serving one another as good </a:t>
            </a:r>
            <a:r>
              <a:rPr lang="en-US" sz="2800" u="sng" dirty="0" smtClean="0">
                <a:solidFill>
                  <a:srgbClr val="000042"/>
                </a:solidFill>
                <a:latin typeface="Tahoma" pitchFamily="34" charset="0"/>
                <a:cs typeface="Tahoma" pitchFamily="34" charset="0"/>
              </a:rPr>
              <a:t>stewards</a:t>
            </a:r>
            <a:r>
              <a:rPr lang="en-US" sz="2800" dirty="0" smtClean="0">
                <a:solidFill>
                  <a:srgbClr val="000042"/>
                </a:solidFill>
                <a:latin typeface="Tahoma" pitchFamily="34" charset="0"/>
                <a:cs typeface="Tahoma" pitchFamily="34" charset="0"/>
              </a:rPr>
              <a:t> of the manifold grace of God. </a:t>
            </a:r>
          </a:p>
          <a:p>
            <a:r>
              <a:rPr lang="en-US" sz="2800" dirty="0" smtClean="0">
                <a:solidFill>
                  <a:srgbClr val="000042"/>
                </a:solidFill>
                <a:latin typeface="Tahoma" pitchFamily="34" charset="0"/>
                <a:cs typeface="Tahoma" pitchFamily="34" charset="0"/>
              </a:rPr>
              <a:t>Employ: </a:t>
            </a:r>
            <a:r>
              <a:rPr lang="en-US" sz="2800" i="1" dirty="0" err="1" smtClean="0">
                <a:solidFill>
                  <a:srgbClr val="000042"/>
                </a:solidFill>
                <a:latin typeface="Tahoma" pitchFamily="34" charset="0"/>
                <a:cs typeface="Tahoma" pitchFamily="34" charset="0"/>
              </a:rPr>
              <a:t>diakoneo</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act as a minister; deacon</a:t>
            </a:r>
          </a:p>
          <a:p>
            <a:r>
              <a:rPr lang="en-US" sz="2800" dirty="0" smtClean="0">
                <a:solidFill>
                  <a:srgbClr val="000042"/>
                </a:solidFill>
                <a:latin typeface="Tahoma" pitchFamily="34" charset="0"/>
                <a:cs typeface="Tahoma" pitchFamily="34" charset="0"/>
              </a:rPr>
              <a:t>Stewards: </a:t>
            </a:r>
            <a:r>
              <a:rPr lang="en-US" sz="2800" i="1" dirty="0" err="1" smtClean="0">
                <a:solidFill>
                  <a:srgbClr val="000042"/>
                </a:solidFill>
                <a:latin typeface="Tahoma" pitchFamily="34" charset="0"/>
                <a:cs typeface="Tahoma" pitchFamily="34" charset="0"/>
              </a:rPr>
              <a:t>oikonomos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someone who handles the affairs or assets of another; an overseer</a:t>
            </a:r>
          </a:p>
          <a:p>
            <a:r>
              <a:rPr lang="en-US" sz="2800" b="1" dirty="0" smtClean="0">
                <a:solidFill>
                  <a:srgbClr val="000042"/>
                </a:solidFill>
                <a:latin typeface="Tahoma" pitchFamily="34" charset="0"/>
                <a:cs typeface="Tahoma" pitchFamily="34" charset="0"/>
              </a:rPr>
              <a:t>1 Corinthians 4:1-2  </a:t>
            </a:r>
            <a:r>
              <a:rPr lang="en-US" sz="2800" dirty="0" smtClean="0">
                <a:solidFill>
                  <a:srgbClr val="000042"/>
                </a:solidFill>
                <a:latin typeface="Tahoma" pitchFamily="34" charset="0"/>
                <a:cs typeface="Tahoma" pitchFamily="34" charset="0"/>
              </a:rPr>
              <a:t>Let a man regard us in this manner, as servants of Christ and stewards of the mysteries of God.  In this case, moreover, it is required of stewards that one be found trustworthy. </a:t>
            </a:r>
          </a:p>
          <a:p>
            <a:r>
              <a:rPr lang="en-US" sz="2800" dirty="0" smtClean="0">
                <a:solidFill>
                  <a:srgbClr val="000042"/>
                </a:solidFill>
                <a:latin typeface="Tahoma" pitchFamily="34" charset="0"/>
                <a:cs typeface="Tahoma" pitchFamily="34" charset="0"/>
              </a:rPr>
              <a:t>Trustworthy: </a:t>
            </a:r>
            <a:r>
              <a:rPr lang="en-US" sz="2800" i="1" dirty="0" err="1" smtClean="0">
                <a:solidFill>
                  <a:srgbClr val="000042"/>
                </a:solidFill>
                <a:latin typeface="Tahoma" pitchFamily="34" charset="0"/>
                <a:cs typeface="Tahoma" pitchFamily="34" charset="0"/>
              </a:rPr>
              <a:t>pistis</a:t>
            </a:r>
            <a:r>
              <a:rPr lang="en-US" sz="2800" i="1" dirty="0" smtClean="0">
                <a:solidFill>
                  <a:srgbClr val="000042"/>
                </a:solidFill>
                <a:latin typeface="Tahoma" pitchFamily="34" charset="0"/>
                <a:cs typeface="Tahoma" pitchFamily="34" charset="0"/>
              </a:rPr>
              <a:t>: </a:t>
            </a:r>
            <a:r>
              <a:rPr lang="en-US" sz="2800" dirty="0" smtClean="0">
                <a:solidFill>
                  <a:srgbClr val="000042"/>
                </a:solidFill>
                <a:latin typeface="Tahoma" pitchFamily="34" charset="0"/>
                <a:cs typeface="Tahoma" pitchFamily="34" charset="0"/>
              </a:rPr>
              <a:t>reliable, faithful</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42"/>
                </a:solidFill>
              </a:rPr>
              <a:t>GLORIFYING GOD</a:t>
            </a:r>
            <a:endParaRPr lang="en-US" dirty="0">
              <a:solidFill>
                <a:srgbClr val="000042"/>
              </a:solidFill>
            </a:endParaRPr>
          </a:p>
        </p:txBody>
      </p:sp>
      <p:sp>
        <p:nvSpPr>
          <p:cNvPr id="3" name="Content Placeholder 2"/>
          <p:cNvSpPr>
            <a:spLocks noGrp="1"/>
          </p:cNvSpPr>
          <p:nvPr>
            <p:ph idx="1"/>
          </p:nvPr>
        </p:nvSpPr>
        <p:spPr/>
        <p:txBody>
          <a:bodyPr>
            <a:normAutofit fontScale="92500" lnSpcReduction="10000"/>
          </a:bodyPr>
          <a:lstStyle/>
          <a:p>
            <a:r>
              <a:rPr lang="en-US" sz="2800" b="1" dirty="0" smtClean="0">
                <a:solidFill>
                  <a:srgbClr val="000042"/>
                </a:solidFill>
                <a:latin typeface="Tahoma" pitchFamily="34" charset="0"/>
                <a:cs typeface="Tahoma" pitchFamily="34" charset="0"/>
              </a:rPr>
              <a:t>1 Peter 4:11  </a:t>
            </a:r>
            <a:r>
              <a:rPr lang="en-US" sz="2800" dirty="0" smtClean="0">
                <a:solidFill>
                  <a:srgbClr val="000042"/>
                </a:solidFill>
                <a:latin typeface="Tahoma" pitchFamily="34" charset="0"/>
                <a:cs typeface="Tahoma" pitchFamily="34" charset="0"/>
              </a:rPr>
              <a:t>Whoever speaks, is to do so as one who is speaking the utterances of God; whoever serves is to do so as one who is serving by the strength which God supplies; so that in all things God may be glorified through Jesus Christ, to whom belongs the glory and dominion forever and ever. Amen.</a:t>
            </a:r>
          </a:p>
          <a:p>
            <a:r>
              <a:rPr lang="en-US" sz="2800" b="1" dirty="0" smtClean="0">
                <a:solidFill>
                  <a:srgbClr val="000042"/>
                </a:solidFill>
                <a:latin typeface="Tahoma" pitchFamily="34" charset="0"/>
                <a:cs typeface="Tahoma" pitchFamily="34" charset="0"/>
              </a:rPr>
              <a:t>Matthew 5:16  “</a:t>
            </a:r>
            <a:r>
              <a:rPr lang="en-US" sz="2800" dirty="0" smtClean="0">
                <a:solidFill>
                  <a:srgbClr val="000042"/>
                </a:solidFill>
                <a:latin typeface="Tahoma" pitchFamily="34" charset="0"/>
                <a:cs typeface="Tahoma" pitchFamily="34" charset="0"/>
              </a:rPr>
              <a:t>Let your light shine before men in such a way that they may see your good works, and glorify your Father who is in heaven.” </a:t>
            </a:r>
          </a:p>
          <a:p>
            <a:r>
              <a:rPr lang="en-US" sz="2800" b="1" dirty="0" smtClean="0">
                <a:solidFill>
                  <a:srgbClr val="000042"/>
                </a:solidFill>
                <a:latin typeface="Tahoma" pitchFamily="34" charset="0"/>
                <a:cs typeface="Tahoma" pitchFamily="34" charset="0"/>
              </a:rPr>
              <a:t>1 Corinthians 6:19-20  </a:t>
            </a:r>
            <a:r>
              <a:rPr lang="en-US" sz="2800" dirty="0" smtClean="0">
                <a:solidFill>
                  <a:srgbClr val="000042"/>
                </a:solidFill>
                <a:latin typeface="Tahoma" pitchFamily="34" charset="0"/>
                <a:cs typeface="Tahoma" pitchFamily="34" charset="0"/>
              </a:rPr>
              <a:t>Or do you not know that your body is a temple of the Holy Spirit who is in you, whom you have from God, and that you are not your own? </a:t>
            </a:r>
            <a:r>
              <a:rPr lang="en-US" sz="2800" dirty="0" smtClean="0">
                <a:solidFill>
                  <a:srgbClr val="000042"/>
                </a:solidFill>
                <a:latin typeface="Tahoma" pitchFamily="34" charset="0"/>
                <a:cs typeface="Tahoma" pitchFamily="34" charset="0"/>
              </a:rPr>
              <a:t>For </a:t>
            </a:r>
            <a:r>
              <a:rPr lang="en-US" sz="2800" dirty="0" smtClean="0">
                <a:solidFill>
                  <a:srgbClr val="000042"/>
                </a:solidFill>
                <a:latin typeface="Tahoma" pitchFamily="34" charset="0"/>
                <a:cs typeface="Tahoma" pitchFamily="34" charset="0"/>
              </a:rPr>
              <a:t>you have been bought with a price: therefore glorify God in your body.</a:t>
            </a:r>
            <a:endParaRPr lang="en-US" dirty="0" smtClean="0">
              <a:solidFill>
                <a:srgbClr val="000042"/>
              </a:solidFill>
            </a:endParaRPr>
          </a:p>
          <a:p>
            <a:endParaRPr lang="en-US" dirty="0" smtClean="0">
              <a:solidFill>
                <a:srgbClr val="000042"/>
              </a:solidFill>
            </a:endParaRPr>
          </a:p>
          <a:p>
            <a:endParaRPr lang="en-US" dirty="0" smtClean="0">
              <a:solidFill>
                <a:srgbClr val="000042"/>
              </a:solidFill>
            </a:endParaRPr>
          </a:p>
          <a:p>
            <a:endParaRPr lang="en-US" dirty="0" smtClean="0"/>
          </a:p>
          <a:p>
            <a:endParaRPr lang="en-US" dirty="0"/>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11193</TotalTime>
  <Words>1071</Words>
  <Application>Microsoft Office PowerPoint</Application>
  <PresentationFormat>On-screen Show (4:3)</PresentationFormat>
  <Paragraphs>126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WORD FOR THE JOURNEY</vt:lpstr>
      <vt:lpstr>DEAD MARTYRS or DIED LOVING GOD? </vt:lpstr>
      <vt:lpstr> THE MINDSET</vt:lpstr>
      <vt:lpstr>THE VALUE OF PRAYER</vt:lpstr>
      <vt:lpstr>ABOUT COMFORT ZONES</vt:lpstr>
      <vt:lpstr>HOSPITALITY or FELLOWSHIP</vt:lpstr>
      <vt:lpstr>USING YOUR GIFTS</vt:lpstr>
      <vt:lpstr>GLORIFYING GOD</vt:lpstr>
      <vt:lpstr>SPEAKING AND SERVING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34</cp:revision>
  <dcterms:created xsi:type="dcterms:W3CDTF">2013-01-30T14:18:10Z</dcterms:created>
  <dcterms:modified xsi:type="dcterms:W3CDTF">2013-04-26T16:02:44Z</dcterms:modified>
</cp:coreProperties>
</file>