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57" r:id="rId6"/>
    <p:sldId id="258" r:id="rId7"/>
    <p:sldId id="259" r:id="rId8"/>
    <p:sldId id="263" r:id="rId9"/>
    <p:sldId id="260" r:id="rId10"/>
    <p:sldId id="264" r:id="rId11"/>
    <p:sldId id="261" r:id="rId12"/>
    <p:sldId id="266" r:id="rId13"/>
    <p:sldId id="270" r:id="rId14"/>
    <p:sldId id="265"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autoAdjust="0"/>
    <p:restoredTop sz="91756" autoAdjust="0"/>
  </p:normalViewPr>
  <p:slideViewPr>
    <p:cSldViewPr snapToGrid="0">
      <p:cViewPr>
        <p:scale>
          <a:sx n="60" d="100"/>
          <a:sy n="60" d="100"/>
        </p:scale>
        <p:origin x="-1446" y="-42"/>
      </p:cViewPr>
      <p:guideLst>
        <p:guide orient="horz" pos="2448"/>
        <p:guide pos="3168"/>
      </p:guideLst>
    </p:cSldViewPr>
  </p:slideViewPr>
  <p:notesTextViewPr>
    <p:cViewPr>
      <p:scale>
        <a:sx n="125" d="100"/>
        <a:sy n="125"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0850"/>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4014789" y="1"/>
            <a:ext cx="3070225" cy="450850"/>
          </a:xfrm>
          <a:prstGeom prst="rect">
            <a:avLst/>
          </a:prstGeom>
        </p:spPr>
        <p:txBody>
          <a:bodyPr vert="horz" lIns="91427" tIns="45713" rIns="91427" bIns="45713" rtlCol="0"/>
          <a:lstStyle>
            <a:lvl1pPr algn="r">
              <a:defRPr sz="1200"/>
            </a:lvl1pPr>
          </a:lstStyle>
          <a:p>
            <a:fld id="{76EB9BEC-0863-4FEE-8030-BDA9ECB37D3A}" type="datetimeFigureOut">
              <a:rPr lang="en-US" smtClean="0"/>
              <a:pPr/>
              <a:t>11/29/2018</a:t>
            </a:fld>
            <a:endParaRPr lang="en-US" dirty="0"/>
          </a:p>
        </p:txBody>
      </p:sp>
      <p:sp>
        <p:nvSpPr>
          <p:cNvPr id="4" name="Footer Placeholder 3"/>
          <p:cNvSpPr>
            <a:spLocks noGrp="1"/>
          </p:cNvSpPr>
          <p:nvPr>
            <p:ph type="ftr" sz="quarter" idx="2"/>
          </p:nvPr>
        </p:nvSpPr>
        <p:spPr>
          <a:xfrm>
            <a:off x="1" y="8572500"/>
            <a:ext cx="3070225" cy="450850"/>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789" y="8572500"/>
            <a:ext cx="3070225" cy="450850"/>
          </a:xfrm>
          <a:prstGeom prst="rect">
            <a:avLst/>
          </a:prstGeom>
        </p:spPr>
        <p:txBody>
          <a:bodyPr vert="horz" lIns="91427" tIns="45713" rIns="91427" bIns="45713" rtlCol="0" anchor="b"/>
          <a:lstStyle>
            <a:lvl1pPr algn="r">
              <a:defRPr sz="1200"/>
            </a:lvl1pPr>
          </a:lstStyle>
          <a:p>
            <a:fld id="{884BB2C6-F9F3-4BA0-8163-4230C65C9C60}"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4014100" y="0"/>
            <a:ext cx="3070860" cy="452814"/>
          </a:xfrm>
          <a:prstGeom prst="rect">
            <a:avLst/>
          </a:prstGeom>
        </p:spPr>
        <p:txBody>
          <a:bodyPr vert="horz" lIns="91427" tIns="45713" rIns="91427" bIns="45713" rtlCol="0"/>
          <a:lstStyle>
            <a:lvl1pPr algn="r">
              <a:defRPr sz="1200"/>
            </a:lvl1pPr>
          </a:lstStyle>
          <a:p>
            <a:fld id="{733789D0-CA34-4934-A369-C3113E12A3EF}" type="datetimeFigureOut">
              <a:rPr lang="en-US" smtClean="0"/>
              <a:pPr/>
              <a:t>11/29/2018</a:t>
            </a:fld>
            <a:endParaRPr lang="en-US" dirty="0"/>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708660" y="4343253"/>
            <a:ext cx="5669280" cy="3553569"/>
          </a:xfrm>
          <a:prstGeom prst="rect">
            <a:avLst/>
          </a:prstGeom>
        </p:spPr>
        <p:txBody>
          <a:bodyPr vert="horz" lIns="91427" tIns="45713" rIns="91427" bIns="4571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6"/>
            <a:ext cx="3070860" cy="452813"/>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572126"/>
            <a:ext cx="3070860" cy="452813"/>
          </a:xfrm>
          <a:prstGeom prst="rect">
            <a:avLst/>
          </a:prstGeom>
        </p:spPr>
        <p:txBody>
          <a:bodyPr vert="horz" lIns="91427" tIns="45713" rIns="91427" bIns="45713" rtlCol="0" anchor="b"/>
          <a:lstStyle>
            <a:lvl1pPr algn="r">
              <a:defRPr sz="1200"/>
            </a:lvl1pPr>
          </a:lstStyle>
          <a:p>
            <a:fld id="{D5D79418-37EB-4378-AD22-89DBB000B0DA}" type="slidenum">
              <a:rPr lang="en-US" smtClean="0"/>
              <a:pPr/>
              <a:t>‹#›</a:t>
            </a:fld>
            <a:endParaRPr lang="en-US" dirty="0"/>
          </a:p>
        </p:txBody>
      </p:sp>
    </p:spTree>
    <p:extLst>
      <p:ext uri="{BB962C8B-B14F-4D97-AF65-F5344CB8AC3E}">
        <p14:creationId xmlns:p14="http://schemas.microsoft.com/office/powerpoint/2010/main" xmlns=""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a:t>
            </a:r>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gO</a:t>
            </a:r>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D9FF6A57-797A-4F53-BF10-511CD2A52119}" type="datetime1">
              <a:rPr lang="en-US" smtClean="0"/>
              <a:pPr/>
              <a:t>11/29/2018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endParaRPr lang="en-US" dirty="0"/>
          </a:p>
        </p:txBody>
      </p:sp>
      <p:sp>
        <p:nvSpPr>
          <p:cNvPr id="12" name="Rectangle 11">
            <a:extLst>
              <a:ext uri="{FF2B5EF4-FFF2-40B4-BE49-F238E27FC236}">
                <a16:creationId xmlns:a16="http://schemas.microsoft.com/office/drawing/2014/main" xmlns=""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endParaRPr lang="en-US" dirty="0"/>
          </a:p>
        </p:txBody>
      </p:sp>
    </p:spTree>
    <p:extLst>
      <p:ext uri="{BB962C8B-B14F-4D97-AF65-F5344CB8AC3E}">
        <p14:creationId xmlns:p14="http://schemas.microsoft.com/office/powerpoint/2010/main" xmlns=""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AA96EF41-9EFD-4531-8073-C84C97C415A5}" type="datetime1">
              <a:rPr lang="en-US" smtClean="0"/>
              <a:pPr/>
              <a:t>11/29/2018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2B1D0A82-97E9-4D5F-B102-44CD8789583E}" type="datetime1">
              <a:rPr lang="en-US" smtClean="0"/>
              <a:pPr/>
              <a:t>11/29/2018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
        <p:nvSpPr>
          <p:cNvPr id="16" name="Picture Placeholder 2">
            <a:extLst>
              <a:ext uri="{FF2B5EF4-FFF2-40B4-BE49-F238E27FC236}">
                <a16:creationId xmlns:a16="http://schemas.microsoft.com/office/drawing/2014/main" xmlns=""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dirty="0"/>
              <a:t>Click icon to add picture</a:t>
            </a:r>
          </a:p>
        </p:txBody>
      </p:sp>
    </p:spTree>
    <p:extLst>
      <p:ext uri="{BB962C8B-B14F-4D97-AF65-F5344CB8AC3E}">
        <p14:creationId xmlns:p14="http://schemas.microsoft.com/office/powerpoint/2010/main" xmlns=""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4C83D211-A543-409E-AC56-7980B95F16FC}" type="datetime1">
              <a:rPr lang="en-US" smtClean="0"/>
              <a:pPr/>
              <a:t>11/29/2018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dirty="0"/>
          </a:p>
        </p:txBody>
      </p:sp>
      <p:sp>
        <p:nvSpPr>
          <p:cNvPr id="13" name="SmartArt Placeholder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561265" y="438444"/>
            <a:ext cx="7932059" cy="4383323"/>
          </a:xfrm>
        </p:spPr>
        <p:txBody>
          <a:bodyPr/>
          <a:lstStyle/>
          <a:p>
            <a:r>
              <a:rPr lang="en-US" dirty="0"/>
              <a:t>Click icon to add SmartArt graphic</a:t>
            </a:r>
          </a:p>
        </p:txBody>
      </p:sp>
    </p:spTree>
    <p:extLst>
      <p:ext uri="{BB962C8B-B14F-4D97-AF65-F5344CB8AC3E}">
        <p14:creationId xmlns:p14="http://schemas.microsoft.com/office/powerpoint/2010/main" xmlns=""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8D356D7C-A528-4DCB-9513-92B7FBAD69D5}" type="datetime1">
              <a:rPr lang="en-US" smtClean="0"/>
              <a:pPr/>
              <a:t>11/29/2018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3B2D59F9-4395-4649-B645-4E9ADC4D4949}" type="datetime1">
              <a:rPr lang="en-US" smtClean="0"/>
              <a:pPr/>
              <a:t>11/29/2018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dirty="0"/>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xmlns=""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C37B09B6-A855-4EAD-BDF7-00F544F7B113}" type="datetime1">
              <a:rPr lang="en-US" smtClean="0"/>
              <a:pPr/>
              <a:t>11/29/2018</a:t>
            </a:fld>
            <a:endParaRPr lang="en-US" dirty="0"/>
          </a:p>
        </p:txBody>
      </p:sp>
      <p:sp>
        <p:nvSpPr>
          <p:cNvPr id="6" name="Footer Placeholder 5"/>
          <p:cNvSpPr>
            <a:spLocks noGrp="1"/>
          </p:cNvSpPr>
          <p:nvPr>
            <p:ph type="ftr" sz="quarter" idx="11"/>
          </p:nvPr>
        </p:nvSpPr>
        <p:spPr>
          <a:xfrm>
            <a:off x="1796300" y="6727681"/>
            <a:ext cx="5668295" cy="413809"/>
          </a:xfrm>
        </p:spPr>
        <p:txBody>
          <a:bodyPr/>
          <a:lstStyle/>
          <a:p>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0E883C7C-EC05-40AF-9A03-9408EAD24BD8}" type="datetime1">
              <a:rPr lang="en-US" smtClean="0"/>
              <a:pPr/>
              <a:t>11/29/2018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77481234-004C-4B0C-B7AE-3AAE1666399B}" type="datetime1">
              <a:rPr lang="en-US" smtClean="0"/>
              <a:pPr/>
              <a:t>11/29/2018</a:t>
            </a:fld>
            <a:endParaRPr lang="en-US" dirty="0"/>
          </a:p>
        </p:txBody>
      </p:sp>
      <p:sp>
        <p:nvSpPr>
          <p:cNvPr id="4" name="Footer Placeholder 3"/>
          <p:cNvSpPr>
            <a:spLocks noGrp="1"/>
          </p:cNvSpPr>
          <p:nvPr>
            <p:ph type="ftr" sz="quarter" idx="11"/>
          </p:nvPr>
        </p:nvSpPr>
        <p:spPr>
          <a:xfrm>
            <a:off x="1747842" y="6727681"/>
            <a:ext cx="5668295" cy="413809"/>
          </a:xfrm>
        </p:spPr>
        <p:txBody>
          <a:bodyPr/>
          <a:lstStyle/>
          <a:p>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dirty="0"/>
          </a:p>
        </p:txBody>
      </p:sp>
      <p:cxnSp>
        <p:nvCxnSpPr>
          <p:cNvPr id="33" name="Straight Connector 32">
            <a:extLst>
              <a:ext uri="{FF2B5EF4-FFF2-40B4-BE49-F238E27FC236}">
                <a16:creationId xmlns:a16="http://schemas.microsoft.com/office/drawing/2014/main" xmlns=""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xmlns=""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xmlns=""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xmlns=""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xmlns=""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xmlns=""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xmlns=""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xmlns=""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xmlns=""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xmlns=""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513A27FC-6E8A-496E-B52E-B05ADAF83FF8}" type="datetime1">
              <a:rPr lang="en-US" smtClean="0"/>
              <a:pPr/>
              <a:t>11/29/2018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xmlns=""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FBDBBE4A-15A4-48DC-9E06-9B0D467372BD}" type="datetime1">
              <a:rPr lang="en-US" smtClean="0"/>
              <a:pPr/>
              <a:t>11/29/2018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dirty="0"/>
          </a:p>
        </p:txBody>
      </p:sp>
      <p:sp>
        <p:nvSpPr>
          <p:cNvPr id="24" name="Text Placeholder 7">
            <a:extLst>
              <a:ext uri="{FF2B5EF4-FFF2-40B4-BE49-F238E27FC236}">
                <a16:creationId xmlns:a16="http://schemas.microsoft.com/office/drawing/2014/main" xmlns=""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xmlns=""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xmlns=""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CB8141-48BE-4512-91F5-720DB55E7EF5}" type="datetime1">
              <a:rPr lang="en-US" smtClean="0"/>
              <a:pPr/>
              <a:t>11/29/2018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D849B8-77F8-43F9-8BC4-BED845243C6C}" type="datetime1">
              <a:rPr lang="en-US" smtClean="0"/>
              <a:pPr/>
              <a:t>11/29/2018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F6FE7809-0F93-4BD3-9F35-82EF04A1F784}" type="datetime1">
              <a:rPr lang="en-US" smtClean="0"/>
              <a:pPr/>
              <a:t>11/29/2018</a:t>
            </a:fld>
            <a:endParaRPr lang="en-US" dirty="0"/>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A5A9C4-2DBB-4C40-87A0-E5A6AFAD924A}" type="datetime1">
              <a:rPr lang="en-US" smtClean="0"/>
              <a:pPr/>
              <a:t>11/29/2018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10128F99-3223-4DB8-B8EE-2968B5D4CCC9}" type="datetime1">
              <a:rPr lang="en-US" smtClean="0"/>
              <a:pPr/>
              <a:t>11/29/2018</a:t>
            </a:fld>
            <a:endParaRPr lang="en-US" dirty="0"/>
          </a:p>
        </p:txBody>
      </p:sp>
      <p:sp>
        <p:nvSpPr>
          <p:cNvPr id="18" name="Content Placeholder 2">
            <a:extLst>
              <a:ext uri="{FF2B5EF4-FFF2-40B4-BE49-F238E27FC236}">
                <a16:creationId xmlns:a16="http://schemas.microsoft.com/office/drawing/2014/main" xmlns=""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47ADD055-C507-459A-9F77-15629FF7FD3C}" type="datetime1">
              <a:rPr lang="en-US" smtClean="0"/>
              <a:pPr/>
              <a:t>11/29/2018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A79E24C-DB0F-4ABA-8DA6-BC0097E6426E}" type="datetime1">
              <a:rPr lang="en-US" smtClean="0"/>
              <a:pPr/>
              <a:t>11/29/2018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xmlns=""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B3BC97AE-19A1-4427-9DE8-F7EE78031D8A}" type="datetime1">
              <a:rPr lang="en-US" smtClean="0"/>
              <a:pPr/>
              <a:t>11/29/2018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a16="http://schemas.microsoft.com/office/drawing/2014/main" xmlns=""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xmlns=""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hf hdr="0" ftr="0" dt="0"/>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a:t>
            </a:r>
            <a:r>
              <a:rPr lang="en-US" sz="3372" dirty="0" smtClean="0">
                <a:solidFill>
                  <a:srgbClr val="76280B"/>
                </a:solidFill>
              </a:rPr>
              <a:t>PLACES</a:t>
            </a:r>
            <a:br>
              <a:rPr lang="en-US" sz="3372" dirty="0" smtClean="0">
                <a:solidFill>
                  <a:srgbClr val="76280B"/>
                </a:solidFill>
              </a:rPr>
            </a:br>
            <a:r>
              <a:rPr lang="en-US" sz="1800" dirty="0" smtClean="0">
                <a:solidFill>
                  <a:srgbClr val="76280B"/>
                </a:solidFill>
                <a:latin typeface="Tahoma" pitchFamily="34" charset="0"/>
                <a:ea typeface="Tahoma" pitchFamily="34" charset="0"/>
                <a:cs typeface="Tahoma" pitchFamily="34" charset="0"/>
              </a:rPr>
              <a:t>Lesson 12</a:t>
            </a:r>
            <a:endParaRPr lang="en-US" sz="1800" dirty="0">
              <a:solidFill>
                <a:srgbClr val="76280B"/>
              </a:solidFill>
              <a:latin typeface="Tahoma" pitchFamily="34" charset="0"/>
              <a:ea typeface="Tahoma" pitchFamily="34" charset="0"/>
              <a:cs typeface="Tahoma" pitchFamily="34" charset="0"/>
            </a:endParaRPr>
          </a:p>
        </p:txBody>
      </p:sp>
      <p:sp>
        <p:nvSpPr>
          <p:cNvPr id="3" name="Subtitle 2">
            <a:extLst>
              <a:ext uri="{FF2B5EF4-FFF2-40B4-BE49-F238E27FC236}">
                <a16:creationId xmlns:a16="http://schemas.microsoft.com/office/drawing/2014/main" xmlns=""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xmlns="" id="{E26792AF-5D39-4A12-8EDD-CC09A60BDA44}"/>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xmlns="" val="1906530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0" dirty="0" smtClean="0">
                <a:solidFill>
                  <a:srgbClr val="76280B"/>
                </a:solidFill>
              </a:rPr>
              <a:t>JESUS IS BUILDING HIS CHURCH</a:t>
            </a:r>
            <a:endParaRPr lang="en-US" sz="4800" b="0" dirty="0">
              <a:solidFill>
                <a:srgbClr val="76280B"/>
              </a:solidFill>
            </a:endParaRPr>
          </a:p>
        </p:txBody>
      </p:sp>
      <p:sp>
        <p:nvSpPr>
          <p:cNvPr id="3" name="Content Placeholder 2"/>
          <p:cNvSpPr>
            <a:spLocks noGrp="1"/>
          </p:cNvSpPr>
          <p:nvPr>
            <p:ph idx="1"/>
          </p:nvPr>
        </p:nvSpPr>
        <p:spPr>
          <a:xfrm>
            <a:off x="0" y="993228"/>
            <a:ext cx="9999257" cy="6779172"/>
          </a:xfrm>
        </p:spPr>
        <p:txBody>
          <a:bodyPr>
            <a:normAutofit/>
          </a:bodyPr>
          <a:lstStyle/>
          <a:p>
            <a:pPr>
              <a:spcBef>
                <a:spcPts val="400"/>
              </a:spcBef>
            </a:pPr>
            <a:r>
              <a:rPr lang="en-US" b="1" dirty="0" smtClean="0"/>
              <a:t>Matthew 16:18-19 </a:t>
            </a:r>
            <a:r>
              <a:rPr lang="en-US" dirty="0" smtClean="0"/>
              <a:t> "I also say to you that you are Peter, and upon this rock I will build My church; and the gates of Hades will not overpower it. I will give you the keys of the kingdom of heaven; and whatever you bind on earth shall have been bound in heaven, and whatever you loose on earth shall have been loosed in heaven.”</a:t>
            </a:r>
          </a:p>
          <a:p>
            <a:pPr>
              <a:spcBef>
                <a:spcPts val="400"/>
              </a:spcBef>
            </a:pPr>
            <a:r>
              <a:rPr lang="en-US" b="1" dirty="0" smtClean="0"/>
              <a:t>1 Corinthians 3:9-11 </a:t>
            </a:r>
            <a:r>
              <a:rPr lang="en-US" dirty="0" smtClean="0"/>
              <a:t> For we are God's fellow workers; you are God's field, God's building. According to the grace of God which was given</a:t>
            </a:r>
            <a:r>
              <a:rPr lang="en-US" spc="-150" dirty="0" smtClean="0"/>
              <a:t> to </a:t>
            </a:r>
            <a:r>
              <a:rPr lang="en-US" dirty="0" smtClean="0"/>
              <a:t>me, </a:t>
            </a:r>
            <a:r>
              <a:rPr lang="en-US" spc="-150" dirty="0" smtClean="0"/>
              <a:t>like a </a:t>
            </a:r>
            <a:r>
              <a:rPr lang="en-US" dirty="0" smtClean="0"/>
              <a:t>wise </a:t>
            </a:r>
            <a:r>
              <a:rPr lang="en-US" spc="-150" dirty="0" smtClean="0"/>
              <a:t>ma</a:t>
            </a:r>
            <a:r>
              <a:rPr lang="en-US" dirty="0" smtClean="0"/>
              <a:t>ster builder I laid a foundation, and another is building on it</a:t>
            </a:r>
            <a:r>
              <a:rPr lang="en-US" spc="-150" dirty="0" smtClean="0"/>
              <a:t>. But </a:t>
            </a:r>
            <a:r>
              <a:rPr lang="en-US" dirty="0" smtClean="0"/>
              <a:t>each man must be careful how he builds on it. For no man can lay a found-</a:t>
            </a:r>
            <a:r>
              <a:rPr lang="en-US" dirty="0" err="1" smtClean="0"/>
              <a:t>ation</a:t>
            </a:r>
            <a:r>
              <a:rPr lang="en-US" dirty="0" smtClean="0"/>
              <a:t> other than the one which is laid, which is Jesus Christ. </a:t>
            </a:r>
          </a:p>
          <a:p>
            <a:pPr>
              <a:spcBef>
                <a:spcPts val="400"/>
              </a:spcBef>
            </a:pPr>
            <a:r>
              <a:rPr lang="en-US" b="1" dirty="0" smtClean="0"/>
              <a:t>We are diverse workmen, each with a unique part</a:t>
            </a:r>
          </a:p>
          <a:p>
            <a:pPr>
              <a:spcBef>
                <a:spcPts val="400"/>
              </a:spcBef>
            </a:pPr>
            <a:r>
              <a:rPr lang="en-US" dirty="0" smtClean="0"/>
              <a:t>During the building process there may be creative tensions because of varied gifts and talents; however, God’s desire is always to build His church</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KNOWING THE WORD</a:t>
            </a:r>
            <a:endParaRPr lang="en-US" b="0" dirty="0">
              <a:solidFill>
                <a:srgbClr val="76280B"/>
              </a:solidFill>
            </a:endParaRPr>
          </a:p>
        </p:txBody>
      </p:sp>
      <p:sp>
        <p:nvSpPr>
          <p:cNvPr id="3" name="Content Placeholder 2">
            <a:extLst>
              <a:ext uri="{FF2B5EF4-FFF2-40B4-BE49-F238E27FC236}">
                <a16:creationId xmlns:a16="http://schemas.microsoft.com/office/drawing/2014/main" xmlns="" id="{3F418A50-04F7-4F50-80A2-EE51445B2F9A}"/>
              </a:ext>
            </a:extLst>
          </p:cNvPr>
          <p:cNvSpPr>
            <a:spLocks noGrp="1"/>
          </p:cNvSpPr>
          <p:nvPr>
            <p:ph idx="1"/>
          </p:nvPr>
        </p:nvSpPr>
        <p:spPr>
          <a:xfrm>
            <a:off x="0" y="955343"/>
            <a:ext cx="10058400" cy="6817058"/>
          </a:xfrm>
        </p:spPr>
        <p:txBody>
          <a:bodyPr>
            <a:noAutofit/>
          </a:bodyPr>
          <a:lstStyle/>
          <a:p>
            <a:pPr>
              <a:lnSpc>
                <a:spcPct val="95000"/>
              </a:lnSpc>
              <a:spcBef>
                <a:spcPts val="200"/>
              </a:spcBef>
            </a:pPr>
            <a:r>
              <a:rPr lang="en-US" dirty="0" smtClean="0"/>
              <a:t>Our questioning should always center around Biblical truth</a:t>
            </a:r>
          </a:p>
          <a:p>
            <a:pPr>
              <a:lnSpc>
                <a:spcPct val="95000"/>
              </a:lnSpc>
              <a:spcBef>
                <a:spcPts val="200"/>
              </a:spcBef>
            </a:pPr>
            <a:r>
              <a:rPr lang="en-US" b="1" dirty="0" smtClean="0"/>
              <a:t>Acts 17:10-11</a:t>
            </a:r>
            <a:r>
              <a:rPr lang="en-US" dirty="0" smtClean="0"/>
              <a:t> The brethren immediately sent Paul and Silas away by night to Berea, and when they arrived, they went into the synagogue of the Jews. Now these were more noble-minded than those in Thessalonica, for they received the word with great eagerness, examining the Scriptures daily </a:t>
            </a:r>
            <a:r>
              <a:rPr lang="en-US" i="1" dirty="0" smtClean="0"/>
              <a:t>to see</a:t>
            </a:r>
            <a:r>
              <a:rPr lang="en-US" dirty="0" smtClean="0"/>
              <a:t> whether these things were so. </a:t>
            </a:r>
          </a:p>
          <a:p>
            <a:pPr>
              <a:lnSpc>
                <a:spcPct val="95000"/>
              </a:lnSpc>
              <a:spcBef>
                <a:spcPts val="200"/>
              </a:spcBef>
            </a:pPr>
            <a:r>
              <a:rPr lang="en-US" dirty="0" smtClean="0"/>
              <a:t>The Word tells us that personal holiness is important</a:t>
            </a:r>
          </a:p>
          <a:p>
            <a:pPr>
              <a:lnSpc>
                <a:spcPct val="95000"/>
              </a:lnSpc>
              <a:spcBef>
                <a:spcPts val="200"/>
              </a:spcBef>
            </a:pPr>
            <a:r>
              <a:rPr lang="en-US" b="1" dirty="0" smtClean="0"/>
              <a:t>2 Corinthians 7:1  </a:t>
            </a:r>
            <a:r>
              <a:rPr lang="en-US" dirty="0" smtClean="0"/>
              <a:t>Therefore, having these promises, beloved, let us cleanse ourselves from all defilement of flesh and spirit, perfecting holiness in the fear of God. </a:t>
            </a:r>
          </a:p>
          <a:p>
            <a:pPr>
              <a:lnSpc>
                <a:spcPct val="95000"/>
              </a:lnSpc>
              <a:spcBef>
                <a:spcPts val="200"/>
              </a:spcBef>
            </a:pPr>
            <a:r>
              <a:rPr lang="en-US" dirty="0" smtClean="0"/>
              <a:t>Since no one has all the gifts, we need to hear from each other to discern truth</a:t>
            </a:r>
          </a:p>
          <a:p>
            <a:pPr>
              <a:lnSpc>
                <a:spcPct val="95000"/>
              </a:lnSpc>
              <a:spcBef>
                <a:spcPts val="200"/>
              </a:spcBef>
            </a:pPr>
            <a:r>
              <a:rPr lang="en-US" dirty="0" smtClean="0"/>
              <a:t>Discernment (</a:t>
            </a:r>
            <a:r>
              <a:rPr lang="en-US" i="1" dirty="0" err="1" smtClean="0"/>
              <a:t>diakrino</a:t>
            </a:r>
            <a:r>
              <a:rPr lang="en-US" dirty="0" smtClean="0"/>
              <a:t>) means to make a distinction: ours should be between truth and error, right and wrong</a:t>
            </a:r>
            <a:br>
              <a:rPr lang="en-US" dirty="0" smtClean="0"/>
            </a:br>
            <a:endParaRPr lang="en-US" dirty="0" smtClean="0"/>
          </a:p>
          <a:p>
            <a:pPr>
              <a:lnSpc>
                <a:spcPct val="95000"/>
              </a:lnSpc>
              <a:spcBef>
                <a:spcPts val="200"/>
              </a:spcBef>
            </a:pPr>
            <a:endParaRPr lang="en-US" dirty="0" smtClean="0"/>
          </a:p>
        </p:txBody>
      </p:sp>
    </p:spTree>
    <p:extLst>
      <p:ext uri="{BB962C8B-B14F-4D97-AF65-F5344CB8AC3E}">
        <p14:creationId xmlns:p14="http://schemas.microsoft.com/office/powerpoint/2010/main" xmlns="" val="817345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26FB8-8BDD-44A5-9966-508BEA09E184}"/>
              </a:ext>
            </a:extLst>
          </p:cNvPr>
          <p:cNvSpPr>
            <a:spLocks noGrp="1"/>
          </p:cNvSpPr>
          <p:nvPr>
            <p:ph type="title"/>
          </p:nvPr>
        </p:nvSpPr>
        <p:spPr>
          <a:xfrm>
            <a:off x="29571" y="0"/>
            <a:ext cx="9999257" cy="813775"/>
          </a:xfrm>
        </p:spPr>
        <p:txBody>
          <a:bodyPr>
            <a:noAutofit/>
          </a:bodyPr>
          <a:lstStyle/>
          <a:p>
            <a:r>
              <a:rPr lang="en-US" sz="4800" b="0" dirty="0" smtClean="0">
                <a:solidFill>
                  <a:srgbClr val="76280B"/>
                </a:solidFill>
              </a:rPr>
              <a:t>WE DECEIVE OURSELVES WHEN</a:t>
            </a:r>
            <a:r>
              <a:rPr lang="en-US" b="0" dirty="0" smtClean="0">
                <a:solidFill>
                  <a:srgbClr val="76280B"/>
                </a:solidFill>
              </a:rPr>
              <a:t>…</a:t>
            </a:r>
            <a:endParaRPr lang="en-US" b="0" dirty="0">
              <a:solidFill>
                <a:srgbClr val="76280B"/>
              </a:solidFill>
            </a:endParaRPr>
          </a:p>
        </p:txBody>
      </p:sp>
      <p:sp>
        <p:nvSpPr>
          <p:cNvPr id="3" name="Content Placeholder 2">
            <a:extLst>
              <a:ext uri="{FF2B5EF4-FFF2-40B4-BE49-F238E27FC236}">
                <a16:creationId xmlns:a16="http://schemas.microsoft.com/office/drawing/2014/main" xmlns="" id="{900ACB66-1957-43E1-B08F-86DC83D993D7}"/>
              </a:ext>
            </a:extLst>
          </p:cNvPr>
          <p:cNvSpPr>
            <a:spLocks noGrp="1"/>
          </p:cNvSpPr>
          <p:nvPr>
            <p:ph idx="1"/>
          </p:nvPr>
        </p:nvSpPr>
        <p:spPr>
          <a:xfrm>
            <a:off x="0" y="851338"/>
            <a:ext cx="10058400" cy="6921062"/>
          </a:xfrm>
        </p:spPr>
        <p:txBody>
          <a:bodyPr>
            <a:noAutofit/>
          </a:bodyPr>
          <a:lstStyle/>
          <a:p>
            <a:pPr>
              <a:lnSpc>
                <a:spcPct val="95000"/>
              </a:lnSpc>
              <a:spcBef>
                <a:spcPts val="400"/>
              </a:spcBef>
            </a:pPr>
            <a:r>
              <a:rPr lang="en-US" dirty="0" smtClean="0"/>
              <a:t>Besides the deception of false prophets or teachers and the deception of evil spirits, the Bible warns us about self-deception:</a:t>
            </a:r>
          </a:p>
          <a:p>
            <a:pPr>
              <a:lnSpc>
                <a:spcPct val="95000"/>
              </a:lnSpc>
              <a:spcBef>
                <a:spcPts val="400"/>
              </a:spcBef>
            </a:pPr>
            <a:r>
              <a:rPr lang="en-US" dirty="0" smtClean="0"/>
              <a:t>We hear the word but don’t do it   </a:t>
            </a:r>
            <a:r>
              <a:rPr lang="en-US" sz="2400" dirty="0" smtClean="0"/>
              <a:t>James 1:22; 1 Peter 1:13</a:t>
            </a:r>
          </a:p>
          <a:p>
            <a:pPr>
              <a:lnSpc>
                <a:spcPct val="95000"/>
              </a:lnSpc>
              <a:spcBef>
                <a:spcPts val="400"/>
              </a:spcBef>
            </a:pPr>
            <a:r>
              <a:rPr lang="en-US" dirty="0" smtClean="0"/>
              <a:t>We say we have no sin   </a:t>
            </a:r>
            <a:r>
              <a:rPr lang="en-US" sz="2400" dirty="0" smtClean="0"/>
              <a:t>1 John 1:8</a:t>
            </a:r>
          </a:p>
          <a:p>
            <a:pPr>
              <a:lnSpc>
                <a:spcPct val="95000"/>
              </a:lnSpc>
              <a:spcBef>
                <a:spcPts val="400"/>
              </a:spcBef>
            </a:pPr>
            <a:r>
              <a:rPr lang="en-US" dirty="0" smtClean="0"/>
              <a:t>We think we are wise </a:t>
            </a:r>
            <a:r>
              <a:rPr lang="en-US" sz="2400" dirty="0" smtClean="0"/>
              <a:t>1 Corinthians 2:16 &amp; 3:18, 19, Romans 1:22</a:t>
            </a:r>
          </a:p>
          <a:p>
            <a:pPr>
              <a:lnSpc>
                <a:spcPct val="95000"/>
              </a:lnSpc>
              <a:spcBef>
                <a:spcPts val="400"/>
              </a:spcBef>
            </a:pPr>
            <a:r>
              <a:rPr lang="en-US" dirty="0" smtClean="0"/>
              <a:t>We</a:t>
            </a:r>
            <a:r>
              <a:rPr lang="en-US" spc="-150" dirty="0" smtClean="0"/>
              <a:t> think we’re</a:t>
            </a:r>
            <a:r>
              <a:rPr lang="en-US" dirty="0" smtClean="0"/>
              <a:t> religious</a:t>
            </a:r>
            <a:r>
              <a:rPr lang="en-US" spc="-150" dirty="0" smtClean="0"/>
              <a:t> but </a:t>
            </a:r>
            <a:r>
              <a:rPr lang="en-US" dirty="0" smtClean="0"/>
              <a:t>don’t bridle the tongue  </a:t>
            </a:r>
            <a:r>
              <a:rPr lang="en-US" sz="2400" dirty="0" smtClean="0"/>
              <a:t>James 1:26</a:t>
            </a:r>
          </a:p>
          <a:p>
            <a:pPr>
              <a:lnSpc>
                <a:spcPct val="95000"/>
              </a:lnSpc>
              <a:spcBef>
                <a:spcPts val="400"/>
              </a:spcBef>
            </a:pPr>
            <a:r>
              <a:rPr lang="en-US" dirty="0" smtClean="0"/>
              <a:t>We think we won’t reap what we sow  Galatians 6:7</a:t>
            </a:r>
          </a:p>
          <a:p>
            <a:pPr>
              <a:lnSpc>
                <a:spcPct val="95000"/>
              </a:lnSpc>
              <a:spcBef>
                <a:spcPts val="400"/>
              </a:spcBef>
            </a:pPr>
            <a:r>
              <a:rPr lang="en-US" dirty="0" smtClean="0"/>
              <a:t>We think the unrighteous  inherit the kingdom of God</a:t>
            </a:r>
            <a:r>
              <a:rPr lang="en-US" sz="2400" dirty="0" smtClean="0"/>
              <a:t>           1 Corinthians 6:6-10</a:t>
            </a:r>
          </a:p>
          <a:p>
            <a:pPr>
              <a:lnSpc>
                <a:spcPct val="95000"/>
              </a:lnSpc>
              <a:spcBef>
                <a:spcPts val="400"/>
              </a:spcBef>
            </a:pPr>
            <a:r>
              <a:rPr lang="en-US" dirty="0" smtClean="0"/>
              <a:t>We think we can associate with bad company without being corrupted  </a:t>
            </a:r>
            <a:r>
              <a:rPr lang="en-US" sz="2400" dirty="0" smtClean="0"/>
              <a:t>1 Corinthians 15:33</a:t>
            </a:r>
          </a:p>
          <a:p>
            <a:pPr>
              <a:lnSpc>
                <a:spcPct val="95000"/>
              </a:lnSpc>
              <a:spcBef>
                <a:spcPts val="400"/>
              </a:spcBef>
            </a:pPr>
            <a:r>
              <a:rPr lang="en-US" dirty="0" smtClean="0"/>
              <a:t>When the Holy Spirit warns, or when we lose peace within, we should stop and pray; we ask God to help; we allow the Holy Spirit to bring conviction; we </a:t>
            </a:r>
            <a:r>
              <a:rPr lang="en-US" smtClean="0"/>
              <a:t>respond appropriately</a:t>
            </a:r>
            <a:endParaRPr lang="en-US" dirty="0"/>
          </a:p>
        </p:txBody>
      </p:sp>
    </p:spTree>
    <p:extLst>
      <p:ext uri="{BB962C8B-B14F-4D97-AF65-F5344CB8AC3E}">
        <p14:creationId xmlns:p14="http://schemas.microsoft.com/office/powerpoint/2010/main" xmlns=""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xmlns="" id="{C9D02A78-2B25-4D4A-B2B8-0A24E0D1594B}"/>
              </a:ext>
            </a:extLst>
          </p:cNvPr>
          <p:cNvSpPr>
            <a:spLocks noGrp="1"/>
          </p:cNvSpPr>
          <p:nvPr>
            <p:ph idx="1"/>
          </p:nvPr>
        </p:nvSpPr>
        <p:spPr>
          <a:xfrm>
            <a:off x="0" y="1049311"/>
            <a:ext cx="9999257" cy="6723089"/>
          </a:xfrm>
        </p:spPr>
        <p:txBody>
          <a:bodyPr>
            <a:noAutofit/>
          </a:bodyPr>
          <a:lstStyle/>
          <a:p>
            <a:pPr>
              <a:spcBef>
                <a:spcPts val="300"/>
              </a:spcBef>
            </a:pPr>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pPr>
              <a:spcBef>
                <a:spcPts val="300"/>
              </a:spcBef>
            </a:pPr>
            <a:r>
              <a:rPr lang="en-US" dirty="0" smtClean="0"/>
              <a:t>Today we are moving our study to issues of deception within the church caused by false teachers and spiritual entities</a:t>
            </a:r>
          </a:p>
          <a:p>
            <a:pPr>
              <a:spcBef>
                <a:spcPts val="300"/>
              </a:spcBef>
            </a:pPr>
            <a:r>
              <a:rPr lang="en-US" b="1" dirty="0" smtClean="0"/>
              <a:t>Philippians 1:9-11 </a:t>
            </a:r>
            <a:r>
              <a:rPr lang="en-US" dirty="0" smtClean="0"/>
              <a:t> And this I pray, that your love may abound still more and more in real knowledge and all discernment, so that you may </a:t>
            </a:r>
            <a:r>
              <a:rPr lang="en-US" b="1" dirty="0" smtClean="0"/>
              <a:t>approve</a:t>
            </a:r>
            <a:r>
              <a:rPr lang="en-US" dirty="0" smtClean="0"/>
              <a:t> the things that are excellent, in order</a:t>
            </a:r>
            <a:r>
              <a:rPr lang="en-US" spc="-150" dirty="0" smtClean="0"/>
              <a:t> to be </a:t>
            </a:r>
            <a:r>
              <a:rPr lang="en-US" dirty="0" smtClean="0"/>
              <a:t>sincere</a:t>
            </a:r>
            <a:r>
              <a:rPr lang="en-US" spc="-150" dirty="0" smtClean="0"/>
              <a:t> and </a:t>
            </a:r>
            <a:r>
              <a:rPr lang="en-US" dirty="0" smtClean="0"/>
              <a:t>blameless until</a:t>
            </a:r>
            <a:r>
              <a:rPr lang="en-US" spc="-150" dirty="0" smtClean="0"/>
              <a:t> the </a:t>
            </a:r>
            <a:r>
              <a:rPr lang="en-US" dirty="0" smtClean="0"/>
              <a:t>day of Christ; having been </a:t>
            </a:r>
            <a:r>
              <a:rPr lang="en-US" spc="-150" dirty="0" smtClean="0"/>
              <a:t>filled with the fruit </a:t>
            </a:r>
            <a:r>
              <a:rPr lang="en-US" dirty="0" smtClean="0"/>
              <a:t>of righteousness which </a:t>
            </a:r>
            <a:r>
              <a:rPr lang="en-US" i="1" dirty="0" smtClean="0"/>
              <a:t>comes</a:t>
            </a:r>
            <a:r>
              <a:rPr lang="en-US" dirty="0" smtClean="0"/>
              <a:t> through Jesus Christ, to the glory and praise of God. </a:t>
            </a:r>
          </a:p>
          <a:p>
            <a:pPr>
              <a:spcBef>
                <a:spcPts val="300"/>
              </a:spcBef>
            </a:pPr>
            <a:r>
              <a:rPr lang="en-US" dirty="0" smtClean="0"/>
              <a:t>Approve: </a:t>
            </a:r>
            <a:r>
              <a:rPr lang="en-US" i="1" dirty="0" err="1" smtClean="0"/>
              <a:t>dokimazo</a:t>
            </a:r>
            <a:r>
              <a:rPr lang="en-US" i="1" dirty="0" smtClean="0"/>
              <a:t>: </a:t>
            </a:r>
            <a:r>
              <a:rPr lang="en-US" dirty="0" smtClean="0"/>
              <a:t>to accept after assaying, or refining</a:t>
            </a:r>
          </a:p>
        </p:txBody>
      </p:sp>
    </p:spTree>
    <p:extLst>
      <p:ext uri="{BB962C8B-B14F-4D97-AF65-F5344CB8AC3E}">
        <p14:creationId xmlns:p14="http://schemas.microsoft.com/office/powerpoint/2010/main" xmlns="" val="40739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9DC50-9124-4B42-9E2B-85A3526B981F}"/>
              </a:ext>
            </a:extLst>
          </p:cNvPr>
          <p:cNvSpPr>
            <a:spLocks noGrp="1"/>
          </p:cNvSpPr>
          <p:nvPr>
            <p:ph type="title"/>
          </p:nvPr>
        </p:nvSpPr>
        <p:spPr>
          <a:xfrm>
            <a:off x="29571" y="0"/>
            <a:ext cx="9999257" cy="873457"/>
          </a:xfrm>
        </p:spPr>
        <p:txBody>
          <a:bodyPr/>
          <a:lstStyle/>
          <a:p>
            <a:r>
              <a:rPr lang="en-US" b="0" dirty="0" smtClean="0">
                <a:solidFill>
                  <a:srgbClr val="76280B"/>
                </a:solidFill>
                <a:latin typeface="Tahoma" panose="020B0604030504040204" pitchFamily="34" charset="0"/>
                <a:ea typeface="Tahoma" panose="020B0604030504040204" pitchFamily="34" charset="0"/>
                <a:cs typeface="Tahoma" panose="020B0604030504040204" pitchFamily="34" charset="0"/>
              </a:rPr>
              <a:t>THE KNOWLEDGE DIFFERENCE</a:t>
            </a:r>
            <a:endParaRPr lang="en-US" b="0" dirty="0">
              <a:solidFill>
                <a:srgbClr val="76280B"/>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B369576B-CAB5-4C52-90C7-05BF7EE6F5F4}"/>
              </a:ext>
            </a:extLst>
          </p:cNvPr>
          <p:cNvSpPr>
            <a:spLocks noGrp="1"/>
          </p:cNvSpPr>
          <p:nvPr>
            <p:ph idx="1"/>
          </p:nvPr>
        </p:nvSpPr>
        <p:spPr>
          <a:xfrm>
            <a:off x="0" y="968991"/>
            <a:ext cx="10058400" cy="6803410"/>
          </a:xfrm>
        </p:spPr>
        <p:txBody>
          <a:bodyPr>
            <a:normAutofit/>
          </a:bodyPr>
          <a:lstStyle/>
          <a:p>
            <a:pPr>
              <a:lnSpc>
                <a:spcPct val="95000"/>
              </a:lnSpc>
              <a:spcBef>
                <a:spcPts val="500"/>
              </a:spcBef>
            </a:pPr>
            <a:r>
              <a:rPr lang="en-US" b="1" dirty="0" smtClean="0"/>
              <a:t>Colossians 1:9-10 </a:t>
            </a:r>
            <a:r>
              <a:rPr lang="en-US" dirty="0" smtClean="0"/>
              <a:t> For this reason also, since the day we heard </a:t>
            </a:r>
            <a:r>
              <a:rPr lang="en-US" i="1" dirty="0" smtClean="0"/>
              <a:t>of it,</a:t>
            </a:r>
            <a:r>
              <a:rPr lang="en-US" dirty="0" smtClean="0"/>
              <a:t> we have not ceased to pray for you and to ask that you may be filled with the </a:t>
            </a:r>
            <a:r>
              <a:rPr lang="en-US" b="1" dirty="0" smtClean="0"/>
              <a:t>knowledge</a:t>
            </a:r>
            <a:r>
              <a:rPr lang="en-US" dirty="0" smtClean="0"/>
              <a:t> of His will in all spiritual wisdom and understanding, so that you will walk in a manner worthy of the Lord, to please </a:t>
            </a:r>
            <a:r>
              <a:rPr lang="en-US" i="1" dirty="0" smtClean="0"/>
              <a:t>Him</a:t>
            </a:r>
            <a:r>
              <a:rPr lang="en-US" dirty="0" smtClean="0"/>
              <a:t> in all respects, bearing fruit in every good work and increasing in the knowledge of God; </a:t>
            </a:r>
          </a:p>
          <a:p>
            <a:pPr>
              <a:lnSpc>
                <a:spcPct val="95000"/>
              </a:lnSpc>
              <a:spcBef>
                <a:spcPts val="500"/>
              </a:spcBef>
            </a:pPr>
            <a:r>
              <a:rPr lang="en-US" dirty="0" smtClean="0"/>
              <a:t>Knowledge: </a:t>
            </a:r>
            <a:r>
              <a:rPr lang="en-US" i="1" dirty="0" err="1" smtClean="0"/>
              <a:t>epignosis</a:t>
            </a:r>
            <a:r>
              <a:rPr lang="en-US" i="1" dirty="0" smtClean="0"/>
              <a:t>: </a:t>
            </a:r>
            <a:r>
              <a:rPr lang="en-US" dirty="0" smtClean="0"/>
              <a:t>full discernment and processing of information stored in the mind by the brain, with the supervision and help of the Holy Spirit</a:t>
            </a:r>
          </a:p>
          <a:p>
            <a:pPr>
              <a:lnSpc>
                <a:spcPct val="95000"/>
              </a:lnSpc>
              <a:spcBef>
                <a:spcPts val="500"/>
              </a:spcBef>
            </a:pPr>
            <a:r>
              <a:rPr lang="en-US" dirty="0" smtClean="0"/>
              <a:t>Knowledge: </a:t>
            </a:r>
            <a:r>
              <a:rPr lang="en-US" i="1" dirty="0" smtClean="0"/>
              <a:t>gnosis:  </a:t>
            </a:r>
            <a:r>
              <a:rPr lang="en-US" dirty="0" smtClean="0"/>
              <a:t>accumulated facts taken in, categorized and stored by the brain in the mind</a:t>
            </a:r>
          </a:p>
          <a:p>
            <a:pPr>
              <a:lnSpc>
                <a:spcPct val="95000"/>
              </a:lnSpc>
              <a:spcBef>
                <a:spcPts val="500"/>
              </a:spcBef>
            </a:pPr>
            <a:r>
              <a:rPr lang="en-US" dirty="0" smtClean="0"/>
              <a:t>In order to not be deceived, we have to be diligent in our study of the Word</a:t>
            </a:r>
          </a:p>
          <a:p>
            <a:pPr>
              <a:lnSpc>
                <a:spcPct val="95000"/>
              </a:lnSpc>
              <a:spcBef>
                <a:spcPts val="500"/>
              </a:spcBef>
            </a:pPr>
            <a:r>
              <a:rPr lang="en-US" dirty="0" smtClean="0"/>
              <a:t>How does this affect the church?</a:t>
            </a:r>
          </a:p>
          <a:p>
            <a:pPr>
              <a:lnSpc>
                <a:spcPct val="95000"/>
              </a:lnSpc>
              <a:spcBef>
                <a:spcPts val="500"/>
              </a:spcBef>
            </a:pPr>
            <a:endParaRPr lang="en-US" dirty="0" smtClean="0"/>
          </a:p>
        </p:txBody>
      </p:sp>
    </p:spTree>
    <p:extLst>
      <p:ext uri="{BB962C8B-B14F-4D97-AF65-F5344CB8AC3E}">
        <p14:creationId xmlns:p14="http://schemas.microsoft.com/office/powerpoint/2010/main" xmlns=""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C76DE6-D10B-4F58-AF1F-110DF0A3B872}"/>
              </a:ext>
            </a:extLst>
          </p:cNvPr>
          <p:cNvSpPr>
            <a:spLocks noGrp="1"/>
          </p:cNvSpPr>
          <p:nvPr>
            <p:ph idx="1"/>
          </p:nvPr>
        </p:nvSpPr>
        <p:spPr>
          <a:xfrm>
            <a:off x="0" y="1019332"/>
            <a:ext cx="9999257" cy="6753068"/>
          </a:xfrm>
        </p:spPr>
        <p:txBody>
          <a:bodyPr>
            <a:noAutofit/>
          </a:bodyPr>
          <a:lstStyle/>
          <a:p>
            <a:r>
              <a:rPr lang="en-US" b="1" dirty="0" smtClean="0"/>
              <a:t>2 Peter 2:1-3. 9-10 </a:t>
            </a:r>
            <a:r>
              <a:rPr lang="en-US" dirty="0" smtClean="0"/>
              <a:t> But false prophets also arose among the people, just as there will also be false teachers among you, who will secretly introduce </a:t>
            </a:r>
            <a:r>
              <a:rPr lang="en-US" b="1" dirty="0" smtClean="0"/>
              <a:t>destructive heresies</a:t>
            </a:r>
            <a:r>
              <a:rPr lang="en-US" dirty="0" smtClean="0"/>
              <a:t>, even denying the Master who bought them, bringing swift destruction upon themselves. Many will follow their </a:t>
            </a:r>
            <a:r>
              <a:rPr lang="en-US" u="sng" dirty="0" smtClean="0"/>
              <a:t>sensuality</a:t>
            </a:r>
            <a:r>
              <a:rPr lang="en-US" dirty="0" smtClean="0"/>
              <a:t>, and because of them the way of the truth will be maligned; and in </a:t>
            </a:r>
            <a:r>
              <a:rPr lang="en-US" i="1" dirty="0" smtClean="0"/>
              <a:t>their</a:t>
            </a:r>
            <a:r>
              <a:rPr lang="en-US" dirty="0" smtClean="0"/>
              <a:t> greed they will exploit you with false words; their judgment from long ago is not idle, and their destruction is not asleep…the Lord knows how to rescue the godly from temptation, and to keep the unrighteous under punishment for the day of judgment, and especially those who indulge the flesh in </a:t>
            </a:r>
            <a:r>
              <a:rPr lang="en-US" i="1" dirty="0" smtClean="0"/>
              <a:t>its</a:t>
            </a:r>
            <a:r>
              <a:rPr lang="en-US" dirty="0" smtClean="0"/>
              <a:t> corrupt desires and </a:t>
            </a:r>
            <a:r>
              <a:rPr lang="en-US" u="sng" dirty="0" smtClean="0"/>
              <a:t>despise</a:t>
            </a:r>
            <a:r>
              <a:rPr lang="en-US" dirty="0" smtClean="0"/>
              <a:t> </a:t>
            </a:r>
            <a:r>
              <a:rPr lang="en-US" u="sng" dirty="0" smtClean="0"/>
              <a:t>authority</a:t>
            </a:r>
            <a:r>
              <a:rPr lang="en-US" dirty="0" smtClean="0"/>
              <a:t>. Daring, self-willed, they do not tremble when they revile angelic majesties, </a:t>
            </a:r>
          </a:p>
          <a:p>
            <a:r>
              <a:rPr lang="en-US" dirty="0" smtClean="0"/>
              <a:t>The lure of false teachers may not primarily be doctrine – doctrinal  perversions are secondary</a:t>
            </a:r>
            <a:endParaRPr lang="en-US" dirty="0"/>
          </a:p>
        </p:txBody>
      </p:sp>
      <p:sp>
        <p:nvSpPr>
          <p:cNvPr id="2" name="Title 1">
            <a:extLst>
              <a:ext uri="{FF2B5EF4-FFF2-40B4-BE49-F238E27FC236}">
                <a16:creationId xmlns:a16="http://schemas.microsoft.com/office/drawing/2014/main" xmlns="" id="{52F9391E-5CCB-421F-A3F7-D5AE971583CA}"/>
              </a:ext>
            </a:extLst>
          </p:cNvPr>
          <p:cNvSpPr>
            <a:spLocks noGrp="1"/>
          </p:cNvSpPr>
          <p:nvPr>
            <p:ph type="title"/>
          </p:nvPr>
        </p:nvSpPr>
        <p:spPr>
          <a:xfrm>
            <a:off x="29571" y="0"/>
            <a:ext cx="9999257" cy="961697"/>
          </a:xfrm>
        </p:spPr>
        <p:txBody>
          <a:bodyPr>
            <a:normAutofit/>
          </a:bodyPr>
          <a:lstStyle/>
          <a:p>
            <a:r>
              <a:rPr lang="en-US" b="0" dirty="0" smtClean="0">
                <a:solidFill>
                  <a:srgbClr val="76280B"/>
                </a:solidFill>
                <a:latin typeface="Tahoma" panose="020B0604030504040204" pitchFamily="34" charset="0"/>
                <a:ea typeface="Tahoma" panose="020B0604030504040204" pitchFamily="34" charset="0"/>
                <a:cs typeface="Tahoma" panose="020B0604030504040204" pitchFamily="34" charset="0"/>
              </a:rPr>
              <a:t>FALSE PROPHETS</a:t>
            </a:r>
            <a:endParaRPr lang="en-US" b="0" dirty="0">
              <a:solidFill>
                <a:srgbClr val="76280B"/>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5CF1B-53AF-41BE-ADFB-2049404C6C85}"/>
              </a:ext>
            </a:extLst>
          </p:cNvPr>
          <p:cNvSpPr>
            <a:spLocks noGrp="1"/>
          </p:cNvSpPr>
          <p:nvPr>
            <p:ph type="title"/>
          </p:nvPr>
        </p:nvSpPr>
        <p:spPr>
          <a:xfrm>
            <a:off x="-1" y="0"/>
            <a:ext cx="9999257" cy="856342"/>
          </a:xfrm>
        </p:spPr>
        <p:txBody>
          <a:bodyPr>
            <a:normAutofit/>
          </a:bodyPr>
          <a:lstStyle/>
          <a:p>
            <a:pPr marL="914400" indent="-914400"/>
            <a:r>
              <a:rPr lang="en-US" b="0" dirty="0" smtClean="0">
                <a:solidFill>
                  <a:srgbClr val="76280B"/>
                </a:solidFill>
              </a:rPr>
              <a:t>EXAMPLES</a:t>
            </a:r>
            <a:endParaRPr lang="en-US" b="0" dirty="0">
              <a:solidFill>
                <a:srgbClr val="76280B"/>
              </a:solidFill>
            </a:endParaRPr>
          </a:p>
        </p:txBody>
      </p:sp>
      <p:sp>
        <p:nvSpPr>
          <p:cNvPr id="3" name="Content Placeholder 2">
            <a:extLst>
              <a:ext uri="{FF2B5EF4-FFF2-40B4-BE49-F238E27FC236}">
                <a16:creationId xmlns:a16="http://schemas.microsoft.com/office/drawing/2014/main" xmlns="" id="{7C59EF7C-D06A-4F34-BD40-FA726A86BABC}"/>
              </a:ext>
            </a:extLst>
          </p:cNvPr>
          <p:cNvSpPr>
            <a:spLocks noGrp="1"/>
          </p:cNvSpPr>
          <p:nvPr>
            <p:ph idx="1"/>
          </p:nvPr>
        </p:nvSpPr>
        <p:spPr>
          <a:xfrm>
            <a:off x="0" y="841829"/>
            <a:ext cx="10058400" cy="6930572"/>
          </a:xfrm>
        </p:spPr>
        <p:txBody>
          <a:bodyPr>
            <a:noAutofit/>
          </a:bodyPr>
          <a:lstStyle/>
          <a:p>
            <a:pPr>
              <a:lnSpc>
                <a:spcPct val="95000"/>
              </a:lnSpc>
              <a:spcBef>
                <a:spcPts val="400"/>
              </a:spcBef>
            </a:pPr>
            <a:r>
              <a:rPr lang="en-US" b="1" dirty="0" smtClean="0"/>
              <a:t>Sensuality: </a:t>
            </a:r>
            <a:r>
              <a:rPr lang="en-US" i="1" dirty="0" err="1" smtClean="0"/>
              <a:t>aselgeia</a:t>
            </a:r>
            <a:r>
              <a:rPr lang="en-US" i="1" dirty="0" smtClean="0"/>
              <a:t>: </a:t>
            </a:r>
            <a:r>
              <a:rPr lang="en-US" dirty="0" smtClean="0"/>
              <a:t>wantonness, licentiousness, immorality</a:t>
            </a:r>
          </a:p>
          <a:p>
            <a:pPr>
              <a:lnSpc>
                <a:spcPct val="95000"/>
              </a:lnSpc>
              <a:spcBef>
                <a:spcPts val="400"/>
              </a:spcBef>
            </a:pPr>
            <a:r>
              <a:rPr lang="en-US" b="1" dirty="0" smtClean="0"/>
              <a:t>2 Corinthians 11:13-15 </a:t>
            </a:r>
            <a:r>
              <a:rPr lang="en-US" dirty="0" smtClean="0"/>
              <a:t> For such men are false apostles, deceitful workers, disguising themselves as apostles of Christ. No wonder, for even Satan disguises himself as an angel of light. Therefore it is not surprising if his servants also disguise themselves as servants of righteousness, whose end will be according to their deeds.</a:t>
            </a:r>
          </a:p>
          <a:p>
            <a:pPr>
              <a:lnSpc>
                <a:spcPct val="95000"/>
              </a:lnSpc>
              <a:spcBef>
                <a:spcPts val="400"/>
              </a:spcBef>
            </a:pPr>
            <a:r>
              <a:rPr lang="en-US" b="1" dirty="0" smtClean="0"/>
              <a:t>Despise Authority: </a:t>
            </a:r>
            <a:r>
              <a:rPr lang="en-US" i="1" dirty="0" err="1" smtClean="0"/>
              <a:t>kataphroneo</a:t>
            </a:r>
            <a:r>
              <a:rPr lang="en-US" i="1" dirty="0" smtClean="0"/>
              <a:t>, </a:t>
            </a:r>
            <a:r>
              <a:rPr lang="en-US" i="1" dirty="0" err="1" smtClean="0"/>
              <a:t>kuriotes</a:t>
            </a:r>
            <a:r>
              <a:rPr lang="en-US" dirty="0" smtClean="0"/>
              <a:t>: hating lordship</a:t>
            </a:r>
          </a:p>
          <a:p>
            <a:pPr>
              <a:lnSpc>
                <a:spcPct val="95000"/>
              </a:lnSpc>
              <a:spcBef>
                <a:spcPts val="400"/>
              </a:spcBef>
            </a:pPr>
            <a:r>
              <a:rPr lang="en-US" dirty="0" smtClean="0"/>
              <a:t>Both the lordship of Christ and the authority of church leaders are despised because of their independent spirit and desire to do things their own way</a:t>
            </a:r>
          </a:p>
          <a:p>
            <a:pPr>
              <a:lnSpc>
                <a:spcPct val="95000"/>
              </a:lnSpc>
              <a:spcBef>
                <a:spcPts val="400"/>
              </a:spcBef>
            </a:pPr>
            <a:r>
              <a:rPr lang="en-US" b="1" dirty="0" smtClean="0"/>
              <a:t>1 Kings 3:9 </a:t>
            </a:r>
            <a:r>
              <a:rPr lang="en-US" dirty="0" smtClean="0"/>
              <a:t> "So give Your servant an understanding heart to judge Your people to discern between good and evil. For who is able to judge this great people of Yours?" </a:t>
            </a:r>
            <a:br>
              <a:rPr lang="en-US" dirty="0" smtClean="0"/>
            </a:br>
            <a:r>
              <a:rPr lang="en-US" dirty="0" smtClean="0"/>
              <a:t> </a:t>
            </a:r>
          </a:p>
        </p:txBody>
      </p:sp>
    </p:spTree>
    <p:extLst>
      <p:ext uri="{BB962C8B-B14F-4D97-AF65-F5344CB8AC3E}">
        <p14:creationId xmlns:p14="http://schemas.microsoft.com/office/powerpoint/2010/main" xmlns="" val="56121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293BF-B604-4E52-BEFA-5025D7F6287E}"/>
              </a:ext>
            </a:extLst>
          </p:cNvPr>
          <p:cNvSpPr>
            <a:spLocks noGrp="1"/>
          </p:cNvSpPr>
          <p:nvPr>
            <p:ph type="title"/>
          </p:nvPr>
        </p:nvSpPr>
        <p:spPr>
          <a:xfrm>
            <a:off x="29571" y="0"/>
            <a:ext cx="9999257" cy="887104"/>
          </a:xfrm>
        </p:spPr>
        <p:txBody>
          <a:bodyPr>
            <a:noAutofit/>
          </a:bodyPr>
          <a:lstStyle/>
          <a:p>
            <a:r>
              <a:rPr lang="en-US" b="0" dirty="0" smtClean="0">
                <a:solidFill>
                  <a:srgbClr val="76280B"/>
                </a:solidFill>
              </a:rPr>
              <a:t>ASK THE QUESTION</a:t>
            </a:r>
            <a:endParaRPr lang="en-US" b="0" dirty="0">
              <a:solidFill>
                <a:srgbClr val="76280B"/>
              </a:solidFill>
            </a:endParaRPr>
          </a:p>
        </p:txBody>
      </p:sp>
      <p:sp>
        <p:nvSpPr>
          <p:cNvPr id="3" name="Content Placeholder 2">
            <a:extLst>
              <a:ext uri="{FF2B5EF4-FFF2-40B4-BE49-F238E27FC236}">
                <a16:creationId xmlns:a16="http://schemas.microsoft.com/office/drawing/2014/main" xmlns="" id="{A4EFE5FC-9D9B-451B-9336-352E7EF5027D}"/>
              </a:ext>
            </a:extLst>
          </p:cNvPr>
          <p:cNvSpPr>
            <a:spLocks noGrp="1"/>
          </p:cNvSpPr>
          <p:nvPr>
            <p:ph idx="1"/>
          </p:nvPr>
        </p:nvSpPr>
        <p:spPr>
          <a:xfrm>
            <a:off x="0" y="957943"/>
            <a:ext cx="9999257" cy="6814457"/>
          </a:xfrm>
        </p:spPr>
        <p:txBody>
          <a:bodyPr>
            <a:noAutofit/>
          </a:bodyPr>
          <a:lstStyle/>
          <a:p>
            <a:pPr marL="274320" indent="-274320">
              <a:spcBef>
                <a:spcPts val="200"/>
              </a:spcBef>
            </a:pPr>
            <a:r>
              <a:rPr lang="en-US" dirty="0" smtClean="0"/>
              <a:t>Everything in the church claiming to be authored by the Holy Spirit may not be  (this may be intentional willfulness, or ignorance/misunderstanding)</a:t>
            </a:r>
          </a:p>
          <a:p>
            <a:pPr marL="274320" indent="-274320">
              <a:spcBef>
                <a:spcPts val="200"/>
              </a:spcBef>
            </a:pPr>
            <a:r>
              <a:rPr lang="en-US" b="1" dirty="0" smtClean="0"/>
              <a:t>1 Thessalonians 5:21-22 </a:t>
            </a:r>
            <a:r>
              <a:rPr lang="en-US" dirty="0" smtClean="0"/>
              <a:t> But examine everything </a:t>
            </a:r>
            <a:r>
              <a:rPr lang="en-US" i="1" dirty="0" smtClean="0"/>
              <a:t>carefully;</a:t>
            </a:r>
            <a:r>
              <a:rPr lang="en-US" dirty="0" smtClean="0"/>
              <a:t> hold fast to that which is good; abstain from every form of evil. </a:t>
            </a:r>
          </a:p>
          <a:p>
            <a:pPr marL="274320" indent="-274320">
              <a:spcBef>
                <a:spcPts val="200"/>
              </a:spcBef>
            </a:pPr>
            <a:r>
              <a:rPr lang="en-US" b="1" dirty="0" smtClean="0"/>
              <a:t>1 John 4:1 </a:t>
            </a:r>
            <a:r>
              <a:rPr lang="en-US" dirty="0" smtClean="0"/>
              <a:t> Beloved, do not believe every spirit, but test the spirits to see whether they are from God, because many false prophets have gone out into the world. </a:t>
            </a:r>
          </a:p>
          <a:p>
            <a:pPr marL="274320" indent="-274320">
              <a:spcBef>
                <a:spcPts val="200"/>
              </a:spcBef>
            </a:pPr>
            <a:r>
              <a:rPr lang="en-US" dirty="0" smtClean="0"/>
              <a:t>HOW DO WE TEST THE SPIRITS?  INSPECT THE DOCTRINE</a:t>
            </a:r>
          </a:p>
          <a:p>
            <a:pPr marL="274320" indent="-274320">
              <a:spcBef>
                <a:spcPts val="200"/>
              </a:spcBef>
            </a:pPr>
            <a:r>
              <a:rPr lang="en-US" b="1" dirty="0" smtClean="0"/>
              <a:t>1 John 2:18-19 </a:t>
            </a:r>
            <a:r>
              <a:rPr lang="en-US" baseline="30000" dirty="0" smtClean="0"/>
              <a:t> </a:t>
            </a:r>
            <a:r>
              <a:rPr lang="en-US" dirty="0" smtClean="0"/>
              <a:t> Children, it is the last hour; and just as you heard that antichrist is coming, even now many antichrists have appeared; from this we know that it is the last hour.  They went out from us, but they were not </a:t>
            </a:r>
            <a:r>
              <a:rPr lang="en-US" i="1" dirty="0" smtClean="0"/>
              <a:t>really</a:t>
            </a:r>
            <a:r>
              <a:rPr lang="en-US" dirty="0" smtClean="0"/>
              <a:t> of us; for if they had been of us, they would have remained with us; but </a:t>
            </a:r>
            <a:r>
              <a:rPr lang="en-US" i="1" dirty="0" smtClean="0"/>
              <a:t>they went out,</a:t>
            </a:r>
            <a:r>
              <a:rPr lang="en-US" dirty="0" smtClean="0"/>
              <a:t> so that it would be shown that they all are not of us. </a:t>
            </a:r>
            <a:endParaRPr lang="en-US" dirty="0"/>
          </a:p>
        </p:txBody>
      </p:sp>
    </p:spTree>
    <p:extLst>
      <p:ext uri="{BB962C8B-B14F-4D97-AF65-F5344CB8AC3E}">
        <p14:creationId xmlns:p14="http://schemas.microsoft.com/office/powerpoint/2010/main" xmlns="" val="345021390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0731C-E378-4562-8224-F8D5EE46453B}"/>
              </a:ext>
            </a:extLst>
          </p:cNvPr>
          <p:cNvSpPr>
            <a:spLocks noGrp="1"/>
          </p:cNvSpPr>
          <p:nvPr>
            <p:ph type="title"/>
          </p:nvPr>
        </p:nvSpPr>
        <p:spPr>
          <a:xfrm>
            <a:off x="29571" y="98564"/>
            <a:ext cx="9999257" cy="755875"/>
          </a:xfrm>
        </p:spPr>
        <p:txBody>
          <a:bodyPr>
            <a:noAutofit/>
          </a:bodyPr>
          <a:lstStyle/>
          <a:p>
            <a:r>
              <a:rPr lang="en-US" sz="4800" b="0" dirty="0" smtClean="0">
                <a:solidFill>
                  <a:srgbClr val="76280B"/>
                </a:solidFill>
              </a:rPr>
              <a:t>BE ON GOD’S SIDE</a:t>
            </a:r>
            <a:endParaRPr lang="en-US" sz="4800" b="0" dirty="0">
              <a:solidFill>
                <a:srgbClr val="76280B"/>
              </a:solidFill>
            </a:endParaRPr>
          </a:p>
        </p:txBody>
      </p:sp>
      <p:sp>
        <p:nvSpPr>
          <p:cNvPr id="3" name="Content Placeholder 2">
            <a:extLst>
              <a:ext uri="{FF2B5EF4-FFF2-40B4-BE49-F238E27FC236}">
                <a16:creationId xmlns:a16="http://schemas.microsoft.com/office/drawing/2014/main" xmlns="" id="{662A8EEE-AF93-4044-9D2A-DD9480C8E653}"/>
              </a:ext>
            </a:extLst>
          </p:cNvPr>
          <p:cNvSpPr>
            <a:spLocks noGrp="1"/>
          </p:cNvSpPr>
          <p:nvPr>
            <p:ph idx="1"/>
          </p:nvPr>
        </p:nvSpPr>
        <p:spPr>
          <a:xfrm>
            <a:off x="0" y="854439"/>
            <a:ext cx="9999257" cy="6917961"/>
          </a:xfrm>
        </p:spPr>
        <p:txBody>
          <a:bodyPr>
            <a:noAutofit/>
          </a:bodyPr>
          <a:lstStyle/>
          <a:p>
            <a:pPr>
              <a:lnSpc>
                <a:spcPct val="95000"/>
              </a:lnSpc>
              <a:spcBef>
                <a:spcPts val="400"/>
              </a:spcBef>
            </a:pPr>
            <a:r>
              <a:rPr lang="en-US" b="1" dirty="0" smtClean="0"/>
              <a:t>Ephesians 4:30 </a:t>
            </a:r>
            <a:r>
              <a:rPr lang="en-US" dirty="0" smtClean="0"/>
              <a:t> Do not grieve the Holy Spirit of God, by whom you were sealed for the day of redemption. </a:t>
            </a:r>
          </a:p>
          <a:p>
            <a:pPr>
              <a:lnSpc>
                <a:spcPct val="95000"/>
              </a:lnSpc>
              <a:spcBef>
                <a:spcPts val="400"/>
              </a:spcBef>
            </a:pPr>
            <a:r>
              <a:rPr lang="en-US" dirty="0" smtClean="0"/>
              <a:t>Grieve: </a:t>
            </a:r>
            <a:r>
              <a:rPr lang="en-US" i="1" dirty="0" err="1" smtClean="0"/>
              <a:t>lupeo</a:t>
            </a:r>
            <a:r>
              <a:rPr lang="en-US" i="1" dirty="0" smtClean="0"/>
              <a:t>: </a:t>
            </a:r>
            <a:r>
              <a:rPr lang="en-US" dirty="0" smtClean="0"/>
              <a:t>to cause sorrow</a:t>
            </a:r>
          </a:p>
          <a:p>
            <a:pPr>
              <a:lnSpc>
                <a:spcPct val="95000"/>
              </a:lnSpc>
              <a:spcBef>
                <a:spcPts val="400"/>
              </a:spcBef>
            </a:pPr>
            <a:r>
              <a:rPr lang="en-US" b="1" dirty="0" smtClean="0"/>
              <a:t>1 Thessalonians 5:19 </a:t>
            </a:r>
            <a:r>
              <a:rPr lang="en-US" dirty="0" smtClean="0"/>
              <a:t> Do not quench the Spirit; </a:t>
            </a:r>
          </a:p>
          <a:p>
            <a:pPr>
              <a:lnSpc>
                <a:spcPct val="95000"/>
              </a:lnSpc>
              <a:spcBef>
                <a:spcPts val="400"/>
              </a:spcBef>
            </a:pPr>
            <a:r>
              <a:rPr lang="en-US" dirty="0" smtClean="0"/>
              <a:t>Quench: </a:t>
            </a:r>
            <a:r>
              <a:rPr lang="en-US" i="1" dirty="0" err="1" smtClean="0"/>
              <a:t>sbennumi</a:t>
            </a:r>
            <a:r>
              <a:rPr lang="en-US" i="1" dirty="0" smtClean="0"/>
              <a:t>: </a:t>
            </a:r>
            <a:r>
              <a:rPr lang="en-US" dirty="0" smtClean="0"/>
              <a:t>put out, extinguish</a:t>
            </a:r>
          </a:p>
          <a:p>
            <a:pPr>
              <a:lnSpc>
                <a:spcPct val="95000"/>
              </a:lnSpc>
              <a:spcBef>
                <a:spcPts val="400"/>
              </a:spcBef>
            </a:pPr>
            <a:r>
              <a:rPr lang="en-US" b="1" dirty="0" smtClean="0"/>
              <a:t>THE THING GOD GAVE YOU TO DO ISN’T THE ONLY THING GOD IS DOING</a:t>
            </a:r>
          </a:p>
          <a:p>
            <a:pPr>
              <a:lnSpc>
                <a:spcPct val="95000"/>
              </a:lnSpc>
              <a:spcBef>
                <a:spcPts val="400"/>
              </a:spcBef>
            </a:pPr>
            <a:r>
              <a:rPr lang="en-US" b="1" dirty="0" smtClean="0"/>
              <a:t>THE WAY GOD HAS YOU DO THINGS ISN’T NECESSARILY THE ONLY WAY GOD CAN DO THEM</a:t>
            </a:r>
          </a:p>
          <a:p>
            <a:pPr>
              <a:lnSpc>
                <a:spcPct val="95000"/>
              </a:lnSpc>
              <a:spcBef>
                <a:spcPts val="400"/>
              </a:spcBef>
            </a:pPr>
            <a:r>
              <a:rPr lang="en-US" b="1" dirty="0" smtClean="0"/>
              <a:t>Luke 9:49-50 </a:t>
            </a:r>
            <a:r>
              <a:rPr lang="en-US" dirty="0" smtClean="0"/>
              <a:t> John answered and said, "Master, we saw someone casting out demons in Your name; and we tried to prevent him because he does not follow along with us.” But Jesus said to him, "Do not hinder </a:t>
            </a:r>
            <a:r>
              <a:rPr lang="en-US" i="1" dirty="0" smtClean="0"/>
              <a:t>him;</a:t>
            </a:r>
            <a:r>
              <a:rPr lang="en-US" dirty="0" smtClean="0"/>
              <a:t> for he who is not against you is for you." </a:t>
            </a:r>
          </a:p>
          <a:p>
            <a:pPr>
              <a:lnSpc>
                <a:spcPct val="95000"/>
              </a:lnSpc>
              <a:spcBef>
                <a:spcPts val="400"/>
              </a:spcBef>
            </a:pPr>
            <a:r>
              <a:rPr lang="en-US" b="1" dirty="0" smtClean="0"/>
              <a:t>God works in many ways in different people and places; different doesn’t mean wrong</a:t>
            </a:r>
            <a:br>
              <a:rPr lang="en-US" b="1" dirty="0" smtClean="0"/>
            </a:br>
            <a:endParaRPr lang="en-US" b="1" dirty="0" smtClean="0"/>
          </a:p>
        </p:txBody>
      </p:sp>
    </p:spTree>
    <p:extLst>
      <p:ext uri="{BB962C8B-B14F-4D97-AF65-F5344CB8AC3E}">
        <p14:creationId xmlns:p14="http://schemas.microsoft.com/office/powerpoint/2010/main" xmlns="" val="2256363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A6C8B-E1D5-4691-9A89-01357425A223}"/>
              </a:ext>
            </a:extLst>
          </p:cNvPr>
          <p:cNvSpPr>
            <a:spLocks noGrp="1"/>
          </p:cNvSpPr>
          <p:nvPr>
            <p:ph type="title"/>
          </p:nvPr>
        </p:nvSpPr>
        <p:spPr>
          <a:xfrm>
            <a:off x="29571" y="98564"/>
            <a:ext cx="9999257" cy="875797"/>
          </a:xfrm>
        </p:spPr>
        <p:txBody>
          <a:bodyPr>
            <a:normAutofit/>
          </a:bodyPr>
          <a:lstStyle/>
          <a:p>
            <a:r>
              <a:rPr lang="en-US" b="0" dirty="0" smtClean="0">
                <a:solidFill>
                  <a:srgbClr val="76280B"/>
                </a:solidFill>
              </a:rPr>
              <a:t>RECOGNIZE CONFUSION</a:t>
            </a:r>
            <a:endParaRPr lang="en-US" b="0" dirty="0">
              <a:solidFill>
                <a:srgbClr val="76280B"/>
              </a:solidFill>
            </a:endParaRPr>
          </a:p>
        </p:txBody>
      </p:sp>
      <p:sp>
        <p:nvSpPr>
          <p:cNvPr id="3" name="Content Placeholder 2">
            <a:extLst>
              <a:ext uri="{FF2B5EF4-FFF2-40B4-BE49-F238E27FC236}">
                <a16:creationId xmlns:a16="http://schemas.microsoft.com/office/drawing/2014/main" xmlns="" id="{DF0A1319-3A45-4D2E-803F-CAB610E56E68}"/>
              </a:ext>
            </a:extLst>
          </p:cNvPr>
          <p:cNvSpPr>
            <a:spLocks noGrp="1"/>
          </p:cNvSpPr>
          <p:nvPr>
            <p:ph idx="1"/>
          </p:nvPr>
        </p:nvSpPr>
        <p:spPr>
          <a:xfrm>
            <a:off x="0" y="1023582"/>
            <a:ext cx="9999257" cy="6748818"/>
          </a:xfrm>
        </p:spPr>
        <p:txBody>
          <a:bodyPr>
            <a:noAutofit/>
          </a:bodyPr>
          <a:lstStyle/>
          <a:p>
            <a:pPr>
              <a:spcBef>
                <a:spcPts val="500"/>
              </a:spcBef>
            </a:pPr>
            <a:r>
              <a:rPr lang="en-US" b="1" dirty="0" smtClean="0"/>
              <a:t>1 Corinthians 14:33 …</a:t>
            </a:r>
            <a:r>
              <a:rPr lang="en-US" dirty="0" smtClean="0"/>
              <a:t>for God is not </a:t>
            </a:r>
            <a:r>
              <a:rPr lang="en-US" i="1" dirty="0" smtClean="0"/>
              <a:t>a God</a:t>
            </a:r>
            <a:r>
              <a:rPr lang="en-US" dirty="0" smtClean="0"/>
              <a:t> of </a:t>
            </a:r>
            <a:r>
              <a:rPr lang="en-US" u="sng" dirty="0" smtClean="0"/>
              <a:t>confusion</a:t>
            </a:r>
            <a:r>
              <a:rPr lang="en-US" dirty="0" smtClean="0"/>
              <a:t> but of peace, as in all the churches of the saints. </a:t>
            </a:r>
          </a:p>
          <a:p>
            <a:pPr>
              <a:spcBef>
                <a:spcPts val="500"/>
              </a:spcBef>
            </a:pPr>
            <a:r>
              <a:rPr lang="en-US" dirty="0" smtClean="0"/>
              <a:t>Confusion: </a:t>
            </a:r>
            <a:r>
              <a:rPr lang="en-US" i="1" dirty="0" err="1" smtClean="0"/>
              <a:t>akatastasia</a:t>
            </a:r>
            <a:r>
              <a:rPr lang="en-US" dirty="0" smtClean="0"/>
              <a:t>: disturbance, disorder, commotion</a:t>
            </a:r>
          </a:p>
          <a:p>
            <a:pPr>
              <a:spcBef>
                <a:spcPts val="500"/>
              </a:spcBef>
            </a:pPr>
            <a:r>
              <a:rPr lang="en-US" dirty="0" smtClean="0"/>
              <a:t>Peace: </a:t>
            </a:r>
            <a:r>
              <a:rPr lang="en-US" i="1" dirty="0" err="1" smtClean="0"/>
              <a:t>eirene</a:t>
            </a:r>
            <a:r>
              <a:rPr lang="en-US" i="1" dirty="0" smtClean="0"/>
              <a:t>: </a:t>
            </a:r>
            <a:r>
              <a:rPr lang="en-US" dirty="0" smtClean="0"/>
              <a:t>restful undisturbed quietness</a:t>
            </a:r>
          </a:p>
          <a:p>
            <a:pPr>
              <a:spcBef>
                <a:spcPts val="500"/>
              </a:spcBef>
            </a:pPr>
            <a:r>
              <a:rPr lang="en-US" dirty="0" smtClean="0"/>
              <a:t>If confusion doesn’t originate with God, that leaves the source as the world, flesh, devil</a:t>
            </a:r>
          </a:p>
          <a:p>
            <a:pPr>
              <a:spcBef>
                <a:spcPts val="500"/>
              </a:spcBef>
            </a:pPr>
            <a:r>
              <a:rPr lang="en-US" b="1" dirty="0" smtClean="0"/>
              <a:t>CAUTION:  JUST BECAUSE SOMETHING IS ORDERLY DOESN’T MEAN IT IS FROM GOD!</a:t>
            </a:r>
            <a:endParaRPr lang="en-US" dirty="0" smtClean="0"/>
          </a:p>
          <a:p>
            <a:pPr>
              <a:spcBef>
                <a:spcPts val="500"/>
              </a:spcBef>
            </a:pPr>
            <a:r>
              <a:rPr lang="en-US" b="1" dirty="0" smtClean="0"/>
              <a:t>1 Corinthians 14:40 </a:t>
            </a:r>
            <a:r>
              <a:rPr lang="en-US" dirty="0" smtClean="0"/>
              <a:t> But all things must be done properly and in an orderly manner. </a:t>
            </a:r>
          </a:p>
          <a:p>
            <a:pPr>
              <a:spcBef>
                <a:spcPts val="500"/>
              </a:spcBef>
            </a:pPr>
            <a:r>
              <a:rPr lang="en-US" b="1" dirty="0" smtClean="0"/>
              <a:t>James 3:14-16 </a:t>
            </a:r>
            <a:r>
              <a:rPr lang="en-US" dirty="0" smtClean="0"/>
              <a:t> But if you have bitter jealousy and selfish ambition in your heart, do not be arrogant and </a:t>
            </a:r>
            <a:r>
              <a:rPr lang="en-US" i="1" dirty="0" smtClean="0"/>
              <a:t>so</a:t>
            </a:r>
            <a:r>
              <a:rPr lang="en-US" dirty="0" smtClean="0"/>
              <a:t> lie against the truth. This wisdom is not that which comes down from above, but is earthly, natural, demonic. </a:t>
            </a:r>
            <a:r>
              <a:rPr lang="en-US" baseline="30000" dirty="0" smtClean="0"/>
              <a:t> </a:t>
            </a:r>
            <a:r>
              <a:rPr lang="en-US" dirty="0" smtClean="0"/>
              <a:t> For where jealousy and selfish ambition exist, there is </a:t>
            </a:r>
            <a:r>
              <a:rPr lang="en-US" u="sng" dirty="0" smtClean="0"/>
              <a:t>disorder</a:t>
            </a:r>
            <a:r>
              <a:rPr lang="en-US" dirty="0" smtClean="0"/>
              <a:t> and every evil thing. </a:t>
            </a:r>
            <a:br>
              <a:rPr lang="en-US" dirty="0" smtClean="0"/>
            </a:br>
            <a:r>
              <a:rPr lang="en-US" b="1" dirty="0" smtClean="0"/>
              <a:t/>
            </a:r>
            <a:br>
              <a:rPr lang="en-US" b="1" dirty="0" smtClean="0"/>
            </a:br>
            <a:endParaRPr lang="en-US" b="1" dirty="0" smtClean="0"/>
          </a:p>
          <a:p>
            <a:pPr>
              <a:spcBef>
                <a:spcPts val="200"/>
              </a:spcBef>
            </a:pPr>
            <a:endParaRPr lang="en-US" b="1" dirty="0"/>
          </a:p>
        </p:txBody>
      </p:sp>
    </p:spTree>
    <p:extLst>
      <p:ext uri="{BB962C8B-B14F-4D97-AF65-F5344CB8AC3E}">
        <p14:creationId xmlns:p14="http://schemas.microsoft.com/office/powerpoint/2010/main" xmlns=""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D36604-9869-46A0-8C8E-5F837247A3AD}"/>
              </a:ext>
            </a:extLst>
          </p:cNvPr>
          <p:cNvSpPr>
            <a:spLocks noGrp="1"/>
          </p:cNvSpPr>
          <p:nvPr>
            <p:ph idx="1"/>
          </p:nvPr>
        </p:nvSpPr>
        <p:spPr>
          <a:xfrm>
            <a:off x="0" y="928913"/>
            <a:ext cx="10058400" cy="6843487"/>
          </a:xfrm>
        </p:spPr>
        <p:txBody>
          <a:bodyPr>
            <a:noAutofit/>
          </a:bodyPr>
          <a:lstStyle/>
          <a:p>
            <a:pPr>
              <a:lnSpc>
                <a:spcPct val="95000"/>
              </a:lnSpc>
              <a:spcBef>
                <a:spcPts val="300"/>
              </a:spcBef>
            </a:pPr>
            <a:r>
              <a:rPr lang="en-US" dirty="0" smtClean="0"/>
              <a:t>God created people to be creative thinkers</a:t>
            </a:r>
          </a:p>
          <a:p>
            <a:pPr>
              <a:lnSpc>
                <a:spcPct val="95000"/>
              </a:lnSpc>
              <a:spcBef>
                <a:spcPts val="300"/>
              </a:spcBef>
            </a:pPr>
            <a:r>
              <a:rPr lang="en-US" b="1" dirty="0" smtClean="0"/>
              <a:t>Romans 12:2 </a:t>
            </a:r>
            <a:r>
              <a:rPr lang="en-US" dirty="0" smtClean="0"/>
              <a:t> And do not be conformed to this world, but be transformed by the renewing of your mind, so that you may prove what the will of God is, that which is good and acceptable and perfect. </a:t>
            </a:r>
          </a:p>
          <a:p>
            <a:pPr>
              <a:lnSpc>
                <a:spcPct val="95000"/>
              </a:lnSpc>
              <a:spcBef>
                <a:spcPts val="300"/>
              </a:spcBef>
            </a:pPr>
            <a:r>
              <a:rPr lang="en-US" dirty="0" smtClean="0"/>
              <a:t>We cannot pursue education as an end in itself</a:t>
            </a:r>
          </a:p>
          <a:p>
            <a:pPr>
              <a:lnSpc>
                <a:spcPct val="95000"/>
              </a:lnSpc>
              <a:spcBef>
                <a:spcPts val="300"/>
              </a:spcBef>
            </a:pPr>
            <a:r>
              <a:rPr lang="en-US" dirty="0" smtClean="0"/>
              <a:t>Neither can we consider things supernatural to be an end in themselves</a:t>
            </a:r>
          </a:p>
          <a:p>
            <a:pPr>
              <a:lnSpc>
                <a:spcPct val="95000"/>
              </a:lnSpc>
              <a:spcBef>
                <a:spcPts val="300"/>
              </a:spcBef>
            </a:pPr>
            <a:r>
              <a:rPr lang="en-US" dirty="0" smtClean="0"/>
              <a:t>In certain circles, just doing the next thing God says is very troubling.  </a:t>
            </a:r>
          </a:p>
          <a:p>
            <a:pPr>
              <a:lnSpc>
                <a:spcPct val="95000"/>
              </a:lnSpc>
              <a:spcBef>
                <a:spcPts val="300"/>
              </a:spcBef>
            </a:pPr>
            <a:r>
              <a:rPr lang="en-US" dirty="0" smtClean="0"/>
              <a:t>In other circles, believing that God can speak through His word in logical and meaningful ways in unthinkable</a:t>
            </a:r>
          </a:p>
          <a:p>
            <a:pPr>
              <a:lnSpc>
                <a:spcPct val="95000"/>
              </a:lnSpc>
              <a:spcBef>
                <a:spcPts val="300"/>
              </a:spcBef>
            </a:pPr>
            <a:r>
              <a:rPr lang="en-US" dirty="0" smtClean="0"/>
              <a:t>Spiritual people can be academics; academics can be spiritual people</a:t>
            </a:r>
          </a:p>
          <a:p>
            <a:pPr>
              <a:lnSpc>
                <a:spcPct val="95000"/>
              </a:lnSpc>
              <a:spcBef>
                <a:spcPts val="300"/>
              </a:spcBef>
            </a:pPr>
            <a:r>
              <a:rPr lang="en-US" b="1" dirty="0" smtClean="0"/>
              <a:t>Academics and being led by the Spirit should not be mutually exclusive!</a:t>
            </a:r>
          </a:p>
        </p:txBody>
      </p:sp>
      <p:sp>
        <p:nvSpPr>
          <p:cNvPr id="5" name="Title 4">
            <a:extLst>
              <a:ext uri="{FF2B5EF4-FFF2-40B4-BE49-F238E27FC236}">
                <a16:creationId xmlns:a16="http://schemas.microsoft.com/office/drawing/2014/main" xmlns="" id="{6BEC318E-C938-4629-9BE1-35374015C87E}"/>
              </a:ext>
            </a:extLst>
          </p:cNvPr>
          <p:cNvSpPr>
            <a:spLocks noGrp="1"/>
          </p:cNvSpPr>
          <p:nvPr>
            <p:ph type="title"/>
          </p:nvPr>
        </p:nvSpPr>
        <p:spPr>
          <a:xfrm>
            <a:off x="29571" y="0"/>
            <a:ext cx="9999257" cy="898634"/>
          </a:xfrm>
        </p:spPr>
        <p:txBody>
          <a:bodyPr>
            <a:normAutofit/>
          </a:bodyPr>
          <a:lstStyle/>
          <a:p>
            <a:r>
              <a:rPr lang="en-US" b="0" dirty="0" smtClean="0">
                <a:solidFill>
                  <a:srgbClr val="76280B"/>
                </a:solidFill>
              </a:rPr>
              <a:t>EDUCATION THE ENEMY?</a:t>
            </a:r>
            <a:endParaRPr lang="en-US" b="0" dirty="0">
              <a:solidFill>
                <a:srgbClr val="76280B"/>
              </a:solidFill>
            </a:endParaRPr>
          </a:p>
        </p:txBody>
      </p:sp>
    </p:spTree>
    <p:extLst>
      <p:ext uri="{BB962C8B-B14F-4D97-AF65-F5344CB8AC3E}">
        <p14:creationId xmlns:p14="http://schemas.microsoft.com/office/powerpoint/2010/main" xmlns="" val="38486532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7425</TotalTime>
  <Words>343</Words>
  <Application>Microsoft Office PowerPoint</Application>
  <PresentationFormat>Custom</PresentationFormat>
  <Paragraphs>85</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Berlin</vt:lpstr>
      <vt:lpstr>INVISIBLE POWERS AND PLACES Lesson 12</vt:lpstr>
      <vt:lpstr>WORD FOR THE JOURNEY</vt:lpstr>
      <vt:lpstr>THE KNOWLEDGE DIFFERENCE</vt:lpstr>
      <vt:lpstr>FALSE PROPHETS</vt:lpstr>
      <vt:lpstr>EXAMPLES</vt:lpstr>
      <vt:lpstr>ASK THE QUESTION</vt:lpstr>
      <vt:lpstr>BE ON GOD’S SIDE</vt:lpstr>
      <vt:lpstr>RECOGNIZE CONFUSION</vt:lpstr>
      <vt:lpstr>EDUCATION THE ENEMY?</vt:lpstr>
      <vt:lpstr>JESUS IS BUILDING HIS CHURCH</vt:lpstr>
      <vt:lpstr>KNOWING THE WORD</vt:lpstr>
      <vt:lpstr>WE DECEIVE OURSELVES WHEN…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30</cp:revision>
  <cp:lastPrinted>2018-09-14T13:40:37Z</cp:lastPrinted>
  <dcterms:created xsi:type="dcterms:W3CDTF">2018-08-14T16:05:04Z</dcterms:created>
  <dcterms:modified xsi:type="dcterms:W3CDTF">2018-11-29T23:41:41Z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