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94" r:id="rId3"/>
    <p:sldId id="257" r:id="rId4"/>
    <p:sldId id="280" r:id="rId5"/>
    <p:sldId id="283" r:id="rId6"/>
    <p:sldId id="286" r:id="rId7"/>
    <p:sldId id="287" r:id="rId8"/>
    <p:sldId id="288" r:id="rId9"/>
    <p:sldId id="289" r:id="rId10"/>
    <p:sldId id="290" r:id="rId11"/>
    <p:sldId id="291" r:id="rId12"/>
    <p:sldId id="285" r:id="rId13"/>
    <p:sldId id="293" r:id="rId14"/>
    <p:sldId id="292" r:id="rId15"/>
  </p:sldIdLst>
  <p:sldSz cx="9144000" cy="6858000" type="screen4x3"/>
  <p:notesSz cx="7086600" cy="90249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p:scale>
          <a:sx n="66" d="100"/>
          <a:sy n="66" d="100"/>
        </p:scale>
        <p:origin x="-1518"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508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14788" y="0"/>
            <a:ext cx="3070225" cy="450850"/>
          </a:xfrm>
          <a:prstGeom prst="rect">
            <a:avLst/>
          </a:prstGeom>
        </p:spPr>
        <p:txBody>
          <a:bodyPr vert="horz" lIns="91440" tIns="45720" rIns="91440" bIns="45720" rtlCol="0"/>
          <a:lstStyle>
            <a:lvl1pPr algn="r">
              <a:defRPr sz="1200"/>
            </a:lvl1pPr>
          </a:lstStyle>
          <a:p>
            <a:fld id="{0E7C086E-FBB5-4E13-96ED-390C5B9896E2}" type="datetimeFigureOut">
              <a:rPr lang="en-US" smtClean="0"/>
              <a:pPr/>
              <a:t>4/16/2013</a:t>
            </a:fld>
            <a:endParaRPr lang="en-US"/>
          </a:p>
        </p:txBody>
      </p:sp>
      <p:sp>
        <p:nvSpPr>
          <p:cNvPr id="4" name="Footer Placeholder 3"/>
          <p:cNvSpPr>
            <a:spLocks noGrp="1"/>
          </p:cNvSpPr>
          <p:nvPr>
            <p:ph type="ftr" sz="quarter" idx="2"/>
          </p:nvPr>
        </p:nvSpPr>
        <p:spPr>
          <a:xfrm>
            <a:off x="0" y="8572500"/>
            <a:ext cx="3070225" cy="4508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14788" y="8572500"/>
            <a:ext cx="3070225" cy="450850"/>
          </a:xfrm>
          <a:prstGeom prst="rect">
            <a:avLst/>
          </a:prstGeom>
        </p:spPr>
        <p:txBody>
          <a:bodyPr vert="horz" lIns="91440" tIns="45720" rIns="91440" bIns="45720" rtlCol="0" anchor="b"/>
          <a:lstStyle>
            <a:lvl1pPr algn="r">
              <a:defRPr sz="1200"/>
            </a:lvl1pPr>
          </a:lstStyle>
          <a:p>
            <a:fld id="{0C21E509-4386-4EA0-8E08-2F1C9A9BA63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508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14788" y="0"/>
            <a:ext cx="3070225" cy="450850"/>
          </a:xfrm>
          <a:prstGeom prst="rect">
            <a:avLst/>
          </a:prstGeom>
        </p:spPr>
        <p:txBody>
          <a:bodyPr vert="horz" lIns="91440" tIns="45720" rIns="91440" bIns="45720" rtlCol="0"/>
          <a:lstStyle>
            <a:lvl1pPr algn="r">
              <a:defRPr sz="1200"/>
            </a:lvl1pPr>
          </a:lstStyle>
          <a:p>
            <a:fld id="{56256DB2-8236-4C99-99A2-A2D3DA219399}" type="datetimeFigureOut">
              <a:rPr lang="en-US" smtClean="0"/>
              <a:pPr/>
              <a:t>4/16/2013</a:t>
            </a:fld>
            <a:endParaRPr lang="en-US"/>
          </a:p>
        </p:txBody>
      </p:sp>
      <p:sp>
        <p:nvSpPr>
          <p:cNvPr id="4" name="Slide Image Placeholder 3"/>
          <p:cNvSpPr>
            <a:spLocks noGrp="1" noRot="1" noChangeAspect="1"/>
          </p:cNvSpPr>
          <p:nvPr>
            <p:ph type="sldImg" idx="2"/>
          </p:nvPr>
        </p:nvSpPr>
        <p:spPr>
          <a:xfrm>
            <a:off x="1287463" y="676275"/>
            <a:ext cx="4511675" cy="3384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286250"/>
            <a:ext cx="5670550" cy="40624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72500"/>
            <a:ext cx="3070225" cy="4508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14788" y="8572500"/>
            <a:ext cx="3070225" cy="450850"/>
          </a:xfrm>
          <a:prstGeom prst="rect">
            <a:avLst/>
          </a:prstGeom>
        </p:spPr>
        <p:txBody>
          <a:bodyPr vert="horz" lIns="91440" tIns="45720" rIns="91440" bIns="45720" rtlCol="0" anchor="b"/>
          <a:lstStyle>
            <a:lvl1pPr algn="r">
              <a:defRPr sz="1200"/>
            </a:lvl1pPr>
          </a:lstStyle>
          <a:p>
            <a:fld id="{9422EA86-2212-4B1E-9BB4-5E7084731AD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2AD1B124-71A8-4071-994B-D5CB89310005}" type="datetime1">
              <a:rPr lang="en-US" smtClean="0"/>
              <a:pPr/>
              <a:t>4/16/2013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217BEC98-8F74-4C51-9E05-022476D6520C}"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80FCD8-6D4B-4716-B22E-FC784A37CC42}" type="datetime1">
              <a:rPr lang="en-US" smtClean="0"/>
              <a:pPr/>
              <a:t>4/16/2013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17BEC98-8F74-4C51-9E05-022476D6520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5256FA-70EA-4F30-AA27-D32049ED6560}" type="datetime1">
              <a:rPr lang="en-US" smtClean="0"/>
              <a:pPr/>
              <a:t>4/16/2013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17BEC98-8F74-4C51-9E05-022476D6520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153400" cy="1143000"/>
          </a:xfrm>
        </p:spPr>
        <p:txBody>
          <a:bodyPr/>
          <a:lstStyle>
            <a:extLst/>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990600" y="1447800"/>
            <a:ext cx="8153400" cy="5410200"/>
          </a:xfrm>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fld id="{D7BC73B0-DFA7-43CC-BCBD-96FAD27FA782}" type="datetime1">
              <a:rPr lang="en-US" smtClean="0"/>
              <a:pPr/>
              <a:t>4/16/2013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17BEC98-8F74-4C51-9E05-022476D6520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F3933DC-80B3-48E9-9A0A-E4BC36155C6A}" type="datetime1">
              <a:rPr lang="en-US" smtClean="0"/>
              <a:pPr/>
              <a:t>4/16/2013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17BEC98-8F74-4C51-9E05-022476D6520C}"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D2EEC0D-0EA0-4A42-BEE2-6963EF5B9FD4}" type="datetime1">
              <a:rPr lang="en-US" smtClean="0"/>
              <a:pPr/>
              <a:t>4/16/2013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17BEC98-8F74-4C51-9E05-022476D6520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BD185E3-7139-469D-B960-5E08A611EA24}" type="datetime1">
              <a:rPr lang="en-US" smtClean="0"/>
              <a:pPr/>
              <a:t>4/16/2013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17BEC98-8F74-4C51-9E05-022476D6520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6F520F0-D4D2-41EE-A82A-95CAA9A99398}" type="datetime1">
              <a:rPr lang="en-US" smtClean="0"/>
              <a:pPr/>
              <a:t>4/16/2013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17BEC98-8F74-4C51-9E05-022476D6520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5673EF5-A616-49BC-A033-21F0488B3E9D}" type="datetime1">
              <a:rPr lang="en-US" smtClean="0"/>
              <a:pPr/>
              <a:t>4/16/2013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17BEC98-8F74-4C51-9E05-022476D6520C}"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BE20B02-CE8C-4753-A938-0AF6D48A6BA5}" type="datetime1">
              <a:rPr lang="en-US" smtClean="0"/>
              <a:pPr/>
              <a:t>4/16/2013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17BEC98-8F74-4C51-9E05-022476D6520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34FA41FB-0746-4654-A261-9A607C8B3CFC}" type="datetime1">
              <a:rPr lang="en-US" smtClean="0"/>
              <a:pPr/>
              <a:t>4/16/2013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17BEC98-8F74-4C51-9E05-022476D6520C}"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12F2040-F692-46C5-AAEF-82A848359331}" type="datetime1">
              <a:rPr lang="en-US" smtClean="0"/>
              <a:pPr/>
              <a:t>4/16/2013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17BEC98-8F74-4C51-9E05-022476D6520C}"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1926102"/>
          </a:xfrm>
        </p:spPr>
        <p:txBody>
          <a:bodyPr/>
          <a:lstStyle/>
          <a:p>
            <a:pPr algn="ctr"/>
            <a:r>
              <a:rPr lang="en-US" dirty="0" smtClean="0">
                <a:latin typeface="Tahoma" pitchFamily="34" charset="0"/>
                <a:cs typeface="Tahoma" pitchFamily="34" charset="0"/>
              </a:rPr>
              <a:t>REVERENCE FOR GOD’S PROMISES</a:t>
            </a:r>
            <a:endParaRPr lang="en-US" dirty="0">
              <a:latin typeface="Tahoma" pitchFamily="34" charset="0"/>
              <a:cs typeface="Tahoma" pitchFamily="34" charset="0"/>
            </a:endParaRPr>
          </a:p>
        </p:txBody>
      </p:sp>
      <p:sp>
        <p:nvSpPr>
          <p:cNvPr id="3" name="Subtitle 2"/>
          <p:cNvSpPr>
            <a:spLocks noGrp="1"/>
          </p:cNvSpPr>
          <p:nvPr>
            <p:ph type="subTitle" idx="1"/>
          </p:nvPr>
        </p:nvSpPr>
        <p:spPr>
          <a:xfrm>
            <a:off x="1432560" y="4038600"/>
            <a:ext cx="7406640" cy="2133600"/>
          </a:xfrm>
        </p:spPr>
        <p:txBody>
          <a:bodyPr>
            <a:normAutofit/>
          </a:bodyPr>
          <a:lstStyle/>
          <a:p>
            <a:pPr algn="ctr"/>
            <a:r>
              <a:rPr lang="en-US" sz="2400" dirty="0" err="1" smtClean="0">
                <a:latin typeface="Tahoma" pitchFamily="34" charset="0"/>
                <a:cs typeface="Tahoma" pitchFamily="34" charset="0"/>
              </a:rPr>
              <a:t>JoLynn</a:t>
            </a:r>
            <a:r>
              <a:rPr lang="en-US" sz="2400" dirty="0" smtClean="0">
                <a:latin typeface="Tahoma" pitchFamily="34" charset="0"/>
                <a:cs typeface="Tahoma" pitchFamily="34" charset="0"/>
              </a:rPr>
              <a:t> Gower</a:t>
            </a:r>
          </a:p>
          <a:p>
            <a:pPr algn="ctr"/>
            <a:r>
              <a:rPr lang="en-US" sz="2400" dirty="0" smtClean="0">
                <a:latin typeface="Tahoma" pitchFamily="34" charset="0"/>
                <a:cs typeface="Tahoma" pitchFamily="34" charset="0"/>
              </a:rPr>
              <a:t>352-2458    cell 493-6151</a:t>
            </a:r>
          </a:p>
          <a:p>
            <a:pPr algn="ctr"/>
            <a:r>
              <a:rPr lang="en-US" sz="2400" dirty="0" smtClean="0">
                <a:latin typeface="Tahoma" pitchFamily="34" charset="0"/>
                <a:cs typeface="Tahoma" pitchFamily="34" charset="0"/>
              </a:rPr>
              <a:t>jgower@guardingthetruth.org</a:t>
            </a:r>
            <a:endParaRPr lang="en-US" sz="2400" dirty="0">
              <a:latin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217BEC98-8F74-4C51-9E05-022476D6520C}"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153400" cy="868362"/>
          </a:xfrm>
        </p:spPr>
        <p:txBody>
          <a:bodyPr/>
          <a:lstStyle/>
          <a:p>
            <a:pPr algn="ctr"/>
            <a:r>
              <a:rPr lang="en-US" dirty="0" smtClean="0"/>
              <a:t>THE CEREMONY (3)</a:t>
            </a:r>
            <a:endParaRPr lang="en-US" dirty="0"/>
          </a:p>
        </p:txBody>
      </p:sp>
      <p:sp>
        <p:nvSpPr>
          <p:cNvPr id="3" name="Content Placeholder 2"/>
          <p:cNvSpPr>
            <a:spLocks noGrp="1"/>
          </p:cNvSpPr>
          <p:nvPr>
            <p:ph idx="1"/>
          </p:nvPr>
        </p:nvSpPr>
        <p:spPr>
          <a:xfrm>
            <a:off x="990600" y="1219200"/>
            <a:ext cx="8153400" cy="5638800"/>
          </a:xfrm>
        </p:spPr>
        <p:txBody>
          <a:bodyPr>
            <a:normAutofit fontScale="92500" lnSpcReduction="10000"/>
          </a:bodyPr>
          <a:lstStyle/>
          <a:p>
            <a:r>
              <a:rPr lang="en-US" sz="2800" dirty="0" smtClean="0">
                <a:latin typeface="Tahoma" pitchFamily="34" charset="0"/>
                <a:cs typeface="Tahoma" pitchFamily="34" charset="0"/>
              </a:rPr>
              <a:t>Water was an important part of the Feast of Tabernacles. Before the festival, the Rabbis taught on every passage in Scripture dealing with water. </a:t>
            </a:r>
          </a:p>
          <a:p>
            <a:r>
              <a:rPr lang="en-US" sz="2800" b="1" dirty="0" smtClean="0">
                <a:latin typeface="Tahoma" pitchFamily="34" charset="0"/>
                <a:cs typeface="Tahoma" pitchFamily="34" charset="0"/>
              </a:rPr>
              <a:t>Isaiah 12:1-4   </a:t>
            </a:r>
            <a:r>
              <a:rPr lang="en-US" sz="2800" dirty="0" smtClean="0">
                <a:latin typeface="Tahoma" pitchFamily="34" charset="0"/>
                <a:cs typeface="Tahoma" pitchFamily="34" charset="0"/>
              </a:rPr>
              <a:t>Then you will say on that day,  "I will give thanks to You, O Lord;  For although You were angry with me, your anger is turned away, and You comfort me. Behold, God is my </a:t>
            </a:r>
            <a:r>
              <a:rPr lang="en-US" sz="2800" u="sng" dirty="0" smtClean="0">
                <a:latin typeface="Tahoma" pitchFamily="34" charset="0"/>
                <a:cs typeface="Tahoma" pitchFamily="34" charset="0"/>
              </a:rPr>
              <a:t>salvation</a:t>
            </a:r>
            <a:r>
              <a:rPr lang="en-US" sz="2800" dirty="0" smtClean="0">
                <a:latin typeface="Tahoma" pitchFamily="34" charset="0"/>
                <a:cs typeface="Tahoma" pitchFamily="34" charset="0"/>
              </a:rPr>
              <a:t>, I will trust and not be afraid;  For the Lord God is my strength and song, and He has become my salvation. Therefore you will joyously draw water from the springs of </a:t>
            </a:r>
            <a:r>
              <a:rPr lang="en-US" sz="2800" u="sng" dirty="0" smtClean="0">
                <a:latin typeface="Tahoma" pitchFamily="34" charset="0"/>
                <a:cs typeface="Tahoma" pitchFamily="34" charset="0"/>
              </a:rPr>
              <a:t>salvation</a:t>
            </a:r>
            <a:r>
              <a:rPr lang="en-US" sz="2800" dirty="0" smtClean="0">
                <a:latin typeface="Tahoma" pitchFamily="34" charset="0"/>
                <a:cs typeface="Tahoma" pitchFamily="34" charset="0"/>
              </a:rPr>
              <a:t>.  And in that day you will say,  give thanks to the Lord, call on His name.            Make known His deeds among the peoples; Make them remember that His name is exalted.” </a:t>
            </a:r>
          </a:p>
          <a:p>
            <a:r>
              <a:rPr lang="en-US" sz="2800" dirty="0" smtClean="0">
                <a:latin typeface="Tahoma" pitchFamily="34" charset="0"/>
                <a:cs typeface="Tahoma" pitchFamily="34" charset="0"/>
              </a:rPr>
              <a:t>Salvation: </a:t>
            </a:r>
            <a:r>
              <a:rPr lang="en-US" sz="2800" dirty="0" err="1" smtClean="0">
                <a:latin typeface="Tahoma" pitchFamily="34" charset="0"/>
                <a:cs typeface="Tahoma" pitchFamily="34" charset="0"/>
              </a:rPr>
              <a:t>yeshuah</a:t>
            </a:r>
            <a:endParaRPr lang="en-US" sz="2800" dirty="0">
              <a:latin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217BEC98-8F74-4C51-9E05-022476D6520C}"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LAST DAY</a:t>
            </a:r>
            <a:endParaRPr lang="en-US" dirty="0"/>
          </a:p>
        </p:txBody>
      </p:sp>
      <p:sp>
        <p:nvSpPr>
          <p:cNvPr id="3" name="Content Placeholder 2"/>
          <p:cNvSpPr>
            <a:spLocks noGrp="1"/>
          </p:cNvSpPr>
          <p:nvPr>
            <p:ph idx="1"/>
          </p:nvPr>
        </p:nvSpPr>
        <p:spPr/>
        <p:txBody>
          <a:bodyPr>
            <a:normAutofit lnSpcReduction="10000"/>
          </a:bodyPr>
          <a:lstStyle/>
          <a:p>
            <a:r>
              <a:rPr lang="en-US" b="1" dirty="0" smtClean="0">
                <a:latin typeface="Tahoma" pitchFamily="34" charset="0"/>
                <a:cs typeface="Tahoma" pitchFamily="34" charset="0"/>
              </a:rPr>
              <a:t>John 7:37-39  </a:t>
            </a:r>
            <a:r>
              <a:rPr lang="en-US" dirty="0" smtClean="0">
                <a:latin typeface="Tahoma" pitchFamily="34" charset="0"/>
                <a:cs typeface="Tahoma" pitchFamily="34" charset="0"/>
              </a:rPr>
              <a:t>Now on the last day, the great day of the feast, Jesus stood and cried out, saying, "If anyone is thirsty, let him come to Me and drink. He who believes in Me, as the Scripture said, 'From his innermost being will flow rivers of living water.’  But this He spoke of the Spirit, whom those who believed in Him were to receive; for the Spirit was not yet given, because Jesus was not yet glorified. </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217BEC98-8F74-4C51-9E05-022476D6520C}"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153400" cy="1143000"/>
          </a:xfrm>
        </p:spPr>
        <p:txBody>
          <a:bodyPr/>
          <a:lstStyle/>
          <a:p>
            <a:pPr algn="ctr"/>
            <a:r>
              <a:rPr lang="en-US" dirty="0" smtClean="0">
                <a:latin typeface="Tahoma" pitchFamily="34" charset="0"/>
                <a:cs typeface="Tahoma" pitchFamily="34" charset="0"/>
              </a:rPr>
              <a:t>RIVER OF EZEKIEL’S TEMPLE</a:t>
            </a:r>
            <a:endParaRPr lang="en-US" dirty="0">
              <a:latin typeface="Tahoma" pitchFamily="34" charset="0"/>
              <a:cs typeface="Tahoma" pitchFamily="34" charset="0"/>
            </a:endParaRP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217BEC98-8F74-4C51-9E05-022476D6520C}" type="slidenum">
              <a:rPr lang="en-US" smtClean="0"/>
              <a:pPr/>
              <a:t>12</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1029564" y="1524000"/>
            <a:ext cx="8114436" cy="48006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MILLENNIAL RIVER</a:t>
            </a:r>
            <a:endParaRPr lang="en-US" dirty="0"/>
          </a:p>
        </p:txBody>
      </p:sp>
      <p:sp>
        <p:nvSpPr>
          <p:cNvPr id="3" name="Content Placeholder 2"/>
          <p:cNvSpPr>
            <a:spLocks noGrp="1"/>
          </p:cNvSpPr>
          <p:nvPr>
            <p:ph idx="1"/>
          </p:nvPr>
        </p:nvSpPr>
        <p:spPr/>
        <p:txBody>
          <a:bodyPr/>
          <a:lstStyle/>
          <a:p>
            <a:r>
              <a:rPr lang="en-US" sz="2800" b="1" dirty="0" smtClean="0">
                <a:latin typeface="Tahoma" pitchFamily="34" charset="0"/>
                <a:cs typeface="Tahoma" pitchFamily="34" charset="0"/>
              </a:rPr>
              <a:t>Ezekiel 47:12  </a:t>
            </a:r>
            <a:r>
              <a:rPr lang="en-US" sz="2800" dirty="0" smtClean="0">
                <a:latin typeface="Tahoma" pitchFamily="34" charset="0"/>
                <a:cs typeface="Tahoma" pitchFamily="34" charset="0"/>
              </a:rPr>
              <a:t>"By the river on its bank, on one side and on the other, will grow all kinds of trees for food. Their leaves will not wither and their fruit will not fail. They will bear every month because their water flows from the sanctuary, and their fruit will be for food and their leaves for healing."</a:t>
            </a:r>
          </a:p>
          <a:p>
            <a:r>
              <a:rPr lang="en-US" sz="2800" dirty="0" smtClean="0">
                <a:latin typeface="Tahoma" pitchFamily="34" charset="0"/>
                <a:cs typeface="Tahoma" pitchFamily="34" charset="0"/>
              </a:rPr>
              <a:t>This river seems to merge with the Jordan at the northern side of the Dead Sea.</a:t>
            </a:r>
          </a:p>
          <a:p>
            <a:r>
              <a:rPr lang="en-US" sz="2800" dirty="0" smtClean="0">
                <a:latin typeface="Tahoma" pitchFamily="34" charset="0"/>
                <a:cs typeface="Tahoma" pitchFamily="34" charset="0"/>
              </a:rPr>
              <a:t>The dead sea will become fresh water</a:t>
            </a:r>
          </a:p>
          <a:p>
            <a:r>
              <a:rPr lang="en-US" sz="2800" dirty="0" smtClean="0">
                <a:latin typeface="Tahoma" pitchFamily="34" charset="0"/>
                <a:cs typeface="Tahoma" pitchFamily="34" charset="0"/>
              </a:rPr>
              <a:t>The marshes will be left for salt</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217BEC98-8F74-4C51-9E05-022476D6520C}"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NEW JERUSALEM</a:t>
            </a:r>
            <a:endParaRPr lang="en-US" dirty="0"/>
          </a:p>
        </p:txBody>
      </p:sp>
      <p:sp>
        <p:nvSpPr>
          <p:cNvPr id="3" name="Content Placeholder 2"/>
          <p:cNvSpPr>
            <a:spLocks noGrp="1"/>
          </p:cNvSpPr>
          <p:nvPr>
            <p:ph idx="1"/>
          </p:nvPr>
        </p:nvSpPr>
        <p:spPr/>
        <p:txBody>
          <a:bodyPr>
            <a:normAutofit/>
          </a:bodyPr>
          <a:lstStyle/>
          <a:p>
            <a:r>
              <a:rPr lang="en-US" sz="2800" b="1" dirty="0" smtClean="0">
                <a:latin typeface="Tahoma" pitchFamily="34" charset="0"/>
                <a:cs typeface="Tahoma" pitchFamily="34" charset="0"/>
              </a:rPr>
              <a:t>Revelation 22:1-2  </a:t>
            </a:r>
            <a:r>
              <a:rPr lang="en-US" sz="2800" dirty="0" smtClean="0">
                <a:latin typeface="Tahoma" pitchFamily="34" charset="0"/>
                <a:cs typeface="Tahoma" pitchFamily="34" charset="0"/>
              </a:rPr>
              <a:t>Then he showed me a river of the water of life, clear as crystal, coming from the throne of God and of the Lamb, in the middle of its street. On either side of the river was the tree of life, bearing twelve kinds of fruit, yielding its fruit every month; and the leaves of the tree were for the healing of the nations. </a:t>
            </a:r>
          </a:p>
          <a:p>
            <a:r>
              <a:rPr lang="en-US" sz="2800" dirty="0" smtClean="0">
                <a:latin typeface="Tahoma" pitchFamily="34" charset="0"/>
                <a:cs typeface="Tahoma" pitchFamily="34" charset="0"/>
              </a:rPr>
              <a:t>There is no temple in the New Jerusalem because the Lord God the Almighty and the Lamb are its temple</a:t>
            </a:r>
          </a:p>
          <a:p>
            <a:endParaRPr lang="en-US" sz="2800" dirty="0" smtClean="0">
              <a:latin typeface="Tahoma" pitchFamily="34" charset="0"/>
              <a:cs typeface="Tahoma" pitchFamily="34" charset="0"/>
            </a:endParaRPr>
          </a:p>
          <a:p>
            <a:endParaRPr lang="en-US" sz="2800" dirty="0" smtClean="0">
              <a:latin typeface="Tahoma" pitchFamily="34" charset="0"/>
              <a:cs typeface="Tahoma" pitchFamily="34" charset="0"/>
            </a:endParaRPr>
          </a:p>
          <a:p>
            <a:endParaRPr lang="en-US" sz="2800" dirty="0">
              <a:latin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217BEC98-8F74-4C51-9E05-022476D6520C}" type="slidenum">
              <a:rPr lang="en-US" smtClean="0"/>
              <a:pPr/>
              <a:t>14</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217BEC98-8F74-4C51-9E05-022476D6520C}" type="slidenum">
              <a:rPr lang="en-US" smtClean="0"/>
              <a:pPr/>
              <a:t>2</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0" y="0"/>
            <a:ext cx="11256963" cy="84756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305800" cy="838200"/>
          </a:xfrm>
        </p:spPr>
        <p:txBody>
          <a:bodyPr>
            <a:normAutofit/>
          </a:bodyPr>
          <a:lstStyle/>
          <a:p>
            <a:pPr algn="ctr"/>
            <a:r>
              <a:rPr lang="en-US" dirty="0" smtClean="0">
                <a:latin typeface="Tahoma" pitchFamily="34" charset="0"/>
                <a:cs typeface="Tahoma" pitchFamily="34" charset="0"/>
              </a:rPr>
              <a:t>EZEKIEL’S TEMPLE</a:t>
            </a:r>
            <a:endParaRPr lang="en-US" dirty="0">
              <a:latin typeface="Tahoma" pitchFamily="34" charset="0"/>
              <a:cs typeface="Tahoma" pitchFamily="34" charset="0"/>
            </a:endParaRPr>
          </a:p>
        </p:txBody>
      </p:sp>
      <p:sp>
        <p:nvSpPr>
          <p:cNvPr id="3" name="Content Placeholder 2"/>
          <p:cNvSpPr>
            <a:spLocks noGrp="1"/>
          </p:cNvSpPr>
          <p:nvPr>
            <p:ph idx="1"/>
          </p:nvPr>
        </p:nvSpPr>
        <p:spPr>
          <a:xfrm>
            <a:off x="838200" y="1219200"/>
            <a:ext cx="8305800" cy="5638800"/>
          </a:xfrm>
        </p:spPr>
        <p:txBody>
          <a:bodyPr>
            <a:noAutofit/>
          </a:bodyPr>
          <a:lstStyle/>
          <a:p>
            <a:pPr marL="0">
              <a:lnSpc>
                <a:spcPct val="95000"/>
              </a:lnSpc>
              <a:spcBef>
                <a:spcPts val="300"/>
              </a:spcBef>
            </a:pPr>
            <a:r>
              <a:rPr lang="en-US" sz="2700" b="1" dirty="0" smtClean="0">
                <a:solidFill>
                  <a:schemeClr val="tx2">
                    <a:lumMod val="50000"/>
                  </a:schemeClr>
                </a:solidFill>
                <a:latin typeface="Tahoma" pitchFamily="34" charset="0"/>
                <a:cs typeface="Tahoma" pitchFamily="34" charset="0"/>
              </a:rPr>
              <a:t>Ezekiel 47:1  </a:t>
            </a:r>
            <a:r>
              <a:rPr lang="en-US" sz="2700" dirty="0" smtClean="0">
                <a:solidFill>
                  <a:schemeClr val="tx2">
                    <a:lumMod val="50000"/>
                  </a:schemeClr>
                </a:solidFill>
                <a:latin typeface="Tahoma" pitchFamily="34" charset="0"/>
                <a:cs typeface="Tahoma" pitchFamily="34" charset="0"/>
              </a:rPr>
              <a:t>Then he brought me back to the door of the house; and behold, water was flowing from under the threshold of the house toward the east, for the house faced east. And the water was flowing down from under, from the right side of the house, from south of the altar. </a:t>
            </a:r>
          </a:p>
          <a:p>
            <a:pPr marL="0">
              <a:lnSpc>
                <a:spcPct val="95000"/>
              </a:lnSpc>
              <a:spcBef>
                <a:spcPts val="300"/>
              </a:spcBef>
            </a:pPr>
            <a:r>
              <a:rPr lang="en-US" sz="2700" dirty="0" smtClean="0">
                <a:solidFill>
                  <a:schemeClr val="tx2">
                    <a:lumMod val="50000"/>
                  </a:schemeClr>
                </a:solidFill>
                <a:latin typeface="Tahoma" pitchFamily="34" charset="0"/>
                <a:cs typeface="Tahoma" pitchFamily="34" charset="0"/>
              </a:rPr>
              <a:t>Ezekiel saw a river flowing from the temple, around the altar to the south, through the eastern gate, and gradually gaining in depth with each measurement</a:t>
            </a:r>
          </a:p>
          <a:p>
            <a:pPr marL="0">
              <a:lnSpc>
                <a:spcPct val="95000"/>
              </a:lnSpc>
              <a:spcBef>
                <a:spcPts val="300"/>
              </a:spcBef>
            </a:pPr>
            <a:r>
              <a:rPr lang="en-US" sz="2700" dirty="0" smtClean="0">
                <a:solidFill>
                  <a:schemeClr val="tx2">
                    <a:lumMod val="50000"/>
                  </a:schemeClr>
                </a:solidFill>
                <a:latin typeface="Tahoma" pitchFamily="34" charset="0"/>
                <a:cs typeface="Tahoma" pitchFamily="34" charset="0"/>
              </a:rPr>
              <a:t>1000 cu then ankle deep (1750 feet)</a:t>
            </a:r>
          </a:p>
          <a:p>
            <a:pPr marL="0">
              <a:lnSpc>
                <a:spcPct val="95000"/>
              </a:lnSpc>
              <a:spcBef>
                <a:spcPts val="300"/>
              </a:spcBef>
            </a:pPr>
            <a:r>
              <a:rPr lang="en-US" sz="2700" dirty="0" smtClean="0">
                <a:solidFill>
                  <a:schemeClr val="tx2">
                    <a:lumMod val="50000"/>
                  </a:schemeClr>
                </a:solidFill>
                <a:latin typeface="Tahoma" pitchFamily="34" charset="0"/>
                <a:cs typeface="Tahoma" pitchFamily="34" charset="0"/>
              </a:rPr>
              <a:t>1000 cu more then knee deep (3500 feet)</a:t>
            </a:r>
          </a:p>
          <a:p>
            <a:pPr marL="0">
              <a:lnSpc>
                <a:spcPct val="95000"/>
              </a:lnSpc>
              <a:spcBef>
                <a:spcPts val="300"/>
              </a:spcBef>
            </a:pPr>
            <a:r>
              <a:rPr lang="en-US" sz="2700" dirty="0" smtClean="0">
                <a:solidFill>
                  <a:schemeClr val="tx2">
                    <a:lumMod val="50000"/>
                  </a:schemeClr>
                </a:solidFill>
                <a:latin typeface="Tahoma" pitchFamily="34" charset="0"/>
                <a:cs typeface="Tahoma" pitchFamily="34" charset="0"/>
              </a:rPr>
              <a:t>1000 cu more then loin deep (5250 feet)</a:t>
            </a:r>
          </a:p>
          <a:p>
            <a:pPr marL="0">
              <a:lnSpc>
                <a:spcPct val="95000"/>
              </a:lnSpc>
              <a:spcBef>
                <a:spcPts val="300"/>
              </a:spcBef>
            </a:pPr>
            <a:r>
              <a:rPr lang="en-US" sz="2700" dirty="0" smtClean="0">
                <a:solidFill>
                  <a:schemeClr val="tx2">
                    <a:lumMod val="50000"/>
                  </a:schemeClr>
                </a:solidFill>
                <a:latin typeface="Tahoma" pitchFamily="34" charset="0"/>
                <a:cs typeface="Tahoma" pitchFamily="34" charset="0"/>
              </a:rPr>
              <a:t>1000 cu more and </a:t>
            </a:r>
            <a:r>
              <a:rPr lang="en-US" sz="2700" dirty="0" err="1" smtClean="0">
                <a:solidFill>
                  <a:schemeClr val="tx2">
                    <a:lumMod val="50000"/>
                  </a:schemeClr>
                </a:solidFill>
                <a:latin typeface="Tahoma" pitchFamily="34" charset="0"/>
                <a:cs typeface="Tahoma" pitchFamily="34" charset="0"/>
              </a:rPr>
              <a:t>unfordable</a:t>
            </a:r>
            <a:r>
              <a:rPr lang="en-US" sz="2700" dirty="0" smtClean="0">
                <a:solidFill>
                  <a:schemeClr val="tx2">
                    <a:lumMod val="50000"/>
                  </a:schemeClr>
                </a:solidFill>
                <a:latin typeface="Tahoma" pitchFamily="34" charset="0"/>
                <a:cs typeface="Tahoma" pitchFamily="34" charset="0"/>
              </a:rPr>
              <a:t> (7000 feet)</a:t>
            </a:r>
          </a:p>
          <a:p>
            <a:pPr marL="0">
              <a:lnSpc>
                <a:spcPct val="95000"/>
              </a:lnSpc>
              <a:spcBef>
                <a:spcPts val="300"/>
              </a:spcBef>
            </a:pPr>
            <a:endParaRPr lang="en-US" sz="2700" dirty="0" smtClean="0">
              <a:solidFill>
                <a:schemeClr val="tx2">
                  <a:lumMod val="50000"/>
                </a:schemeClr>
              </a:solidFill>
              <a:latin typeface="Tahoma" pitchFamily="34" charset="0"/>
              <a:cs typeface="Tahoma" pitchFamily="34" charset="0"/>
            </a:endParaRPr>
          </a:p>
          <a:p>
            <a:pPr marL="0">
              <a:lnSpc>
                <a:spcPct val="95000"/>
              </a:lnSpc>
              <a:spcBef>
                <a:spcPts val="300"/>
              </a:spcBef>
            </a:pPr>
            <a:endParaRPr lang="en-US" sz="2700" dirty="0" smtClean="0">
              <a:solidFill>
                <a:schemeClr val="tx2">
                  <a:lumMod val="50000"/>
                </a:schemeClr>
              </a:solidFill>
              <a:latin typeface="Tahoma" pitchFamily="34" charset="0"/>
              <a:cs typeface="Tahoma" pitchFamily="34" charset="0"/>
            </a:endParaRPr>
          </a:p>
          <a:p>
            <a:pPr marL="0">
              <a:lnSpc>
                <a:spcPct val="95000"/>
              </a:lnSpc>
              <a:spcBef>
                <a:spcPts val="300"/>
              </a:spcBef>
            </a:pPr>
            <a:endParaRPr lang="en-US" sz="2700" dirty="0">
              <a:solidFill>
                <a:schemeClr val="tx2">
                  <a:lumMod val="50000"/>
                </a:schemeClr>
              </a:solidFill>
              <a:latin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217BEC98-8F74-4C51-9E05-022476D6520C}"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8305800" cy="1143000"/>
          </a:xfrm>
        </p:spPr>
        <p:txBody>
          <a:bodyPr/>
          <a:lstStyle/>
          <a:p>
            <a:pPr algn="ctr"/>
            <a:r>
              <a:rPr lang="en-US" dirty="0" smtClean="0">
                <a:latin typeface="Tahoma" pitchFamily="34" charset="0"/>
                <a:cs typeface="Tahoma" pitchFamily="34" charset="0"/>
              </a:rPr>
              <a:t>REQUIRED ATTENDANCE</a:t>
            </a:r>
            <a:endParaRPr lang="en-US" dirty="0">
              <a:latin typeface="Tahoma" pitchFamily="34" charset="0"/>
              <a:cs typeface="Tahoma" pitchFamily="34" charset="0"/>
            </a:endParaRPr>
          </a:p>
        </p:txBody>
      </p:sp>
      <p:sp>
        <p:nvSpPr>
          <p:cNvPr id="3" name="Content Placeholder 2"/>
          <p:cNvSpPr>
            <a:spLocks noGrp="1"/>
          </p:cNvSpPr>
          <p:nvPr>
            <p:ph idx="1"/>
          </p:nvPr>
        </p:nvSpPr>
        <p:spPr>
          <a:xfrm>
            <a:off x="914400" y="1143000"/>
            <a:ext cx="8229600" cy="5715000"/>
          </a:xfrm>
        </p:spPr>
        <p:txBody>
          <a:bodyPr>
            <a:noAutofit/>
          </a:bodyPr>
          <a:lstStyle/>
          <a:p>
            <a:r>
              <a:rPr lang="en-US" sz="2400" dirty="0" smtClean="0">
                <a:solidFill>
                  <a:schemeClr val="tx2">
                    <a:lumMod val="50000"/>
                  </a:schemeClr>
                </a:solidFill>
                <a:latin typeface="Tahoma" pitchFamily="34" charset="0"/>
                <a:cs typeface="Tahoma" pitchFamily="34" charset="0"/>
              </a:rPr>
              <a:t>Required High holy days:  </a:t>
            </a:r>
          </a:p>
          <a:p>
            <a:pPr>
              <a:buNone/>
            </a:pPr>
            <a:r>
              <a:rPr lang="en-US" sz="2400" dirty="0" smtClean="0">
                <a:solidFill>
                  <a:schemeClr val="tx2">
                    <a:lumMod val="50000"/>
                  </a:schemeClr>
                </a:solidFill>
                <a:latin typeface="Tahoma" pitchFamily="34" charset="0"/>
                <a:cs typeface="Tahoma" pitchFamily="34" charset="0"/>
              </a:rPr>
              <a:t>       S                 1</a:t>
            </a:r>
            <a:r>
              <a:rPr lang="en-US" sz="2400" baseline="30000" dirty="0" smtClean="0">
                <a:solidFill>
                  <a:schemeClr val="tx2">
                    <a:lumMod val="50000"/>
                  </a:schemeClr>
                </a:solidFill>
                <a:latin typeface="Tahoma" pitchFamily="34" charset="0"/>
                <a:cs typeface="Tahoma" pitchFamily="34" charset="0"/>
              </a:rPr>
              <a:t>st</a:t>
            </a:r>
            <a:r>
              <a:rPr lang="en-US" sz="2400" dirty="0" smtClean="0">
                <a:solidFill>
                  <a:schemeClr val="tx2">
                    <a:lumMod val="50000"/>
                  </a:schemeClr>
                </a:solidFill>
                <a:latin typeface="Tahoma" pitchFamily="34" charset="0"/>
                <a:cs typeface="Tahoma" pitchFamily="34" charset="0"/>
              </a:rPr>
              <a:t> Day of Unleavened Bread</a:t>
            </a:r>
          </a:p>
          <a:p>
            <a:pPr>
              <a:buNone/>
            </a:pPr>
            <a:r>
              <a:rPr lang="en-US" sz="2400" dirty="0" smtClean="0">
                <a:solidFill>
                  <a:schemeClr val="tx2">
                    <a:lumMod val="50000"/>
                  </a:schemeClr>
                </a:solidFill>
                <a:latin typeface="Tahoma" pitchFamily="34" charset="0"/>
                <a:cs typeface="Tahoma" pitchFamily="34" charset="0"/>
              </a:rPr>
              <a:t>       S                 Pentecost</a:t>
            </a:r>
          </a:p>
          <a:p>
            <a:pPr>
              <a:buNone/>
            </a:pPr>
            <a:r>
              <a:rPr lang="en-US" sz="2400" dirty="0" smtClean="0">
                <a:solidFill>
                  <a:schemeClr val="tx2">
                    <a:lumMod val="50000"/>
                  </a:schemeClr>
                </a:solidFill>
                <a:latin typeface="Tahoma" pitchFamily="34" charset="0"/>
                <a:cs typeface="Tahoma" pitchFamily="34" charset="0"/>
              </a:rPr>
              <a:t>       F                 Tabernacles</a:t>
            </a:r>
          </a:p>
          <a:p>
            <a:pPr>
              <a:lnSpc>
                <a:spcPct val="95000"/>
              </a:lnSpc>
              <a:spcBef>
                <a:spcPts val="0"/>
              </a:spcBef>
            </a:pPr>
            <a:r>
              <a:rPr lang="en-US" sz="2600" dirty="0" smtClean="0">
                <a:solidFill>
                  <a:schemeClr val="tx2">
                    <a:lumMod val="50000"/>
                  </a:schemeClr>
                </a:solidFill>
                <a:latin typeface="Tahoma" pitchFamily="34" charset="0"/>
                <a:cs typeface="Tahoma" pitchFamily="34" charset="0"/>
              </a:rPr>
              <a:t>Other spring feasts:</a:t>
            </a:r>
          </a:p>
          <a:p>
            <a:pPr>
              <a:lnSpc>
                <a:spcPct val="95000"/>
              </a:lnSpc>
              <a:spcBef>
                <a:spcPts val="0"/>
              </a:spcBef>
              <a:buNone/>
            </a:pPr>
            <a:r>
              <a:rPr lang="en-US" sz="2600" dirty="0" smtClean="0">
                <a:solidFill>
                  <a:schemeClr val="tx2">
                    <a:lumMod val="50000"/>
                  </a:schemeClr>
                </a:solidFill>
                <a:latin typeface="Tahoma" pitchFamily="34" charset="0"/>
                <a:cs typeface="Tahoma" pitchFamily="34" charset="0"/>
              </a:rPr>
              <a:t>      Passover</a:t>
            </a:r>
          </a:p>
          <a:p>
            <a:pPr>
              <a:lnSpc>
                <a:spcPct val="95000"/>
              </a:lnSpc>
              <a:spcBef>
                <a:spcPts val="0"/>
              </a:spcBef>
              <a:buNone/>
            </a:pPr>
            <a:r>
              <a:rPr lang="en-US" sz="2600" dirty="0" smtClean="0">
                <a:solidFill>
                  <a:schemeClr val="tx2">
                    <a:lumMod val="50000"/>
                  </a:schemeClr>
                </a:solidFill>
                <a:latin typeface="Tahoma" pitchFamily="34" charset="0"/>
                <a:cs typeface="Tahoma" pitchFamily="34" charset="0"/>
              </a:rPr>
              <a:t>      First Fruits (Christ rose from the dead)</a:t>
            </a:r>
          </a:p>
          <a:p>
            <a:pPr>
              <a:lnSpc>
                <a:spcPct val="95000"/>
              </a:lnSpc>
              <a:spcBef>
                <a:spcPts val="0"/>
              </a:spcBef>
            </a:pPr>
            <a:r>
              <a:rPr lang="en-US" sz="2600" dirty="0" smtClean="0">
                <a:solidFill>
                  <a:schemeClr val="tx2">
                    <a:lumMod val="50000"/>
                  </a:schemeClr>
                </a:solidFill>
                <a:latin typeface="Tahoma" pitchFamily="34" charset="0"/>
                <a:cs typeface="Tahoma" pitchFamily="34" charset="0"/>
              </a:rPr>
              <a:t>Other fall feasts:</a:t>
            </a:r>
          </a:p>
          <a:p>
            <a:pPr>
              <a:lnSpc>
                <a:spcPct val="95000"/>
              </a:lnSpc>
              <a:spcBef>
                <a:spcPts val="0"/>
              </a:spcBef>
              <a:buNone/>
            </a:pPr>
            <a:r>
              <a:rPr lang="en-US" sz="2600" dirty="0" smtClean="0">
                <a:solidFill>
                  <a:schemeClr val="tx2">
                    <a:lumMod val="50000"/>
                  </a:schemeClr>
                </a:solidFill>
                <a:latin typeface="Tahoma" pitchFamily="34" charset="0"/>
                <a:cs typeface="Tahoma" pitchFamily="34" charset="0"/>
              </a:rPr>
              <a:t>      Trumpets     </a:t>
            </a:r>
          </a:p>
          <a:p>
            <a:pPr>
              <a:lnSpc>
                <a:spcPct val="95000"/>
              </a:lnSpc>
              <a:spcBef>
                <a:spcPts val="0"/>
              </a:spcBef>
              <a:buNone/>
            </a:pPr>
            <a:r>
              <a:rPr lang="en-US" sz="2600" dirty="0" smtClean="0">
                <a:solidFill>
                  <a:schemeClr val="tx2">
                    <a:lumMod val="50000"/>
                  </a:schemeClr>
                </a:solidFill>
                <a:latin typeface="Tahoma" pitchFamily="34" charset="0"/>
                <a:cs typeface="Tahoma" pitchFamily="34" charset="0"/>
              </a:rPr>
              <a:t>      Day of Atonement</a:t>
            </a:r>
          </a:p>
          <a:p>
            <a:pPr>
              <a:lnSpc>
                <a:spcPct val="95000"/>
              </a:lnSpc>
              <a:spcBef>
                <a:spcPts val="0"/>
              </a:spcBef>
              <a:buNone/>
            </a:pPr>
            <a:r>
              <a:rPr lang="en-US" sz="2600" smtClean="0">
                <a:solidFill>
                  <a:schemeClr val="tx2">
                    <a:lumMod val="50000"/>
                  </a:schemeClr>
                </a:solidFill>
                <a:latin typeface="Tahoma" pitchFamily="34" charset="0"/>
                <a:cs typeface="Tahoma" pitchFamily="34" charset="0"/>
              </a:rPr>
              <a:t>      </a:t>
            </a:r>
            <a:endParaRPr lang="en-US" sz="2600" dirty="0" smtClean="0">
              <a:solidFill>
                <a:schemeClr val="tx2">
                  <a:lumMod val="50000"/>
                </a:schemeClr>
              </a:solidFill>
              <a:latin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217BEC98-8F74-4C51-9E05-022476D6520C}"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Tahoma" pitchFamily="34" charset="0"/>
                <a:cs typeface="Tahoma" pitchFamily="34" charset="0"/>
              </a:rPr>
              <a:t>FALL FEASTS</a:t>
            </a:r>
            <a:endParaRPr lang="en-US" dirty="0">
              <a:latin typeface="Tahoma" pitchFamily="34" charset="0"/>
              <a:cs typeface="Tahoma" pitchFamily="34" charset="0"/>
            </a:endParaRPr>
          </a:p>
        </p:txBody>
      </p:sp>
      <p:sp>
        <p:nvSpPr>
          <p:cNvPr id="3" name="Content Placeholder 2"/>
          <p:cNvSpPr>
            <a:spLocks noGrp="1"/>
          </p:cNvSpPr>
          <p:nvPr>
            <p:ph idx="1"/>
          </p:nvPr>
        </p:nvSpPr>
        <p:spPr>
          <a:xfrm>
            <a:off x="990600" y="1447800"/>
            <a:ext cx="8153400" cy="5410200"/>
          </a:xfrm>
        </p:spPr>
        <p:txBody>
          <a:bodyPr>
            <a:normAutofit lnSpcReduction="10000"/>
          </a:bodyPr>
          <a:lstStyle/>
          <a:p>
            <a:r>
              <a:rPr lang="en-US" sz="2800" dirty="0" smtClean="0">
                <a:solidFill>
                  <a:schemeClr val="tx2">
                    <a:lumMod val="50000"/>
                  </a:schemeClr>
                </a:solidFill>
                <a:latin typeface="Tahoma" pitchFamily="34" charset="0"/>
                <a:cs typeface="Tahoma" pitchFamily="34" charset="0"/>
              </a:rPr>
              <a:t>THE FALL FEASTS ARE  YET TO BE FULFILLED</a:t>
            </a:r>
          </a:p>
          <a:p>
            <a:r>
              <a:rPr lang="en-US" sz="2800" dirty="0" smtClean="0">
                <a:solidFill>
                  <a:schemeClr val="tx2">
                    <a:lumMod val="50000"/>
                  </a:schemeClr>
                </a:solidFill>
                <a:latin typeface="Tahoma" pitchFamily="34" charset="0"/>
                <a:cs typeface="Tahoma" pitchFamily="34" charset="0"/>
              </a:rPr>
              <a:t>These feasts all fall in the 7th month of Tishri</a:t>
            </a:r>
          </a:p>
          <a:p>
            <a:r>
              <a:rPr lang="en-US" sz="2800" dirty="0" smtClean="0">
                <a:solidFill>
                  <a:schemeClr val="tx2">
                    <a:lumMod val="50000"/>
                  </a:schemeClr>
                </a:solidFill>
                <a:latin typeface="Tahoma" pitchFamily="34" charset="0"/>
                <a:cs typeface="Tahoma" pitchFamily="34" charset="0"/>
              </a:rPr>
              <a:t>Tishri 1 is the Feast of Trumpets (New Moon)</a:t>
            </a:r>
          </a:p>
          <a:p>
            <a:pPr>
              <a:spcBef>
                <a:spcPts val="0"/>
              </a:spcBef>
              <a:buNone/>
            </a:pPr>
            <a:r>
              <a:rPr lang="en-US" sz="2800" dirty="0" smtClean="0">
                <a:solidFill>
                  <a:schemeClr val="tx2">
                    <a:lumMod val="50000"/>
                  </a:schemeClr>
                </a:solidFill>
                <a:latin typeface="Tahoma" pitchFamily="34" charset="0"/>
                <a:cs typeface="Tahoma" pitchFamily="34" charset="0"/>
              </a:rPr>
              <a:t>      Tishri 1 also began the sabbatical year every</a:t>
            </a:r>
          </a:p>
          <a:p>
            <a:pPr>
              <a:spcBef>
                <a:spcPts val="0"/>
              </a:spcBef>
              <a:buNone/>
            </a:pPr>
            <a:r>
              <a:rPr lang="en-US" sz="2800" dirty="0" smtClean="0">
                <a:solidFill>
                  <a:schemeClr val="tx2">
                    <a:lumMod val="50000"/>
                  </a:schemeClr>
                </a:solidFill>
                <a:latin typeface="Tahoma" pitchFamily="34" charset="0"/>
                <a:cs typeface="Tahoma" pitchFamily="34" charset="0"/>
              </a:rPr>
              <a:t>           7</a:t>
            </a:r>
            <a:r>
              <a:rPr lang="en-US" sz="2800" baseline="30000" dirty="0" smtClean="0">
                <a:solidFill>
                  <a:schemeClr val="tx2">
                    <a:lumMod val="50000"/>
                  </a:schemeClr>
                </a:solidFill>
                <a:latin typeface="Tahoma" pitchFamily="34" charset="0"/>
                <a:cs typeface="Tahoma" pitchFamily="34" charset="0"/>
              </a:rPr>
              <a:t>th</a:t>
            </a:r>
            <a:r>
              <a:rPr lang="en-US" sz="2800" dirty="0" smtClean="0">
                <a:solidFill>
                  <a:schemeClr val="tx2">
                    <a:lumMod val="50000"/>
                  </a:schemeClr>
                </a:solidFill>
                <a:latin typeface="Tahoma" pitchFamily="34" charset="0"/>
                <a:cs typeface="Tahoma" pitchFamily="34" charset="0"/>
              </a:rPr>
              <a:t> year</a:t>
            </a:r>
          </a:p>
          <a:p>
            <a:pPr>
              <a:spcBef>
                <a:spcPts val="0"/>
              </a:spcBef>
              <a:buNone/>
            </a:pPr>
            <a:r>
              <a:rPr lang="en-US" sz="2800" dirty="0" smtClean="0">
                <a:solidFill>
                  <a:schemeClr val="tx2">
                    <a:lumMod val="50000"/>
                  </a:schemeClr>
                </a:solidFill>
                <a:latin typeface="Tahoma" pitchFamily="34" charset="0"/>
                <a:cs typeface="Tahoma" pitchFamily="34" charset="0"/>
              </a:rPr>
              <a:t>      Tishri 1 also began the year of Jubilee every</a:t>
            </a:r>
          </a:p>
          <a:p>
            <a:pPr>
              <a:spcBef>
                <a:spcPts val="0"/>
              </a:spcBef>
              <a:buNone/>
            </a:pPr>
            <a:r>
              <a:rPr lang="en-US" sz="2800" dirty="0" smtClean="0">
                <a:solidFill>
                  <a:schemeClr val="tx2">
                    <a:lumMod val="50000"/>
                  </a:schemeClr>
                </a:solidFill>
                <a:latin typeface="Tahoma" pitchFamily="34" charset="0"/>
                <a:cs typeface="Tahoma" pitchFamily="34" charset="0"/>
              </a:rPr>
              <a:t>           50</a:t>
            </a:r>
            <a:r>
              <a:rPr lang="en-US" sz="2800" baseline="30000" dirty="0" smtClean="0">
                <a:solidFill>
                  <a:schemeClr val="tx2">
                    <a:lumMod val="50000"/>
                  </a:schemeClr>
                </a:solidFill>
                <a:latin typeface="Tahoma" pitchFamily="34" charset="0"/>
                <a:cs typeface="Tahoma" pitchFamily="34" charset="0"/>
              </a:rPr>
              <a:t>th</a:t>
            </a:r>
            <a:r>
              <a:rPr lang="en-US" sz="2800" dirty="0" smtClean="0">
                <a:solidFill>
                  <a:schemeClr val="tx2">
                    <a:lumMod val="50000"/>
                  </a:schemeClr>
                </a:solidFill>
                <a:latin typeface="Tahoma" pitchFamily="34" charset="0"/>
                <a:cs typeface="Tahoma" pitchFamily="34" charset="0"/>
              </a:rPr>
              <a:t> year</a:t>
            </a:r>
          </a:p>
          <a:p>
            <a:pPr>
              <a:spcBef>
                <a:spcPts val="0"/>
              </a:spcBef>
            </a:pPr>
            <a:r>
              <a:rPr lang="en-US" sz="2800" dirty="0" smtClean="0">
                <a:solidFill>
                  <a:schemeClr val="tx2">
                    <a:lumMod val="50000"/>
                  </a:schemeClr>
                </a:solidFill>
                <a:latin typeface="Tahoma" pitchFamily="34" charset="0"/>
                <a:cs typeface="Tahoma" pitchFamily="34" charset="0"/>
              </a:rPr>
              <a:t>The final trumpet of the feast day is called the “great trumpet”</a:t>
            </a:r>
          </a:p>
          <a:p>
            <a:pPr>
              <a:spcBef>
                <a:spcPts val="0"/>
              </a:spcBef>
            </a:pPr>
            <a:r>
              <a:rPr lang="en-US" sz="2800" b="1" dirty="0" smtClean="0">
                <a:solidFill>
                  <a:schemeClr val="tx2">
                    <a:lumMod val="50000"/>
                  </a:schemeClr>
                </a:solidFill>
                <a:latin typeface="Tahoma" pitchFamily="34" charset="0"/>
                <a:cs typeface="Tahoma" pitchFamily="34" charset="0"/>
              </a:rPr>
              <a:t>Matthew 24:31 </a:t>
            </a:r>
            <a:r>
              <a:rPr lang="en-US" sz="2800" dirty="0" smtClean="0">
                <a:solidFill>
                  <a:schemeClr val="tx2">
                    <a:lumMod val="50000"/>
                  </a:schemeClr>
                </a:solidFill>
                <a:latin typeface="Tahoma" pitchFamily="34" charset="0"/>
                <a:cs typeface="Tahoma" pitchFamily="34" charset="0"/>
              </a:rPr>
              <a:t>"And He will send forth His angels with a GREAT TRUMPET and they will gather together His elect from the four winds, from one end of the sky to the other.</a:t>
            </a:r>
          </a:p>
          <a:p>
            <a:pPr>
              <a:spcBef>
                <a:spcPts val="0"/>
              </a:spcBef>
            </a:pPr>
            <a:endParaRPr lang="en-US" sz="2800" dirty="0" smtClean="0">
              <a:solidFill>
                <a:schemeClr val="tx2">
                  <a:lumMod val="50000"/>
                </a:schemeClr>
              </a:solidFill>
              <a:latin typeface="Tahoma" pitchFamily="34" charset="0"/>
              <a:cs typeface="Tahoma" pitchFamily="34" charset="0"/>
            </a:endParaRPr>
          </a:p>
          <a:p>
            <a:pPr>
              <a:spcBef>
                <a:spcPts val="0"/>
              </a:spcBef>
            </a:pPr>
            <a:endParaRPr lang="en-US" sz="2800" dirty="0" smtClean="0">
              <a:solidFill>
                <a:schemeClr val="tx2">
                  <a:lumMod val="50000"/>
                </a:schemeClr>
              </a:solidFill>
              <a:latin typeface="Tahoma" pitchFamily="34" charset="0"/>
              <a:cs typeface="Tahoma" pitchFamily="34" charset="0"/>
            </a:endParaRPr>
          </a:p>
          <a:p>
            <a:pPr>
              <a:spcBef>
                <a:spcPts val="0"/>
              </a:spcBef>
            </a:pPr>
            <a:endParaRPr lang="en-US" sz="2800" dirty="0" smtClean="0">
              <a:solidFill>
                <a:schemeClr val="tx2">
                  <a:lumMod val="50000"/>
                </a:schemeClr>
              </a:solidFill>
              <a:latin typeface="Tahoma" pitchFamily="34" charset="0"/>
              <a:cs typeface="Tahoma" pitchFamily="34" charset="0"/>
            </a:endParaRPr>
          </a:p>
          <a:p>
            <a:pPr>
              <a:spcBef>
                <a:spcPts val="0"/>
              </a:spcBef>
            </a:pPr>
            <a:endParaRPr lang="en-US" sz="2800" dirty="0">
              <a:solidFill>
                <a:schemeClr val="tx2">
                  <a:lumMod val="50000"/>
                </a:schemeClr>
              </a:solidFill>
              <a:latin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217BEC98-8F74-4C51-9E05-022476D6520C}"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153400" cy="1143000"/>
          </a:xfrm>
        </p:spPr>
        <p:txBody>
          <a:bodyPr/>
          <a:lstStyle/>
          <a:p>
            <a:pPr algn="ctr"/>
            <a:r>
              <a:rPr lang="en-US" dirty="0" smtClean="0">
                <a:latin typeface="Tahoma" pitchFamily="34" charset="0"/>
                <a:cs typeface="Tahoma" pitchFamily="34" charset="0"/>
              </a:rPr>
              <a:t>TRUMPETS = ROSH HASHANA</a:t>
            </a:r>
            <a:endParaRPr lang="en-US" dirty="0">
              <a:latin typeface="Tahoma" pitchFamily="34" charset="0"/>
              <a:cs typeface="Tahoma" pitchFamily="34" charset="0"/>
            </a:endParaRPr>
          </a:p>
        </p:txBody>
      </p:sp>
      <p:sp>
        <p:nvSpPr>
          <p:cNvPr id="3" name="Content Placeholder 2"/>
          <p:cNvSpPr>
            <a:spLocks noGrp="1"/>
          </p:cNvSpPr>
          <p:nvPr>
            <p:ph idx="1"/>
          </p:nvPr>
        </p:nvSpPr>
        <p:spPr>
          <a:xfrm>
            <a:off x="990600" y="1447800"/>
            <a:ext cx="8153400" cy="5410200"/>
          </a:xfrm>
        </p:spPr>
        <p:txBody>
          <a:bodyPr>
            <a:normAutofit/>
          </a:bodyPr>
          <a:lstStyle/>
          <a:p>
            <a:r>
              <a:rPr lang="en-US" sz="2800" b="1" dirty="0" smtClean="0">
                <a:solidFill>
                  <a:schemeClr val="tx2">
                    <a:lumMod val="50000"/>
                  </a:schemeClr>
                </a:solidFill>
                <a:latin typeface="Tahoma" pitchFamily="34" charset="0"/>
                <a:cs typeface="Tahoma" pitchFamily="34" charset="0"/>
              </a:rPr>
              <a:t>Matthew 24:36  </a:t>
            </a:r>
            <a:r>
              <a:rPr lang="en-US" sz="2800" dirty="0" smtClean="0">
                <a:solidFill>
                  <a:schemeClr val="tx2">
                    <a:lumMod val="50000"/>
                  </a:schemeClr>
                </a:solidFill>
                <a:latin typeface="Tahoma" pitchFamily="34" charset="0"/>
                <a:cs typeface="Tahoma" pitchFamily="34" charset="0"/>
              </a:rPr>
              <a:t>“But of that day and hour no one knows, not even the angels of heaven, nor the Son, but the Father alone.” </a:t>
            </a:r>
          </a:p>
          <a:p>
            <a:r>
              <a:rPr lang="en-US" sz="2800" dirty="0" smtClean="0">
                <a:solidFill>
                  <a:schemeClr val="tx2">
                    <a:lumMod val="50000"/>
                  </a:schemeClr>
                </a:solidFill>
                <a:latin typeface="Tahoma" pitchFamily="34" charset="0"/>
                <a:cs typeface="Tahoma" pitchFamily="34" charset="0"/>
              </a:rPr>
              <a:t>The Feast of Trumpets is the only feast where the day and hour was not known</a:t>
            </a:r>
          </a:p>
          <a:p>
            <a:r>
              <a:rPr lang="en-US" sz="2800" dirty="0" smtClean="0">
                <a:solidFill>
                  <a:schemeClr val="tx2">
                    <a:lumMod val="50000"/>
                  </a:schemeClr>
                </a:solidFill>
                <a:latin typeface="Tahoma" pitchFamily="34" charset="0"/>
                <a:cs typeface="Tahoma" pitchFamily="34" charset="0"/>
              </a:rPr>
              <a:t>Other fall feasts:</a:t>
            </a:r>
          </a:p>
          <a:p>
            <a:pPr>
              <a:buNone/>
            </a:pPr>
            <a:r>
              <a:rPr lang="en-US" sz="2800" dirty="0" smtClean="0">
                <a:solidFill>
                  <a:schemeClr val="tx2">
                    <a:lumMod val="50000"/>
                  </a:schemeClr>
                </a:solidFill>
                <a:latin typeface="Tahoma" pitchFamily="34" charset="0"/>
                <a:cs typeface="Tahoma" pitchFamily="34" charset="0"/>
              </a:rPr>
              <a:t>          Tishri 10: Day of Atonement (Yom Kippur)</a:t>
            </a:r>
          </a:p>
          <a:p>
            <a:pPr>
              <a:buNone/>
            </a:pPr>
            <a:r>
              <a:rPr lang="en-US" sz="2800" dirty="0" smtClean="0">
                <a:solidFill>
                  <a:schemeClr val="tx2">
                    <a:lumMod val="50000"/>
                  </a:schemeClr>
                </a:solidFill>
                <a:latin typeface="Tahoma" pitchFamily="34" charset="0"/>
                <a:cs typeface="Tahoma" pitchFamily="34" charset="0"/>
              </a:rPr>
              <a:t>          Tishri 15: Begins Tabernacles</a:t>
            </a:r>
          </a:p>
          <a:p>
            <a:r>
              <a:rPr lang="en-US" sz="2800" dirty="0" smtClean="0">
                <a:solidFill>
                  <a:schemeClr val="tx2">
                    <a:lumMod val="50000"/>
                  </a:schemeClr>
                </a:solidFill>
                <a:latin typeface="Tahoma" pitchFamily="34" charset="0"/>
                <a:cs typeface="Tahoma" pitchFamily="34" charset="0"/>
              </a:rPr>
              <a:t>Israelites were to live in booths to commemorate their time in the wilderness wandering during the Exodus</a:t>
            </a:r>
          </a:p>
        </p:txBody>
      </p:sp>
      <p:sp>
        <p:nvSpPr>
          <p:cNvPr id="4" name="Slide Number Placeholder 3"/>
          <p:cNvSpPr>
            <a:spLocks noGrp="1"/>
          </p:cNvSpPr>
          <p:nvPr>
            <p:ph type="sldNum" sz="quarter" idx="12"/>
          </p:nvPr>
        </p:nvSpPr>
        <p:spPr/>
        <p:txBody>
          <a:bodyPr/>
          <a:lstStyle/>
          <a:p>
            <a:fld id="{217BEC98-8F74-4C51-9E05-022476D6520C}"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1143000"/>
          </a:xfrm>
        </p:spPr>
        <p:txBody>
          <a:bodyPr/>
          <a:lstStyle/>
          <a:p>
            <a:pPr algn="ctr"/>
            <a:r>
              <a:rPr lang="en-US" dirty="0" smtClean="0">
                <a:latin typeface="Tahoma" pitchFamily="34" charset="0"/>
                <a:cs typeface="Tahoma" pitchFamily="34" charset="0"/>
              </a:rPr>
              <a:t>FEAST OF TABERNACLES</a:t>
            </a:r>
            <a:endParaRPr lang="en-US" dirty="0">
              <a:latin typeface="Tahoma" pitchFamily="34" charset="0"/>
              <a:cs typeface="Tahoma" pitchFamily="34" charset="0"/>
            </a:endParaRPr>
          </a:p>
        </p:txBody>
      </p:sp>
      <p:sp>
        <p:nvSpPr>
          <p:cNvPr id="3" name="Content Placeholder 2"/>
          <p:cNvSpPr>
            <a:spLocks noGrp="1"/>
          </p:cNvSpPr>
          <p:nvPr>
            <p:ph idx="1"/>
          </p:nvPr>
        </p:nvSpPr>
        <p:spPr>
          <a:xfrm>
            <a:off x="914400" y="1447800"/>
            <a:ext cx="8229600" cy="5410200"/>
          </a:xfrm>
        </p:spPr>
        <p:txBody>
          <a:bodyPr>
            <a:normAutofit/>
          </a:bodyPr>
          <a:lstStyle/>
          <a:p>
            <a:r>
              <a:rPr lang="en-US" sz="2800" dirty="0" smtClean="0">
                <a:solidFill>
                  <a:schemeClr val="tx2">
                    <a:lumMod val="50000"/>
                  </a:schemeClr>
                </a:solidFill>
                <a:latin typeface="Tahoma" pitchFamily="34" charset="0"/>
                <a:cs typeface="Tahoma" pitchFamily="34" charset="0"/>
              </a:rPr>
              <a:t>Worshiper carried two things: </a:t>
            </a:r>
            <a:r>
              <a:rPr lang="en-US" sz="2800" dirty="0" err="1" smtClean="0">
                <a:solidFill>
                  <a:schemeClr val="tx2">
                    <a:lumMod val="50000"/>
                  </a:schemeClr>
                </a:solidFill>
                <a:latin typeface="Tahoma" pitchFamily="34" charset="0"/>
                <a:cs typeface="Tahoma" pitchFamily="34" charset="0"/>
              </a:rPr>
              <a:t>aetrog</a:t>
            </a:r>
            <a:r>
              <a:rPr lang="en-US" sz="2800" dirty="0" smtClean="0">
                <a:solidFill>
                  <a:schemeClr val="tx2">
                    <a:lumMod val="50000"/>
                  </a:schemeClr>
                </a:solidFill>
                <a:latin typeface="Tahoma" pitchFamily="34" charset="0"/>
                <a:cs typeface="Tahoma" pitchFamily="34" charset="0"/>
              </a:rPr>
              <a:t> (citron) in the left hand; </a:t>
            </a:r>
            <a:r>
              <a:rPr lang="en-US" sz="2800" dirty="0" err="1" smtClean="0">
                <a:solidFill>
                  <a:schemeClr val="tx2">
                    <a:lumMod val="50000"/>
                  </a:schemeClr>
                </a:solidFill>
                <a:latin typeface="Tahoma" pitchFamily="34" charset="0"/>
                <a:cs typeface="Tahoma" pitchFamily="34" charset="0"/>
              </a:rPr>
              <a:t>lulab</a:t>
            </a:r>
            <a:r>
              <a:rPr lang="en-US" sz="2800" dirty="0" smtClean="0">
                <a:solidFill>
                  <a:schemeClr val="tx2">
                    <a:lumMod val="50000"/>
                  </a:schemeClr>
                </a:solidFill>
                <a:latin typeface="Tahoma" pitchFamily="34" charset="0"/>
                <a:cs typeface="Tahoma" pitchFamily="34" charset="0"/>
              </a:rPr>
              <a:t> (tied bouquet of palm, myrtle and willow)</a:t>
            </a:r>
          </a:p>
          <a:p>
            <a:r>
              <a:rPr lang="en-US" sz="2800" dirty="0" smtClean="0">
                <a:solidFill>
                  <a:schemeClr val="tx2">
                    <a:lumMod val="50000"/>
                  </a:schemeClr>
                </a:solidFill>
                <a:latin typeface="Tahoma" pitchFamily="34" charset="0"/>
                <a:cs typeface="Tahoma" pitchFamily="34" charset="0"/>
              </a:rPr>
              <a:t>Live in a temporary shelter no more than 30’ high and no lower than 4’</a:t>
            </a:r>
          </a:p>
          <a:p>
            <a:r>
              <a:rPr lang="en-US" sz="2800" dirty="0" smtClean="0">
                <a:solidFill>
                  <a:schemeClr val="tx2">
                    <a:lumMod val="50000"/>
                  </a:schemeClr>
                </a:solidFill>
                <a:latin typeface="Tahoma" pitchFamily="34" charset="0"/>
                <a:cs typeface="Tahoma" pitchFamily="34" charset="0"/>
              </a:rPr>
              <a:t>At least 3 walls; thatched roof to see sky/stars</a:t>
            </a:r>
          </a:p>
          <a:p>
            <a:r>
              <a:rPr lang="en-US" sz="2800" dirty="0" smtClean="0">
                <a:solidFill>
                  <a:schemeClr val="tx2">
                    <a:lumMod val="50000"/>
                  </a:schemeClr>
                </a:solidFill>
                <a:latin typeface="Tahoma" pitchFamily="34" charset="0"/>
                <a:cs typeface="Tahoma" pitchFamily="34" charset="0"/>
              </a:rPr>
              <a:t>Not under a tree; no cloth covering</a:t>
            </a:r>
          </a:p>
          <a:p>
            <a:r>
              <a:rPr lang="en-US" sz="2800" dirty="0" smtClean="0">
                <a:solidFill>
                  <a:schemeClr val="tx2">
                    <a:lumMod val="50000"/>
                  </a:schemeClr>
                </a:solidFill>
                <a:latin typeface="Tahoma" pitchFamily="34" charset="0"/>
                <a:cs typeface="Tahoma" pitchFamily="34" charset="0"/>
              </a:rPr>
              <a:t>No more covered roof than open</a:t>
            </a:r>
          </a:p>
          <a:p>
            <a:r>
              <a:rPr lang="en-US" sz="2800" dirty="0" smtClean="0">
                <a:solidFill>
                  <a:schemeClr val="tx2">
                    <a:lumMod val="50000"/>
                  </a:schemeClr>
                </a:solidFill>
                <a:latin typeface="Tahoma" pitchFamily="34" charset="0"/>
                <a:cs typeface="Tahoma" pitchFamily="34" charset="0"/>
              </a:rPr>
              <a:t>Not attached to something growing in ground</a:t>
            </a:r>
          </a:p>
          <a:p>
            <a:r>
              <a:rPr lang="en-US" sz="2800" dirty="0" smtClean="0">
                <a:solidFill>
                  <a:schemeClr val="tx2">
                    <a:lumMod val="50000"/>
                  </a:schemeClr>
                </a:solidFill>
                <a:latin typeface="Tahoma" pitchFamily="34" charset="0"/>
                <a:cs typeface="Tahoma" pitchFamily="34" charset="0"/>
              </a:rPr>
              <a:t>Live in it for entire time of the festival</a:t>
            </a:r>
            <a:endParaRPr lang="en-US" sz="2800" dirty="0">
              <a:solidFill>
                <a:schemeClr val="tx2">
                  <a:lumMod val="50000"/>
                </a:schemeClr>
              </a:solidFill>
              <a:latin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217BEC98-8F74-4C51-9E05-022476D6520C}"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66888" cy="1143000"/>
          </a:xfrm>
        </p:spPr>
        <p:txBody>
          <a:bodyPr/>
          <a:lstStyle/>
          <a:p>
            <a:pPr algn="ctr"/>
            <a:r>
              <a:rPr lang="en-US" dirty="0" smtClean="0">
                <a:latin typeface="Tahoma" pitchFamily="34" charset="0"/>
                <a:cs typeface="Tahoma" pitchFamily="34" charset="0"/>
              </a:rPr>
              <a:t>THE CEREMONY</a:t>
            </a:r>
            <a:endParaRPr lang="en-US" dirty="0">
              <a:latin typeface="Tahoma" pitchFamily="34" charset="0"/>
              <a:cs typeface="Tahoma" pitchFamily="34" charset="0"/>
            </a:endParaRPr>
          </a:p>
        </p:txBody>
      </p:sp>
      <p:sp>
        <p:nvSpPr>
          <p:cNvPr id="3" name="Content Placeholder 2"/>
          <p:cNvSpPr>
            <a:spLocks noGrp="1"/>
          </p:cNvSpPr>
          <p:nvPr>
            <p:ph idx="1"/>
          </p:nvPr>
        </p:nvSpPr>
        <p:spPr>
          <a:xfrm>
            <a:off x="990600" y="1447800"/>
            <a:ext cx="8153400" cy="5410200"/>
          </a:xfrm>
        </p:spPr>
        <p:txBody>
          <a:bodyPr>
            <a:normAutofit/>
          </a:bodyPr>
          <a:lstStyle/>
          <a:p>
            <a:r>
              <a:rPr lang="en-US" sz="2800" dirty="0" smtClean="0">
                <a:latin typeface="Tahoma" pitchFamily="34" charset="0"/>
                <a:cs typeface="Tahoma" pitchFamily="34" charset="0"/>
              </a:rPr>
              <a:t>While the morning sacrifice was being prepared, a priest, accompanied by a joyous procession and with music, went down to the Pool of Siloam, where he drew water into a golden pitcher capable of holding three </a:t>
            </a:r>
            <a:r>
              <a:rPr lang="en-US" sz="2800" i="1" dirty="0" smtClean="0">
                <a:latin typeface="Tahoma" pitchFamily="34" charset="0"/>
                <a:cs typeface="Tahoma" pitchFamily="34" charset="0"/>
              </a:rPr>
              <a:t>logs (1 liter)</a:t>
            </a:r>
          </a:p>
          <a:p>
            <a:r>
              <a:rPr lang="en-US" sz="2800" dirty="0" smtClean="0">
                <a:latin typeface="Tahoma" pitchFamily="34" charset="0"/>
                <a:cs typeface="Tahoma" pitchFamily="34" charset="0"/>
              </a:rPr>
              <a:t>At the same time that the procession started for Siloam, another went to a place in the </a:t>
            </a:r>
            <a:r>
              <a:rPr lang="en-US" sz="2800" dirty="0" err="1" smtClean="0">
                <a:latin typeface="Tahoma" pitchFamily="34" charset="0"/>
                <a:cs typeface="Tahoma" pitchFamily="34" charset="0"/>
              </a:rPr>
              <a:t>Kidron</a:t>
            </a:r>
            <a:r>
              <a:rPr lang="en-US" sz="2800" dirty="0" smtClean="0">
                <a:latin typeface="Tahoma" pitchFamily="34" charset="0"/>
                <a:cs typeface="Tahoma" pitchFamily="34" charset="0"/>
              </a:rPr>
              <a:t> Valley, from which they brought willow branches. These they stuck on either side of the great altar, bending them over so as to form a canopy.</a:t>
            </a:r>
            <a:endParaRPr lang="en-US" sz="2800" dirty="0">
              <a:solidFill>
                <a:schemeClr val="tx2">
                  <a:lumMod val="50000"/>
                </a:schemeClr>
              </a:solidFill>
              <a:latin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217BEC98-8F74-4C51-9E05-022476D6520C}"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1143000"/>
          </a:xfrm>
        </p:spPr>
        <p:txBody>
          <a:bodyPr/>
          <a:lstStyle/>
          <a:p>
            <a:pPr algn="ctr"/>
            <a:r>
              <a:rPr lang="en-US" dirty="0" smtClean="0"/>
              <a:t>THE CEREMONY (2)</a:t>
            </a:r>
            <a:endParaRPr lang="en-US" dirty="0"/>
          </a:p>
        </p:txBody>
      </p:sp>
      <p:sp>
        <p:nvSpPr>
          <p:cNvPr id="3" name="Content Placeholder 2"/>
          <p:cNvSpPr>
            <a:spLocks noGrp="1"/>
          </p:cNvSpPr>
          <p:nvPr>
            <p:ph idx="1"/>
          </p:nvPr>
        </p:nvSpPr>
        <p:spPr>
          <a:xfrm>
            <a:off x="990600" y="1447800"/>
            <a:ext cx="7943088" cy="5410200"/>
          </a:xfrm>
        </p:spPr>
        <p:txBody>
          <a:bodyPr>
            <a:normAutofit fontScale="85000" lnSpcReduction="20000"/>
          </a:bodyPr>
          <a:lstStyle/>
          <a:p>
            <a:r>
              <a:rPr lang="en-US" dirty="0" smtClean="0">
                <a:latin typeface="+mj-lt"/>
              </a:rPr>
              <a:t>The priest who had gone to Siloam timed his return so as to join his brother priests as they carried the sacrifice to the altar. On reaching the water gate he was welcomed by three blasts of the trumpet. He ascended the steps of the altar with another priest, who carried a pitcher of wine for a drink offering. They turned to the left, where there were two silver basins with holes in the bottom; the basin for the water at the W with a narrower hole, that for the wine at the E with wider hole, so that both might empty at the same time.</a:t>
            </a:r>
          </a:p>
          <a:p>
            <a:r>
              <a:rPr lang="en-US" dirty="0" smtClean="0">
                <a:latin typeface="+mj-lt"/>
              </a:rPr>
              <a:t>The first 6 days, the priests marched around the altar once; on the 7</a:t>
            </a:r>
            <a:r>
              <a:rPr lang="en-US" baseline="30000" dirty="0" smtClean="0">
                <a:latin typeface="+mj-lt"/>
              </a:rPr>
              <a:t>th</a:t>
            </a:r>
            <a:r>
              <a:rPr lang="en-US" dirty="0" smtClean="0">
                <a:latin typeface="+mj-lt"/>
              </a:rPr>
              <a:t> day they marched around 7 times</a:t>
            </a:r>
          </a:p>
          <a:p>
            <a:endParaRPr lang="en-US" dirty="0">
              <a:latin typeface="+mj-lt"/>
            </a:endParaRPr>
          </a:p>
        </p:txBody>
      </p:sp>
      <p:sp>
        <p:nvSpPr>
          <p:cNvPr id="4" name="Slide Number Placeholder 3"/>
          <p:cNvSpPr>
            <a:spLocks noGrp="1"/>
          </p:cNvSpPr>
          <p:nvPr>
            <p:ph type="sldNum" sz="quarter" idx="12"/>
          </p:nvPr>
        </p:nvSpPr>
        <p:spPr/>
        <p:txBody>
          <a:bodyPr/>
          <a:lstStyle/>
          <a:p>
            <a:fld id="{217BEC98-8F74-4C51-9E05-022476D6520C}" type="slidenum">
              <a:rPr lang="en-US" smtClean="0"/>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Lucky Tie">
      <a:majorFont>
        <a:latin typeface="Tahoma"/>
        <a:ea typeface=""/>
        <a:cs typeface=""/>
        <a:font script="Cyrl" typeface="Tahoma"/>
        <a:font script="Grek" typeface="Tahoma"/>
        <a:font script="Jpan" typeface="ＭＳ Ｐ明朝"/>
        <a:font script="Hang" typeface="굴림"/>
        <a:font script="Hans" typeface="黑体"/>
        <a:font script="Hant" typeface="新細明體"/>
        <a:font script="Arab" typeface="Tahoma"/>
        <a:font script="Hebr" typeface="Tahoma"/>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Franklin Gothic Book"/>
        <a:ea typeface=""/>
        <a:cs typeface=""/>
        <a:font script="Cyrl" typeface="Arial"/>
        <a:font script="Grek"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2977</TotalTime>
  <Words>1043</Words>
  <Application>Microsoft Office PowerPoint</Application>
  <PresentationFormat>On-screen Show (4:3)</PresentationFormat>
  <Paragraphs>89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Solstice</vt:lpstr>
      <vt:lpstr>REVERENCE FOR GOD’S PROMISES</vt:lpstr>
      <vt:lpstr>Slide 2</vt:lpstr>
      <vt:lpstr>EZEKIEL’S TEMPLE</vt:lpstr>
      <vt:lpstr>REQUIRED ATTENDANCE</vt:lpstr>
      <vt:lpstr>FALL FEASTS</vt:lpstr>
      <vt:lpstr>TRUMPETS = ROSH HASHANA</vt:lpstr>
      <vt:lpstr>FEAST OF TABERNACLES</vt:lpstr>
      <vt:lpstr>THE CEREMONY</vt:lpstr>
      <vt:lpstr>THE CEREMONY (2)</vt:lpstr>
      <vt:lpstr>THE CEREMONY (3)</vt:lpstr>
      <vt:lpstr>THE LAST DAY</vt:lpstr>
      <vt:lpstr>RIVER OF EZEKIEL’S TEMPLE</vt:lpstr>
      <vt:lpstr>THE MILLENNIAL RIVER</vt:lpstr>
      <vt:lpstr>THE NEW JERUSALEM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REVERENCE FOR GOD’S PROMISES</dc:title>
  <dc:creator> </dc:creator>
  <cp:lastModifiedBy> </cp:lastModifiedBy>
  <cp:revision>25</cp:revision>
  <dcterms:created xsi:type="dcterms:W3CDTF">2013-01-20T19:58:50Z</dcterms:created>
  <dcterms:modified xsi:type="dcterms:W3CDTF">2013-04-16T18:46:03Z</dcterms:modified>
</cp:coreProperties>
</file>