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6" r:id="rId2"/>
    <p:sldId id="257" r:id="rId3"/>
    <p:sldId id="258" r:id="rId4"/>
    <p:sldId id="259" r:id="rId5"/>
    <p:sldId id="260" r:id="rId6"/>
    <p:sldId id="264" r:id="rId7"/>
    <p:sldId id="269" r:id="rId8"/>
    <p:sldId id="261" r:id="rId9"/>
    <p:sldId id="270" r:id="rId10"/>
    <p:sldId id="271" r:id="rId11"/>
    <p:sldId id="263"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p:cViewPr varScale="1">
        <p:scale>
          <a:sx n="74" d="100"/>
          <a:sy n="74" d="100"/>
        </p:scale>
        <p:origin x="-1278" y="-102"/>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4/20/2013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4/20/2013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BE9127-30F7-402E-9175-455CCBB8005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4/20/2013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4/20/2013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4/20/2013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4/20/2013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4/20/2013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4/20/2013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4/20/2013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4/20/2013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4/20/2013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4/20/2013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4/20/2013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4/20/2013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UNBELIEVERS JUDGMENT</a:t>
            </a:r>
            <a:endParaRPr lang="en-US" dirty="0">
              <a:solidFill>
                <a:srgbClr val="000042"/>
              </a:solidFill>
            </a:endParaRPr>
          </a:p>
        </p:txBody>
      </p:sp>
      <p:sp>
        <p:nvSpPr>
          <p:cNvPr id="3" name="Content Placeholder 2"/>
          <p:cNvSpPr>
            <a:spLocks noGrp="1"/>
          </p:cNvSpPr>
          <p:nvPr>
            <p:ph idx="1"/>
          </p:nvPr>
        </p:nvSpPr>
        <p:spPr/>
        <p:txBody>
          <a:bodyPr>
            <a:normAutofit fontScale="85000" lnSpcReduction="10000"/>
          </a:bodyPr>
          <a:lstStyle/>
          <a:p>
            <a:r>
              <a:rPr lang="en-US" sz="2800" b="1" dirty="0" smtClean="0">
                <a:solidFill>
                  <a:srgbClr val="000042"/>
                </a:solidFill>
                <a:latin typeface="Tahoma" pitchFamily="34" charset="0"/>
                <a:cs typeface="Tahoma" pitchFamily="34" charset="0"/>
              </a:rPr>
              <a:t>2 Peter 2:1-3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But false prophets also arose among the people, just as there will also be false teachers among you, who will secretly introduce destructive heresies, even denying the Master who bought them, bringing swift destruction upon themselves. </a:t>
            </a:r>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Many will follow their sensuality, and because of them the way of the truth will be maligned; </a:t>
            </a:r>
            <a:r>
              <a:rPr lang="en-US" sz="2800" dirty="0" smtClean="0">
                <a:solidFill>
                  <a:srgbClr val="000042"/>
                </a:solidFill>
                <a:latin typeface="Tahoma" pitchFamily="34" charset="0"/>
                <a:cs typeface="Tahoma" pitchFamily="34" charset="0"/>
              </a:rPr>
              <a:t>and </a:t>
            </a:r>
            <a:r>
              <a:rPr lang="en-US" sz="2800" dirty="0" smtClean="0">
                <a:solidFill>
                  <a:srgbClr val="000042"/>
                </a:solidFill>
                <a:latin typeface="Tahoma" pitchFamily="34" charset="0"/>
                <a:cs typeface="Tahoma" pitchFamily="34" charset="0"/>
              </a:rPr>
              <a:t>in their greed they will exploit you with false words; their judgment from long ago is not idle, and their destruction is not asleep. </a:t>
            </a:r>
            <a:endParaRPr lang="en-US" sz="2800" dirty="0" smtClean="0">
              <a:solidFill>
                <a:srgbClr val="000042"/>
              </a:solidFill>
              <a:latin typeface="Tahoma" pitchFamily="34" charset="0"/>
              <a:cs typeface="Tahoma" pitchFamily="34" charset="0"/>
            </a:endParaRPr>
          </a:p>
          <a:p>
            <a:r>
              <a:rPr lang="en-US" sz="2800" dirty="0" smtClean="0">
                <a:solidFill>
                  <a:srgbClr val="C00000"/>
                </a:solidFill>
              </a:rPr>
              <a:t>“</a:t>
            </a:r>
            <a:r>
              <a:rPr lang="en-US" sz="2800" dirty="0" err="1" smtClean="0">
                <a:solidFill>
                  <a:srgbClr val="C00000"/>
                </a:solidFill>
              </a:rPr>
              <a:t>supracultural</a:t>
            </a:r>
            <a:r>
              <a:rPr lang="en-US" sz="2800" dirty="0" smtClean="0">
                <a:solidFill>
                  <a:srgbClr val="C00000"/>
                </a:solidFill>
              </a:rPr>
              <a:t> ... present within all cultures ... refuses to be co-opted or owned by any one culture ... He doesn’t even state that those coming to the Father through him will even know that they are coming exclusively through him ... there is only one mountain, but many paths. ... People come to Jesus in all sorts of ways ... Sometimes people use his name; other times they don’t” (</a:t>
            </a:r>
            <a:r>
              <a:rPr lang="en-US" sz="2800" i="1" dirty="0" smtClean="0">
                <a:solidFill>
                  <a:srgbClr val="C00000"/>
                </a:solidFill>
              </a:rPr>
              <a:t>Love Wins</a:t>
            </a:r>
            <a:r>
              <a:rPr lang="en-US" sz="2800" dirty="0" smtClean="0">
                <a:solidFill>
                  <a:srgbClr val="C00000"/>
                </a:solidFill>
              </a:rPr>
              <a:t>, location 1827-1840, 1865-1878, 1918-1933</a:t>
            </a:r>
            <a:r>
              <a:rPr lang="en-US" sz="2800" dirty="0" smtClean="0">
                <a:solidFill>
                  <a:srgbClr val="C00000"/>
                </a:solidFill>
              </a:rPr>
              <a:t>).  Rob Bell, </a:t>
            </a:r>
            <a:r>
              <a:rPr lang="en-US" sz="2800" u="sng" dirty="0" smtClean="0">
                <a:solidFill>
                  <a:srgbClr val="C00000"/>
                </a:solidFill>
              </a:rPr>
              <a:t>Love Wins</a:t>
            </a:r>
            <a:endParaRPr lang="en-US" sz="2800" u="sng" dirty="0" smtClean="0">
              <a:solidFill>
                <a:srgbClr val="C00000"/>
              </a:solidFill>
              <a:latin typeface="Tahoma" pitchFamily="34" charset="0"/>
              <a:cs typeface="Tahoma" pitchFamily="34" charset="0"/>
            </a:endParaRPr>
          </a:p>
          <a:p>
            <a:endParaRPr lang="en-US" sz="2800" dirty="0" smtClean="0">
              <a:solidFill>
                <a:srgbClr val="C00000"/>
              </a:solidFill>
              <a:latin typeface="Tahoma" pitchFamily="34" charset="0"/>
              <a:cs typeface="Tahoma" pitchFamily="34" charset="0"/>
            </a:endParaRPr>
          </a:p>
          <a:p>
            <a:endParaRPr lang="en-US" sz="2800" dirty="0" smtClean="0">
              <a:solidFill>
                <a:srgbClr val="C00000"/>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BELIEVERS ARE JUDGED, TOO</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11</a:t>
            </a:fld>
            <a:endParaRPr lang="en-US" dirty="0"/>
          </a:p>
        </p:txBody>
      </p:sp>
      <p:sp>
        <p:nvSpPr>
          <p:cNvPr id="10" name="Moon 9"/>
          <p:cNvSpPr/>
          <p:nvPr/>
        </p:nvSpPr>
        <p:spPr>
          <a:xfrm>
            <a:off x="3886200" y="4800600"/>
            <a:ext cx="45719" cy="228600"/>
          </a:xfrm>
          <a:prstGeom prst="moon">
            <a:avLst/>
          </a:prstGeom>
          <a:solidFill>
            <a:schemeClr val="tx1">
              <a:lumMod val="95000"/>
              <a:lumOff val="5000"/>
            </a:schemeClr>
          </a:solidFill>
          <a:ln>
            <a:solidFill>
              <a:schemeClr val="tx1">
                <a:lumMod val="50000"/>
                <a:lumOff val="50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p:cNvSpPr>
            <a:spLocks noGrp="1"/>
          </p:cNvSpPr>
          <p:nvPr>
            <p:ph idx="1"/>
          </p:nvPr>
        </p:nvSpPr>
        <p:spPr/>
        <p:txBody>
          <a:bodyPr>
            <a:normAutofit fontScale="92500" lnSpcReduction="10000"/>
          </a:bodyPr>
          <a:lstStyle/>
          <a:p>
            <a:r>
              <a:rPr lang="en-US" sz="2800" b="1" dirty="0" smtClean="0">
                <a:solidFill>
                  <a:srgbClr val="000042"/>
                </a:solidFill>
                <a:latin typeface="Tahoma" pitchFamily="34" charset="0"/>
                <a:cs typeface="Tahoma" pitchFamily="34" charset="0"/>
              </a:rPr>
              <a:t>2 Corinthians 5:6-10 </a:t>
            </a:r>
            <a:r>
              <a:rPr lang="en-US" sz="2800" dirty="0" smtClean="0">
                <a:solidFill>
                  <a:srgbClr val="000042"/>
                </a:solidFill>
                <a:latin typeface="Tahoma" pitchFamily="34" charset="0"/>
                <a:cs typeface="Tahoma" pitchFamily="34" charset="0"/>
              </a:rPr>
              <a:t>Therefore, being always of good courage, and knowing that while we are at home in the body we are absent from the Lord— for we walk by faith, not by sight— we are of good courage, I say, and prefer rather to be absent from the body and to be at home with the Lord. Therefore we also have as our ambition, whether at home or absent, to be pleasing to Him. For we must </a:t>
            </a:r>
            <a:r>
              <a:rPr lang="en-US" sz="2800" u="sng" dirty="0" smtClean="0">
                <a:solidFill>
                  <a:srgbClr val="000042"/>
                </a:solidFill>
                <a:latin typeface="Tahoma" pitchFamily="34" charset="0"/>
                <a:cs typeface="Tahoma" pitchFamily="34" charset="0"/>
              </a:rPr>
              <a:t>all</a:t>
            </a:r>
            <a:r>
              <a:rPr lang="en-US" sz="2800" dirty="0" smtClean="0">
                <a:solidFill>
                  <a:srgbClr val="000042"/>
                </a:solidFill>
                <a:latin typeface="Tahoma" pitchFamily="34" charset="0"/>
                <a:cs typeface="Tahoma" pitchFamily="34" charset="0"/>
              </a:rPr>
              <a:t> appear before the judgment seat of Christ, so that each one may be recompensed for his deeds in the body, according to what he has done, whether good or bad. </a:t>
            </a:r>
          </a:p>
          <a:p>
            <a:r>
              <a:rPr lang="en-US" sz="2800" b="1" dirty="0" smtClean="0">
                <a:solidFill>
                  <a:srgbClr val="000042"/>
                </a:solidFill>
                <a:latin typeface="Tahoma" pitchFamily="34" charset="0"/>
                <a:cs typeface="Tahoma" pitchFamily="34" charset="0"/>
              </a:rPr>
              <a:t>Romans 14:10 </a:t>
            </a:r>
            <a:r>
              <a:rPr lang="en-US" sz="2800" dirty="0" smtClean="0">
                <a:solidFill>
                  <a:srgbClr val="000042"/>
                </a:solidFill>
                <a:latin typeface="Tahoma" pitchFamily="34" charset="0"/>
                <a:cs typeface="Tahoma" pitchFamily="34" charset="0"/>
              </a:rPr>
              <a:t>But you, why do you judge your brother? Or you again, why do you regard your brother with contempt? For we will all stand before the judgment seat of God. </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a:bodyPr>
          <a:lstStyle/>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a:t>
            </a:r>
            <a:r>
              <a:rPr lang="en-US" sz="2800" u="sng" dirty="0" smtClean="0">
                <a:solidFill>
                  <a:schemeClr val="tx2">
                    <a:lumMod val="50000"/>
                  </a:schemeClr>
                </a:solidFill>
                <a:latin typeface="Tahoma" pitchFamily="34" charset="0"/>
                <a:cs typeface="Tahoma" pitchFamily="34" charset="0"/>
              </a:rPr>
              <a:t>minds</a:t>
            </a:r>
            <a:r>
              <a:rPr lang="en-US" sz="2800"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sz="2800" dirty="0" smtClean="0">
                <a:solidFill>
                  <a:schemeClr val="tx2">
                    <a:lumMod val="50000"/>
                  </a:schemeClr>
                </a:solidFill>
                <a:latin typeface="Tahoma" pitchFamily="34" charset="0"/>
                <a:cs typeface="Tahoma" pitchFamily="34" charset="0"/>
              </a:rPr>
              <a:t>Mind: </a:t>
            </a:r>
            <a:r>
              <a:rPr lang="en-US" sz="2800" i="1" dirty="0" err="1" smtClean="0">
                <a:solidFill>
                  <a:schemeClr val="tx2">
                    <a:lumMod val="50000"/>
                  </a:schemeClr>
                </a:solidFill>
                <a:latin typeface="Tahoma" pitchFamily="34" charset="0"/>
                <a:cs typeface="Tahoma" pitchFamily="34" charset="0"/>
              </a:rPr>
              <a:t>dianoia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through understanding, perception</a:t>
            </a:r>
          </a:p>
          <a:p>
            <a:r>
              <a:rPr lang="en-US" sz="2800" b="1" dirty="0" smtClean="0">
                <a:solidFill>
                  <a:schemeClr val="tx2">
                    <a:lumMod val="50000"/>
                  </a:schemeClr>
                </a:solidFill>
                <a:latin typeface="Tahoma" pitchFamily="34" charset="0"/>
                <a:cs typeface="Tahoma" pitchFamily="34" charset="0"/>
              </a:rPr>
              <a:t>1 Peter 4:1  </a:t>
            </a:r>
            <a:r>
              <a:rPr lang="en-US" sz="2800" dirty="0" smtClean="0">
                <a:solidFill>
                  <a:schemeClr val="tx2">
                    <a:lumMod val="50000"/>
                  </a:schemeClr>
                </a:solidFill>
                <a:latin typeface="Tahoma" pitchFamily="34" charset="0"/>
                <a:cs typeface="Tahoma" pitchFamily="34" charset="0"/>
              </a:rPr>
              <a:t>Therefore, since Christ has suffered in the flesh, </a:t>
            </a:r>
            <a:r>
              <a:rPr lang="en-US" sz="2800" u="sng" dirty="0" smtClean="0">
                <a:solidFill>
                  <a:schemeClr val="tx2">
                    <a:lumMod val="50000"/>
                  </a:schemeClr>
                </a:solidFill>
                <a:latin typeface="Tahoma" pitchFamily="34" charset="0"/>
                <a:cs typeface="Tahoma" pitchFamily="34" charset="0"/>
              </a:rPr>
              <a:t>arm</a:t>
            </a:r>
            <a:r>
              <a:rPr lang="en-US" sz="2800" dirty="0" smtClean="0">
                <a:solidFill>
                  <a:schemeClr val="tx2">
                    <a:lumMod val="50000"/>
                  </a:schemeClr>
                </a:solidFill>
                <a:latin typeface="Tahoma" pitchFamily="34" charset="0"/>
                <a:cs typeface="Tahoma" pitchFamily="34" charset="0"/>
              </a:rPr>
              <a:t> yourselves also with the same </a:t>
            </a:r>
            <a:r>
              <a:rPr lang="en-US" sz="2800" u="sng" dirty="0" smtClean="0">
                <a:solidFill>
                  <a:schemeClr val="tx2">
                    <a:lumMod val="50000"/>
                  </a:schemeClr>
                </a:solidFill>
                <a:latin typeface="Tahoma" pitchFamily="34" charset="0"/>
                <a:cs typeface="Tahoma" pitchFamily="34" charset="0"/>
              </a:rPr>
              <a:t>purpose</a:t>
            </a:r>
            <a:r>
              <a:rPr lang="en-US" sz="2800" dirty="0" smtClean="0">
                <a:solidFill>
                  <a:schemeClr val="tx2">
                    <a:lumMod val="50000"/>
                  </a:schemeClr>
                </a:solidFill>
                <a:latin typeface="Tahoma" pitchFamily="34" charset="0"/>
                <a:cs typeface="Tahoma" pitchFamily="34" charset="0"/>
              </a:rPr>
              <a:t>…</a:t>
            </a:r>
          </a:p>
          <a:p>
            <a:r>
              <a:rPr lang="en-US" sz="2800" dirty="0" smtClean="0">
                <a:solidFill>
                  <a:schemeClr val="tx2">
                    <a:lumMod val="50000"/>
                  </a:schemeClr>
                </a:solidFill>
                <a:latin typeface="Tahoma" pitchFamily="34" charset="0"/>
                <a:cs typeface="Tahoma" pitchFamily="34" charset="0"/>
              </a:rPr>
              <a:t>Arm: </a:t>
            </a:r>
            <a:r>
              <a:rPr lang="en-US" sz="2800" i="1" dirty="0" err="1" smtClean="0">
                <a:solidFill>
                  <a:schemeClr val="tx2">
                    <a:lumMod val="50000"/>
                  </a:schemeClr>
                </a:solidFill>
                <a:latin typeface="Tahoma" pitchFamily="34" charset="0"/>
                <a:cs typeface="Tahoma" pitchFamily="34" charset="0"/>
              </a:rPr>
              <a:t>hoplizo</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equip, make ready; from </a:t>
            </a:r>
            <a:r>
              <a:rPr lang="en-US" sz="2800" i="1" dirty="0" err="1" smtClean="0">
                <a:solidFill>
                  <a:schemeClr val="tx2">
                    <a:lumMod val="50000"/>
                  </a:schemeClr>
                </a:solidFill>
                <a:latin typeface="Tahoma" pitchFamily="34" charset="0"/>
                <a:cs typeface="Tahoma" pitchFamily="34" charset="0"/>
              </a:rPr>
              <a:t>hoplon</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a tool or implement, or weapon</a:t>
            </a:r>
          </a:p>
          <a:p>
            <a:r>
              <a:rPr lang="en-US" sz="2800" dirty="0" smtClean="0">
                <a:solidFill>
                  <a:schemeClr val="tx2">
                    <a:lumMod val="50000"/>
                  </a:schemeClr>
                </a:solidFill>
                <a:latin typeface="Tahoma" pitchFamily="34" charset="0"/>
                <a:cs typeface="Tahoma" pitchFamily="34" charset="0"/>
              </a:rPr>
              <a:t>Purpose: </a:t>
            </a:r>
            <a:r>
              <a:rPr lang="en-US" sz="2800" i="1" dirty="0" err="1" smtClean="0">
                <a:solidFill>
                  <a:schemeClr val="tx2">
                    <a:lumMod val="50000"/>
                  </a:schemeClr>
                </a:solidFill>
                <a:latin typeface="Tahoma" pitchFamily="34" charset="0"/>
                <a:cs typeface="Tahoma" pitchFamily="34" charset="0"/>
              </a:rPr>
              <a:t>ennoia</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mindset, moral understanding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LOOKING AT ARMING OURSELVES</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fontScale="92500" lnSpcReduction="10000"/>
          </a:bodyPr>
          <a:lstStyle/>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Hebrews 4:12  </a:t>
            </a:r>
            <a:r>
              <a:rPr lang="en-US" sz="2800" dirty="0" smtClean="0">
                <a:solidFill>
                  <a:schemeClr val="tx2">
                    <a:lumMod val="50000"/>
                  </a:schemeClr>
                </a:solidFill>
                <a:latin typeface="Tahoma" pitchFamily="34" charset="0"/>
                <a:cs typeface="Tahoma" pitchFamily="34" charset="0"/>
              </a:rPr>
              <a:t>For the </a:t>
            </a:r>
            <a:r>
              <a:rPr lang="en-US" sz="2800" u="sng" dirty="0" smtClean="0">
                <a:solidFill>
                  <a:schemeClr val="tx2">
                    <a:lumMod val="50000"/>
                  </a:schemeClr>
                </a:solidFill>
                <a:latin typeface="Tahoma" pitchFamily="34" charset="0"/>
                <a:cs typeface="Tahoma" pitchFamily="34" charset="0"/>
              </a:rPr>
              <a:t>word</a:t>
            </a:r>
            <a:r>
              <a:rPr lang="en-US" sz="2800" dirty="0" smtClean="0">
                <a:solidFill>
                  <a:schemeClr val="tx2">
                    <a:lumMod val="50000"/>
                  </a:schemeClr>
                </a:solidFill>
                <a:latin typeface="Tahoma" pitchFamily="34" charset="0"/>
                <a:cs typeface="Tahoma" pitchFamily="34" charset="0"/>
              </a:rPr>
              <a:t> of God is living and active and sharper than any two-edged sword, and piercing as far as the division of soul and spirit, of both joints and marrow, and able to judge the thoughts and </a:t>
            </a:r>
            <a:r>
              <a:rPr lang="en-US" sz="2800" u="sng" dirty="0" smtClean="0">
                <a:solidFill>
                  <a:schemeClr val="tx2">
                    <a:lumMod val="50000"/>
                  </a:schemeClr>
                </a:solidFill>
                <a:latin typeface="Tahoma" pitchFamily="34" charset="0"/>
                <a:cs typeface="Tahoma" pitchFamily="34" charset="0"/>
              </a:rPr>
              <a:t>intentions (</a:t>
            </a:r>
            <a:r>
              <a:rPr lang="en-US" sz="2800" u="sng" dirty="0" err="1" smtClean="0">
                <a:solidFill>
                  <a:schemeClr val="tx2">
                    <a:lumMod val="50000"/>
                  </a:schemeClr>
                </a:solidFill>
                <a:latin typeface="Tahoma" pitchFamily="34" charset="0"/>
                <a:cs typeface="Tahoma" pitchFamily="34" charset="0"/>
              </a:rPr>
              <a:t>ennoia</a:t>
            </a:r>
            <a:r>
              <a:rPr lang="en-US" sz="2800" u="sng"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of the heart. </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Word: </a:t>
            </a:r>
            <a:r>
              <a:rPr lang="en-US" sz="2800" i="1" dirty="0" smtClean="0">
                <a:solidFill>
                  <a:schemeClr val="tx2">
                    <a:lumMod val="50000"/>
                  </a:schemeClr>
                </a:solidFill>
                <a:latin typeface="Tahoma" pitchFamily="34" charset="0"/>
                <a:cs typeface="Tahoma" pitchFamily="34" charset="0"/>
              </a:rPr>
              <a:t>logos: </a:t>
            </a:r>
            <a:r>
              <a:rPr lang="en-US" sz="2800" dirty="0" smtClean="0">
                <a:solidFill>
                  <a:schemeClr val="tx2">
                    <a:lumMod val="50000"/>
                  </a:schemeClr>
                </a:solidFill>
                <a:latin typeface="Tahoma" pitchFamily="34" charset="0"/>
                <a:cs typeface="Tahoma" pitchFamily="34" charset="0"/>
              </a:rPr>
              <a:t>the account; a statement</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We are to be ready to give an </a:t>
            </a:r>
            <a:r>
              <a:rPr lang="en-US" sz="2800" u="sng" dirty="0" smtClean="0">
                <a:solidFill>
                  <a:schemeClr val="tx2">
                    <a:lumMod val="50000"/>
                  </a:schemeClr>
                </a:solidFill>
                <a:latin typeface="Tahoma" pitchFamily="34" charset="0"/>
                <a:cs typeface="Tahoma" pitchFamily="34" charset="0"/>
              </a:rPr>
              <a:t>account</a:t>
            </a:r>
            <a:r>
              <a:rPr lang="en-US" sz="2800" dirty="0" smtClean="0">
                <a:solidFill>
                  <a:schemeClr val="tx2">
                    <a:lumMod val="50000"/>
                  </a:schemeClr>
                </a:solidFill>
                <a:latin typeface="Tahoma" pitchFamily="34" charset="0"/>
                <a:cs typeface="Tahoma" pitchFamily="34" charset="0"/>
              </a:rPr>
              <a:t> to anyone who asks us the reason for the hope within us</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God’s word can discriminate successfully between that which is spiritual in us and that which is “</a:t>
            </a:r>
            <a:r>
              <a:rPr lang="en-US" sz="2800" dirty="0" err="1" smtClean="0">
                <a:solidFill>
                  <a:schemeClr val="tx2">
                    <a:lumMod val="50000"/>
                  </a:schemeClr>
                </a:solidFill>
                <a:latin typeface="Tahoma" pitchFamily="34" charset="0"/>
                <a:cs typeface="Tahoma" pitchFamily="34" charset="0"/>
              </a:rPr>
              <a:t>soulish</a:t>
            </a:r>
            <a:r>
              <a:rPr lang="en-US" sz="2800" dirty="0" smtClean="0">
                <a:solidFill>
                  <a:schemeClr val="tx2">
                    <a:lumMod val="50000"/>
                  </a:schemeClr>
                </a:solidFill>
                <a:latin typeface="Tahoma" pitchFamily="34" charset="0"/>
                <a:cs typeface="Tahoma" pitchFamily="34" charset="0"/>
              </a:rPr>
              <a:t>” even when woven together in joint/marrow close relationship</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2 Corinthians 10:3-4  </a:t>
            </a:r>
            <a:r>
              <a:rPr lang="en-US" sz="2800" dirty="0" smtClean="0">
                <a:solidFill>
                  <a:schemeClr val="tx2">
                    <a:lumMod val="50000"/>
                  </a:schemeClr>
                </a:solidFill>
                <a:latin typeface="Tahoma" pitchFamily="34" charset="0"/>
                <a:cs typeface="Tahoma" pitchFamily="34" charset="0"/>
              </a:rPr>
              <a:t>For though we walk in the flesh, we do not war according to the flesh, for the weapons of our warfare are not of the flesh, but divinely powerful for the destruction of fortresses. </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ADOPTING THE ATTITUDE</a:t>
            </a:r>
            <a:endParaRPr lang="en-US" dirty="0">
              <a:solidFill>
                <a:schemeClr val="tx2">
                  <a:lumMod val="50000"/>
                </a:schemeClr>
              </a:solidFill>
            </a:endParaRPr>
          </a:p>
        </p:txBody>
      </p:sp>
      <p:sp>
        <p:nvSpPr>
          <p:cNvPr id="5" name="Content Placeholder 4"/>
          <p:cNvSpPr>
            <a:spLocks noGrp="1"/>
          </p:cNvSpPr>
          <p:nvPr>
            <p:ph idx="1"/>
          </p:nvPr>
        </p:nvSpPr>
        <p:spPr/>
        <p:txBody>
          <a:bodyPr>
            <a:normAutofit fontScale="92500"/>
          </a:bodyPr>
          <a:lstStyle/>
          <a:p>
            <a:r>
              <a:rPr lang="en-US" sz="2800" b="1" dirty="0" smtClean="0">
                <a:solidFill>
                  <a:schemeClr val="tx2">
                    <a:lumMod val="50000"/>
                  </a:schemeClr>
                </a:solidFill>
                <a:latin typeface="Tahoma" pitchFamily="34" charset="0"/>
                <a:cs typeface="Tahoma" pitchFamily="34" charset="0"/>
              </a:rPr>
              <a:t>2 Corinthians 10:5-6  </a:t>
            </a:r>
            <a:r>
              <a:rPr lang="en-US" sz="2800" dirty="0" smtClean="0">
                <a:solidFill>
                  <a:schemeClr val="tx2">
                    <a:lumMod val="50000"/>
                  </a:schemeClr>
                </a:solidFill>
                <a:latin typeface="Tahoma" pitchFamily="34" charset="0"/>
                <a:cs typeface="Tahoma" pitchFamily="34" charset="0"/>
              </a:rPr>
              <a:t>We are destroying speculations and every lofty thing raised up against the knowledge of God, and we are taking every thought captive to the obedience of Christ….</a:t>
            </a:r>
          </a:p>
          <a:p>
            <a:r>
              <a:rPr lang="en-US" sz="2800" dirty="0" smtClean="0">
                <a:solidFill>
                  <a:schemeClr val="tx2">
                    <a:lumMod val="50000"/>
                  </a:schemeClr>
                </a:solidFill>
                <a:latin typeface="Tahoma" pitchFamily="34" charset="0"/>
                <a:cs typeface="Tahoma" pitchFamily="34" charset="0"/>
              </a:rPr>
              <a:t>CHRISTIANS ARE IN A BATTLE…THIS REQUIRES RECONNAISANCE!</a:t>
            </a:r>
          </a:p>
          <a:p>
            <a:r>
              <a:rPr lang="en-US" sz="2800" b="1" dirty="0" smtClean="0">
                <a:solidFill>
                  <a:schemeClr val="tx2">
                    <a:lumMod val="50000"/>
                  </a:schemeClr>
                </a:solidFill>
                <a:latin typeface="Tahoma" pitchFamily="34" charset="0"/>
                <a:cs typeface="Tahoma" pitchFamily="34" charset="0"/>
              </a:rPr>
              <a:t>Ephesians 6:11-12  </a:t>
            </a:r>
            <a:r>
              <a:rPr lang="en-US" sz="2800" dirty="0" smtClean="0">
                <a:solidFill>
                  <a:schemeClr val="tx2">
                    <a:lumMod val="50000"/>
                  </a:schemeClr>
                </a:solidFill>
                <a:latin typeface="Tahoma" pitchFamily="34" charset="0"/>
                <a:cs typeface="Tahoma" pitchFamily="34" charset="0"/>
              </a:rPr>
              <a:t>Put on the full </a:t>
            </a:r>
            <a:r>
              <a:rPr lang="en-US" sz="2800" u="sng" dirty="0" smtClean="0">
                <a:solidFill>
                  <a:schemeClr val="tx2">
                    <a:lumMod val="50000"/>
                  </a:schemeClr>
                </a:solidFill>
                <a:latin typeface="Tahoma" pitchFamily="34" charset="0"/>
                <a:cs typeface="Tahoma" pitchFamily="34" charset="0"/>
              </a:rPr>
              <a:t>armor</a:t>
            </a:r>
            <a:r>
              <a:rPr lang="en-US" sz="2800" dirty="0" smtClean="0">
                <a:solidFill>
                  <a:schemeClr val="tx2">
                    <a:lumMod val="50000"/>
                  </a:schemeClr>
                </a:solidFill>
                <a:latin typeface="Tahoma" pitchFamily="34" charset="0"/>
                <a:cs typeface="Tahoma" pitchFamily="34" charset="0"/>
              </a:rPr>
              <a:t> of God, so that you will be able to stand firm against the schemes of the devil.  For our struggle is not against flesh and blood, but against the rulers, against the powers, against the world forces of this darkness, against the spiritual forces of wickedness in the heavenly places. </a:t>
            </a:r>
          </a:p>
          <a:p>
            <a:r>
              <a:rPr lang="en-US" sz="2800" dirty="0" smtClean="0">
                <a:solidFill>
                  <a:schemeClr val="tx2">
                    <a:lumMod val="50000"/>
                  </a:schemeClr>
                </a:solidFill>
                <a:latin typeface="Tahoma" pitchFamily="34" charset="0"/>
                <a:cs typeface="Tahoma" pitchFamily="34" charset="0"/>
              </a:rPr>
              <a:t>Armor: </a:t>
            </a:r>
            <a:r>
              <a:rPr lang="en-US" sz="2800" i="1" dirty="0" err="1" smtClean="0">
                <a:solidFill>
                  <a:schemeClr val="tx2">
                    <a:lumMod val="50000"/>
                  </a:schemeClr>
                </a:solidFill>
                <a:latin typeface="Tahoma" pitchFamily="34" charset="0"/>
                <a:cs typeface="Tahoma" pitchFamily="34" charset="0"/>
              </a:rPr>
              <a:t>panoplia</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from </a:t>
            </a:r>
            <a:r>
              <a:rPr lang="en-US" sz="2800" i="1" dirty="0" smtClean="0">
                <a:solidFill>
                  <a:schemeClr val="tx2">
                    <a:lumMod val="50000"/>
                  </a:schemeClr>
                </a:solidFill>
                <a:latin typeface="Tahoma" pitchFamily="34" charset="0"/>
                <a:cs typeface="Tahoma" pitchFamily="34" charset="0"/>
              </a:rPr>
              <a:t>pan: </a:t>
            </a:r>
            <a:r>
              <a:rPr lang="en-US" sz="2800" dirty="0" smtClean="0">
                <a:solidFill>
                  <a:schemeClr val="tx2">
                    <a:lumMod val="50000"/>
                  </a:schemeClr>
                </a:solidFill>
                <a:latin typeface="Tahoma" pitchFamily="34" charset="0"/>
                <a:cs typeface="Tahoma" pitchFamily="34" charset="0"/>
              </a:rPr>
              <a:t>full and </a:t>
            </a:r>
            <a:r>
              <a:rPr lang="en-US" sz="2800" i="1" dirty="0" err="1" smtClean="0">
                <a:solidFill>
                  <a:schemeClr val="tx2">
                    <a:lumMod val="50000"/>
                  </a:schemeClr>
                </a:solidFill>
                <a:latin typeface="Tahoma" pitchFamily="34" charset="0"/>
                <a:cs typeface="Tahoma" pitchFamily="34" charset="0"/>
              </a:rPr>
              <a:t>hoplon</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arms</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latin typeface="Tahoma" pitchFamily="34" charset="0"/>
                <a:cs typeface="Tahoma" pitchFamily="34" charset="0"/>
              </a:rPr>
              <a:t>HINDERED SIN</a:t>
            </a:r>
            <a:endParaRPr lang="en-US" dirty="0">
              <a:solidFill>
                <a:schemeClr val="tx2">
                  <a:lumMod val="50000"/>
                </a:schemeClr>
              </a:solidFill>
              <a:latin typeface="Tahoma" pitchFamily="34" charset="0"/>
              <a:cs typeface="Tahoma" pitchFamily="34" charset="0"/>
            </a:endParaRPr>
          </a:p>
        </p:txBody>
      </p:sp>
      <p:sp>
        <p:nvSpPr>
          <p:cNvPr id="5" name="Content Placeholder 4"/>
          <p:cNvSpPr>
            <a:spLocks noGrp="1"/>
          </p:cNvSpPr>
          <p:nvPr>
            <p:ph idx="1"/>
          </p:nvPr>
        </p:nvSpPr>
        <p:spPr/>
        <p:txBody>
          <a:bodyPr>
            <a:noAutofit/>
          </a:bodyPr>
          <a:lstStyle/>
          <a:p>
            <a:pPr>
              <a:lnSpc>
                <a:spcPct val="88000"/>
              </a:lnSpc>
            </a:pPr>
            <a:r>
              <a:rPr lang="en-US" b="1" dirty="0" smtClean="0">
                <a:solidFill>
                  <a:schemeClr val="tx2">
                    <a:lumMod val="50000"/>
                  </a:schemeClr>
                </a:solidFill>
                <a:latin typeface="Tahoma" pitchFamily="34" charset="0"/>
                <a:cs typeface="Tahoma" pitchFamily="34" charset="0"/>
              </a:rPr>
              <a:t>1 Peter 4:1</a:t>
            </a:r>
            <a:r>
              <a:rPr lang="en-US" dirty="0" smtClean="0">
                <a:solidFill>
                  <a:schemeClr val="tx2">
                    <a:lumMod val="50000"/>
                  </a:schemeClr>
                </a:solidFill>
                <a:latin typeface="Tahoma" pitchFamily="34" charset="0"/>
                <a:cs typeface="Tahoma" pitchFamily="34" charset="0"/>
              </a:rPr>
              <a:t>….Therefore, since Christ has suffered in the flesh, arm yourselves also with the same purpose, because </a:t>
            </a:r>
            <a:r>
              <a:rPr lang="en-US" b="1" dirty="0" smtClean="0">
                <a:solidFill>
                  <a:schemeClr val="tx2">
                    <a:lumMod val="50000"/>
                  </a:schemeClr>
                </a:solidFill>
                <a:latin typeface="Tahoma" pitchFamily="34" charset="0"/>
                <a:cs typeface="Tahoma" pitchFamily="34" charset="0"/>
              </a:rPr>
              <a:t>he who has suffered in the flesh has ceased from sin..</a:t>
            </a:r>
          </a:p>
          <a:p>
            <a:pPr>
              <a:lnSpc>
                <a:spcPct val="88000"/>
              </a:lnSpc>
            </a:pPr>
            <a:r>
              <a:rPr lang="en-US" dirty="0" smtClean="0">
                <a:solidFill>
                  <a:schemeClr val="tx2">
                    <a:lumMod val="50000"/>
                  </a:schemeClr>
                </a:solidFill>
                <a:latin typeface="Tahoma" pitchFamily="34" charset="0"/>
                <a:cs typeface="Tahoma" pitchFamily="34" charset="0"/>
              </a:rPr>
              <a:t>Ceased: </a:t>
            </a:r>
            <a:r>
              <a:rPr lang="en-US" i="1" dirty="0" err="1" smtClean="0">
                <a:solidFill>
                  <a:schemeClr val="tx2">
                    <a:lumMod val="50000"/>
                  </a:schemeClr>
                </a:solidFill>
                <a:latin typeface="Tahoma" pitchFamily="34" charset="0"/>
                <a:cs typeface="Tahoma" pitchFamily="34" charset="0"/>
              </a:rPr>
              <a:t>pauo</a:t>
            </a:r>
            <a:r>
              <a:rPr lang="en-US" i="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to restrain, hinder, or stop </a:t>
            </a:r>
          </a:p>
          <a:p>
            <a:pPr>
              <a:lnSpc>
                <a:spcPct val="88000"/>
              </a:lnSpc>
            </a:pPr>
            <a:r>
              <a:rPr lang="en-US" b="1" dirty="0" smtClean="0">
                <a:solidFill>
                  <a:schemeClr val="tx2">
                    <a:lumMod val="50000"/>
                  </a:schemeClr>
                </a:solidFill>
                <a:latin typeface="Tahoma" pitchFamily="34" charset="0"/>
                <a:cs typeface="Tahoma" pitchFamily="34" charset="0"/>
              </a:rPr>
              <a:t>1 Peter 4:2</a:t>
            </a:r>
            <a:r>
              <a:rPr lang="en-US" dirty="0" smtClean="0">
                <a:solidFill>
                  <a:schemeClr val="tx2">
                    <a:lumMod val="50000"/>
                  </a:schemeClr>
                </a:solidFill>
                <a:latin typeface="Tahoma" pitchFamily="34" charset="0"/>
                <a:cs typeface="Tahoma" pitchFamily="34" charset="0"/>
              </a:rPr>
              <a:t>…so</a:t>
            </a:r>
            <a:r>
              <a:rPr lang="en-US" b="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as to live the rest of the time in the flesh no longer for the lusts of men, but for the will of God. </a:t>
            </a:r>
          </a:p>
          <a:p>
            <a:pPr>
              <a:lnSpc>
                <a:spcPct val="88000"/>
              </a:lnSpc>
            </a:pPr>
            <a:r>
              <a:rPr lang="en-US" dirty="0" smtClean="0">
                <a:solidFill>
                  <a:schemeClr val="tx2">
                    <a:lumMod val="50000"/>
                  </a:schemeClr>
                </a:solidFill>
                <a:latin typeface="Tahoma" pitchFamily="34" charset="0"/>
                <a:cs typeface="Tahoma" pitchFamily="34" charset="0"/>
              </a:rPr>
              <a:t>A CHOICE HAS BEEN MADE TO SEEK GOD’S WILL RATHER THAN THE WILL OF THE FLESH</a:t>
            </a:r>
          </a:p>
          <a:p>
            <a:pPr>
              <a:lnSpc>
                <a:spcPct val="88000"/>
              </a:lnSpc>
            </a:pPr>
            <a:endParaRPr lang="en-US" dirty="0" smtClean="0">
              <a:solidFill>
                <a:schemeClr val="tx2">
                  <a:lumMod val="50000"/>
                </a:schemeClr>
              </a:solidFill>
              <a:latin typeface="Tahoma" pitchFamily="34" charset="0"/>
              <a:cs typeface="Tahoma" pitchFamily="34" charset="0"/>
            </a:endParaRPr>
          </a:p>
          <a:p>
            <a:pPr>
              <a:lnSpc>
                <a:spcPct val="88000"/>
              </a:lnSpc>
            </a:pPr>
            <a:endParaRPr lang="en-US" dirty="0" smtClean="0">
              <a:solidFill>
                <a:schemeClr val="tx2">
                  <a:lumMod val="50000"/>
                </a:schemeClr>
              </a:solidFill>
              <a:latin typeface="Tahoma" pitchFamily="34" charset="0"/>
              <a:cs typeface="Tahoma" pitchFamily="34" charset="0"/>
            </a:endParaRPr>
          </a:p>
          <a:p>
            <a:pPr>
              <a:lnSpc>
                <a:spcPct val="88000"/>
              </a:lnSpc>
            </a:pPr>
            <a:endParaRPr lang="en-US" dirty="0" smtClean="0">
              <a:solidFill>
                <a:schemeClr val="tx2">
                  <a:lumMod val="50000"/>
                </a:schemeClr>
              </a:solidFill>
              <a:latin typeface="Tahoma" pitchFamily="34" charset="0"/>
              <a:cs typeface="Tahoma" pitchFamily="34" charset="0"/>
            </a:endParaRPr>
          </a:p>
          <a:p>
            <a:pPr>
              <a:lnSpc>
                <a:spcPct val="88000"/>
              </a:lnSpc>
            </a:pPr>
            <a:endParaRPr lang="en-US" dirty="0" smtClean="0">
              <a:solidFill>
                <a:schemeClr val="tx2">
                  <a:lumMod val="50000"/>
                </a:schemeClr>
              </a:solidFill>
              <a:latin typeface="Tahoma" pitchFamily="34" charset="0"/>
              <a:cs typeface="Tahoma" pitchFamily="34" charset="0"/>
            </a:endParaRPr>
          </a:p>
          <a:p>
            <a:pPr>
              <a:lnSpc>
                <a:spcPct val="88000"/>
              </a:lnSpc>
            </a:pPr>
            <a:endParaRPr lang="en-US" dirty="0" smtClean="0">
              <a:solidFill>
                <a:schemeClr val="tx2">
                  <a:lumMod val="50000"/>
                </a:schemeClr>
              </a:solidFill>
              <a:latin typeface="Tahoma" pitchFamily="34" charset="0"/>
              <a:cs typeface="Tahoma" pitchFamily="34" charset="0"/>
            </a:endParaRPr>
          </a:p>
          <a:p>
            <a:pPr>
              <a:lnSpc>
                <a:spcPct val="88000"/>
              </a:lnSpc>
            </a:pPr>
            <a:endParaRPr lang="en-US" dirty="0" smtClean="0">
              <a:solidFill>
                <a:schemeClr val="tx2">
                  <a:lumMod val="50000"/>
                </a:schemeClr>
              </a:solidFill>
              <a:latin typeface="Tahoma" pitchFamily="34" charset="0"/>
              <a:cs typeface="Tahoma" pitchFamily="34" charset="0"/>
            </a:endParaRPr>
          </a:p>
          <a:p>
            <a:pPr>
              <a:lnSpc>
                <a:spcPct val="88000"/>
              </a:lnSpc>
            </a:pPr>
            <a:endParaRPr lang="en-US"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CHANGED LIVES….</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r>
              <a:rPr lang="en-US" sz="2800" b="1" dirty="0" smtClean="0">
                <a:solidFill>
                  <a:srgbClr val="000042"/>
                </a:solidFill>
                <a:latin typeface="Tahoma" pitchFamily="34" charset="0"/>
                <a:cs typeface="Tahoma" pitchFamily="34" charset="0"/>
              </a:rPr>
              <a:t>…</a:t>
            </a:r>
            <a:r>
              <a:rPr lang="en-US" sz="3600" dirty="0" smtClean="0">
                <a:solidFill>
                  <a:srgbClr val="000042"/>
                </a:solidFill>
                <a:effectLst>
                  <a:outerShdw blurRad="38100" dist="38100" dir="2700000" algn="tl">
                    <a:srgbClr val="000000">
                      <a:alpha val="43137"/>
                    </a:srgbClr>
                  </a:outerShdw>
                </a:effectLst>
                <a:latin typeface="Tahoma" pitchFamily="34" charset="0"/>
                <a:cs typeface="Tahoma" pitchFamily="34" charset="0"/>
              </a:rPr>
              <a:t>CAN PROVOKE HOSTILITY</a:t>
            </a:r>
          </a:p>
          <a:p>
            <a:r>
              <a:rPr lang="en-US" sz="2800" b="1" dirty="0" smtClean="0">
                <a:solidFill>
                  <a:srgbClr val="000042"/>
                </a:solidFill>
                <a:latin typeface="Tahoma" pitchFamily="34" charset="0"/>
                <a:cs typeface="Tahoma" pitchFamily="34" charset="0"/>
              </a:rPr>
              <a:t>1 Peter 4:3-4  </a:t>
            </a:r>
            <a:r>
              <a:rPr lang="en-US" sz="2800" dirty="0" smtClean="0">
                <a:solidFill>
                  <a:srgbClr val="000042"/>
                </a:solidFill>
                <a:latin typeface="Tahoma" pitchFamily="34" charset="0"/>
                <a:cs typeface="Tahoma" pitchFamily="34" charset="0"/>
              </a:rPr>
              <a:t>For the time already past is sufficient for you to have carried out the desire of the Gentiles, having pursued a course of sensuality, lusts, drunkenness, carousing, drinking parties and abominable idolatries.  In all this, they are surprised that you do not run with them into the same excesses of </a:t>
            </a:r>
            <a:r>
              <a:rPr lang="en-US" sz="2800" u="sng" dirty="0" smtClean="0">
                <a:solidFill>
                  <a:srgbClr val="000042"/>
                </a:solidFill>
                <a:latin typeface="Tahoma" pitchFamily="34" charset="0"/>
                <a:cs typeface="Tahoma" pitchFamily="34" charset="0"/>
              </a:rPr>
              <a:t>dissipation</a:t>
            </a:r>
            <a:r>
              <a:rPr lang="en-US" sz="2800" dirty="0" smtClean="0">
                <a:solidFill>
                  <a:srgbClr val="000042"/>
                </a:solidFill>
                <a:latin typeface="Tahoma" pitchFamily="34" charset="0"/>
                <a:cs typeface="Tahoma" pitchFamily="34" charset="0"/>
              </a:rPr>
              <a:t>, and they malign you; </a:t>
            </a:r>
          </a:p>
          <a:p>
            <a:r>
              <a:rPr lang="en-US" sz="2800" dirty="0" smtClean="0">
                <a:solidFill>
                  <a:srgbClr val="000042"/>
                </a:solidFill>
                <a:latin typeface="Tahoma" pitchFamily="34" charset="0"/>
                <a:cs typeface="Tahoma" pitchFamily="34" charset="0"/>
              </a:rPr>
              <a:t>Dissipation: </a:t>
            </a:r>
            <a:r>
              <a:rPr lang="en-US" sz="2800" i="1" dirty="0" err="1" smtClean="0">
                <a:solidFill>
                  <a:srgbClr val="000042"/>
                </a:solidFill>
                <a:latin typeface="Tahoma" pitchFamily="34" charset="0"/>
                <a:cs typeface="Tahoma" pitchFamily="34" charset="0"/>
              </a:rPr>
              <a:t>asotias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t>
            </a:r>
            <a:r>
              <a:rPr lang="en-US" sz="2800" dirty="0" err="1" smtClean="0">
                <a:solidFill>
                  <a:srgbClr val="000042"/>
                </a:solidFill>
                <a:latin typeface="Tahoma" pitchFamily="34" charset="0"/>
                <a:cs typeface="Tahoma" pitchFamily="34" charset="0"/>
              </a:rPr>
              <a:t>unsavedness</a:t>
            </a:r>
            <a:r>
              <a:rPr lang="en-US" sz="2800" dirty="0" smtClean="0">
                <a:solidFill>
                  <a:srgbClr val="000042"/>
                </a:solidFill>
                <a:latin typeface="Tahoma" pitchFamily="34" charset="0"/>
                <a:cs typeface="Tahoma" pitchFamily="34" charset="0"/>
              </a:rPr>
              <a:t>”</a:t>
            </a:r>
          </a:p>
          <a:p>
            <a:r>
              <a:rPr lang="en-US" sz="2800" dirty="0" smtClean="0">
                <a:solidFill>
                  <a:srgbClr val="000042"/>
                </a:solidFill>
                <a:latin typeface="Tahoma" pitchFamily="34" charset="0"/>
                <a:cs typeface="Tahoma" pitchFamily="34" charset="0"/>
              </a:rPr>
              <a:t>Malign: </a:t>
            </a:r>
            <a:r>
              <a:rPr lang="en-US" sz="2800" i="1" dirty="0" err="1" smtClean="0">
                <a:solidFill>
                  <a:srgbClr val="000042"/>
                </a:solidFill>
                <a:latin typeface="Tahoma" pitchFamily="34" charset="0"/>
                <a:cs typeface="Tahoma" pitchFamily="34" charset="0"/>
              </a:rPr>
              <a:t>blasphemeo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defame, revile</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GIVING ACCOUNT</a:t>
            </a:r>
            <a:endParaRPr lang="en-US" dirty="0">
              <a:solidFill>
                <a:srgbClr val="000042"/>
              </a:solidFill>
            </a:endParaRPr>
          </a:p>
        </p:txBody>
      </p:sp>
      <p:sp>
        <p:nvSpPr>
          <p:cNvPr id="3" name="Content Placeholder 2"/>
          <p:cNvSpPr>
            <a:spLocks noGrp="1"/>
          </p:cNvSpPr>
          <p:nvPr>
            <p:ph idx="1"/>
          </p:nvPr>
        </p:nvSpPr>
        <p:spPr/>
        <p:txBody>
          <a:bodyPr>
            <a:normAutofit fontScale="92500" lnSpcReduction="10000"/>
          </a:bodyPr>
          <a:lstStyle/>
          <a:p>
            <a:pPr>
              <a:lnSpc>
                <a:spcPct val="90000"/>
              </a:lnSpc>
            </a:pPr>
            <a:r>
              <a:rPr lang="en-US" sz="2800" b="1" dirty="0" smtClean="0">
                <a:solidFill>
                  <a:srgbClr val="000042"/>
                </a:solidFill>
                <a:latin typeface="Tahoma" pitchFamily="34" charset="0"/>
                <a:cs typeface="Tahoma" pitchFamily="34" charset="0"/>
              </a:rPr>
              <a:t>1 Peter 4:5 </a:t>
            </a:r>
            <a:r>
              <a:rPr lang="en-US" sz="2800" dirty="0" smtClean="0">
                <a:solidFill>
                  <a:srgbClr val="000042"/>
                </a:solidFill>
                <a:latin typeface="Tahoma" pitchFamily="34" charset="0"/>
                <a:cs typeface="Tahoma" pitchFamily="34" charset="0"/>
              </a:rPr>
              <a:t>… but they will give account to Him who is ready to judge the living and the dead. </a:t>
            </a:r>
          </a:p>
          <a:p>
            <a:pPr>
              <a:lnSpc>
                <a:spcPct val="90000"/>
              </a:lnSpc>
            </a:pPr>
            <a:r>
              <a:rPr lang="en-US" sz="2800" dirty="0" smtClean="0">
                <a:solidFill>
                  <a:srgbClr val="000042"/>
                </a:solidFill>
                <a:latin typeface="Tahoma" pitchFamily="34" charset="0"/>
                <a:cs typeface="Tahoma" pitchFamily="34" charset="0"/>
              </a:rPr>
              <a:t>We give account to those who ask us to give a reason for the hope we have</a:t>
            </a:r>
          </a:p>
          <a:p>
            <a:pPr>
              <a:lnSpc>
                <a:spcPct val="90000"/>
              </a:lnSpc>
            </a:pPr>
            <a:r>
              <a:rPr lang="en-US" sz="2800" dirty="0" smtClean="0">
                <a:solidFill>
                  <a:srgbClr val="000042"/>
                </a:solidFill>
                <a:latin typeface="Tahoma" pitchFamily="34" charset="0"/>
                <a:cs typeface="Tahoma" pitchFamily="34" charset="0"/>
              </a:rPr>
              <a:t>Jesus made a proclamation to those in hell after His death</a:t>
            </a:r>
          </a:p>
          <a:p>
            <a:pPr>
              <a:lnSpc>
                <a:spcPct val="90000"/>
              </a:lnSpc>
            </a:pPr>
            <a:r>
              <a:rPr lang="en-US" sz="2800" dirty="0" smtClean="0">
                <a:solidFill>
                  <a:srgbClr val="000042"/>
                </a:solidFill>
                <a:latin typeface="Tahoma" pitchFamily="34" charset="0"/>
                <a:cs typeface="Tahoma" pitchFamily="34" charset="0"/>
              </a:rPr>
              <a:t>Unsaved people will give account to Jesus at judgment</a:t>
            </a:r>
          </a:p>
          <a:p>
            <a:pPr>
              <a:lnSpc>
                <a:spcPct val="90000"/>
              </a:lnSpc>
            </a:pPr>
            <a:r>
              <a:rPr lang="en-US" sz="2800" b="1" dirty="0" smtClean="0">
                <a:solidFill>
                  <a:srgbClr val="000042"/>
                </a:solidFill>
                <a:latin typeface="Tahoma" pitchFamily="34" charset="0"/>
                <a:cs typeface="Tahoma" pitchFamily="34" charset="0"/>
              </a:rPr>
              <a:t>Acts 10:39-42  </a:t>
            </a:r>
            <a:r>
              <a:rPr lang="en-US" sz="2800" dirty="0" smtClean="0">
                <a:solidFill>
                  <a:srgbClr val="000042"/>
                </a:solidFill>
                <a:latin typeface="Tahoma" pitchFamily="34" charset="0"/>
                <a:cs typeface="Tahoma" pitchFamily="34" charset="0"/>
              </a:rPr>
              <a:t>"We are witnesses of all the things He did both in the land of the Jews and in Jerusalem. They also put Him to death by hanging Him on a cross. God raised Him up on the third day and granted that He become visible, not to all the people, but to witnesses who were chosen beforehand by God, that is, to us who ate and drank with Him after He arose from the dead. And He ordered us to preach to the people, and solemnly to testify that this is the One who has been appointed by God as Judge of the living and the dead.” </a:t>
            </a: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PREACH: GIVE AN ACCOUNT</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a:bodyPr>
          <a:lstStyle/>
          <a:p>
            <a:r>
              <a:rPr lang="en-US" sz="2800" b="1" dirty="0" smtClean="0">
                <a:solidFill>
                  <a:srgbClr val="000042"/>
                </a:solidFill>
                <a:latin typeface="Tahoma" pitchFamily="34" charset="0"/>
                <a:cs typeface="Tahoma" pitchFamily="34" charset="0"/>
              </a:rPr>
              <a:t>2 Timothy 4:1-2  </a:t>
            </a:r>
            <a:r>
              <a:rPr lang="en-US" sz="2800" dirty="0" smtClean="0">
                <a:solidFill>
                  <a:srgbClr val="000042"/>
                </a:solidFill>
                <a:latin typeface="Tahoma" pitchFamily="34" charset="0"/>
                <a:cs typeface="Tahoma" pitchFamily="34" charset="0"/>
              </a:rPr>
              <a:t>I solemnly charge you in the presence of God and of Christ Jesus, who is to judge the living and the dead, and by His appearing and His kingdom: </a:t>
            </a:r>
            <a:r>
              <a:rPr lang="en-US" sz="2800" u="sng" dirty="0" smtClean="0">
                <a:solidFill>
                  <a:srgbClr val="000042"/>
                </a:solidFill>
                <a:latin typeface="Tahoma" pitchFamily="34" charset="0"/>
                <a:cs typeface="Tahoma" pitchFamily="34" charset="0"/>
              </a:rPr>
              <a:t>preach</a:t>
            </a:r>
            <a:r>
              <a:rPr lang="en-US" sz="2800" dirty="0" smtClean="0">
                <a:solidFill>
                  <a:srgbClr val="000042"/>
                </a:solidFill>
                <a:latin typeface="Tahoma" pitchFamily="34" charset="0"/>
                <a:cs typeface="Tahoma" pitchFamily="34" charset="0"/>
              </a:rPr>
              <a:t> the word; be ready in season and out of season; reprove, rebuke, exhort, with great patience and instruction. </a:t>
            </a:r>
          </a:p>
          <a:p>
            <a:r>
              <a:rPr lang="en-US" sz="2800" b="1" dirty="0" smtClean="0">
                <a:solidFill>
                  <a:srgbClr val="000042"/>
                </a:solidFill>
                <a:latin typeface="Tahoma" pitchFamily="34" charset="0"/>
                <a:cs typeface="Tahoma" pitchFamily="34" charset="0"/>
              </a:rPr>
              <a:t>Reprove: </a:t>
            </a:r>
            <a:r>
              <a:rPr lang="en-US" sz="2800" i="1" dirty="0" err="1" smtClean="0">
                <a:solidFill>
                  <a:srgbClr val="000042"/>
                </a:solidFill>
                <a:latin typeface="Tahoma" pitchFamily="34" charset="0"/>
                <a:cs typeface="Tahoma" pitchFamily="34" charset="0"/>
              </a:rPr>
              <a:t>elegcho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admonish; show what is wrong</a:t>
            </a:r>
          </a:p>
          <a:p>
            <a:r>
              <a:rPr lang="en-US" sz="2800" b="1" dirty="0" smtClean="0">
                <a:solidFill>
                  <a:srgbClr val="000042"/>
                </a:solidFill>
                <a:latin typeface="Tahoma" pitchFamily="34" charset="0"/>
                <a:cs typeface="Tahoma" pitchFamily="34" charset="0"/>
              </a:rPr>
              <a:t>Rebuke: </a:t>
            </a:r>
            <a:r>
              <a:rPr lang="en-US" sz="2800" i="1" dirty="0" err="1" smtClean="0">
                <a:solidFill>
                  <a:srgbClr val="000042"/>
                </a:solidFill>
                <a:latin typeface="Tahoma" pitchFamily="34" charset="0"/>
                <a:cs typeface="Tahoma" pitchFamily="34" charset="0"/>
              </a:rPr>
              <a:t>epitimao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censure, warn</a:t>
            </a:r>
          </a:p>
          <a:p>
            <a:r>
              <a:rPr lang="en-US" sz="2800" b="1" dirty="0" smtClean="0">
                <a:solidFill>
                  <a:srgbClr val="000042"/>
                </a:solidFill>
                <a:latin typeface="Tahoma" pitchFamily="34" charset="0"/>
                <a:cs typeface="Tahoma" pitchFamily="34" charset="0"/>
              </a:rPr>
              <a:t>Exhort:</a:t>
            </a:r>
            <a:r>
              <a:rPr lang="en-US" sz="2800" b="1" i="1" dirty="0" smtClean="0">
                <a:solidFill>
                  <a:srgbClr val="000042"/>
                </a:solidFill>
                <a:latin typeface="Tahoma" pitchFamily="34" charset="0"/>
                <a:cs typeface="Tahoma" pitchFamily="34" charset="0"/>
              </a:rPr>
              <a:t> </a:t>
            </a:r>
            <a:r>
              <a:rPr lang="en-US" sz="2800" i="1" dirty="0" err="1" smtClean="0">
                <a:solidFill>
                  <a:srgbClr val="000042"/>
                </a:solidFill>
                <a:latin typeface="Tahoma" pitchFamily="34" charset="0"/>
                <a:cs typeface="Tahoma" pitchFamily="34" charset="0"/>
              </a:rPr>
              <a:t>parakaleo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come along side to encourage</a:t>
            </a:r>
          </a:p>
          <a:p>
            <a:r>
              <a:rPr lang="en-US" sz="2800" dirty="0" smtClean="0">
                <a:solidFill>
                  <a:srgbClr val="000042"/>
                </a:solidFill>
                <a:latin typeface="Tahoma" pitchFamily="34" charset="0"/>
                <a:cs typeface="Tahoma" pitchFamily="34" charset="0"/>
              </a:rPr>
              <a:t>Great patience: pas </a:t>
            </a:r>
            <a:r>
              <a:rPr lang="en-US" sz="2800" dirty="0" err="1" smtClean="0">
                <a:solidFill>
                  <a:srgbClr val="000042"/>
                </a:solidFill>
                <a:latin typeface="Tahoma" pitchFamily="34" charset="0"/>
                <a:cs typeface="Tahoma" pitchFamily="34" charset="0"/>
              </a:rPr>
              <a:t>makrothumia</a:t>
            </a:r>
            <a:r>
              <a:rPr lang="en-US" sz="2800" dirty="0" smtClean="0">
                <a:solidFill>
                  <a:srgbClr val="000042"/>
                </a:solidFill>
                <a:latin typeface="Tahoma" pitchFamily="34" charset="0"/>
                <a:cs typeface="Tahoma" pitchFamily="34" charset="0"/>
              </a:rPr>
              <a:t>: very great longsuffering</a:t>
            </a:r>
          </a:p>
          <a:p>
            <a:r>
              <a:rPr lang="en-US" sz="2800" dirty="0" smtClean="0">
                <a:solidFill>
                  <a:srgbClr val="000042"/>
                </a:solidFill>
                <a:latin typeface="Tahoma" pitchFamily="34" charset="0"/>
                <a:cs typeface="Tahoma" pitchFamily="34" charset="0"/>
              </a:rPr>
              <a:t>Instruction: </a:t>
            </a:r>
            <a:r>
              <a:rPr lang="en-US" sz="2800" i="1" dirty="0" err="1" smtClean="0">
                <a:solidFill>
                  <a:srgbClr val="000042"/>
                </a:solidFill>
                <a:latin typeface="Tahoma" pitchFamily="34" charset="0"/>
                <a:cs typeface="Tahoma" pitchFamily="34" charset="0"/>
              </a:rPr>
              <a:t>didache</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doctrinal teaching</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WHAT THEY WANT TO HEAR</a:t>
            </a:r>
            <a:endParaRPr lang="en-US" dirty="0">
              <a:solidFill>
                <a:srgbClr val="000042"/>
              </a:solidFill>
            </a:endParaRPr>
          </a:p>
        </p:txBody>
      </p:sp>
      <p:sp>
        <p:nvSpPr>
          <p:cNvPr id="3" name="Content Placeholder 2"/>
          <p:cNvSpPr>
            <a:spLocks noGrp="1"/>
          </p:cNvSpPr>
          <p:nvPr>
            <p:ph idx="1"/>
          </p:nvPr>
        </p:nvSpPr>
        <p:spPr/>
        <p:txBody>
          <a:bodyPr/>
          <a:lstStyle/>
          <a:p>
            <a:r>
              <a:rPr lang="en-US" sz="2800" b="1" dirty="0" smtClean="0">
                <a:solidFill>
                  <a:srgbClr val="000042"/>
                </a:solidFill>
                <a:latin typeface="Tahoma" pitchFamily="34" charset="0"/>
                <a:cs typeface="Tahoma" pitchFamily="34" charset="0"/>
              </a:rPr>
              <a:t>2 </a:t>
            </a:r>
            <a:r>
              <a:rPr lang="en-US" sz="2800" b="1" dirty="0" smtClean="0">
                <a:solidFill>
                  <a:srgbClr val="000042"/>
                </a:solidFill>
                <a:latin typeface="Tahoma" pitchFamily="34" charset="0"/>
                <a:cs typeface="Tahoma" pitchFamily="34" charset="0"/>
              </a:rPr>
              <a:t>Timothy </a:t>
            </a:r>
            <a:r>
              <a:rPr lang="en-US" sz="2800" b="1" dirty="0" smtClean="0">
                <a:solidFill>
                  <a:srgbClr val="000042"/>
                </a:solidFill>
                <a:latin typeface="Tahoma" pitchFamily="34" charset="0"/>
                <a:cs typeface="Tahoma" pitchFamily="34" charset="0"/>
              </a:rPr>
              <a:t>4:3-5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For </a:t>
            </a:r>
            <a:r>
              <a:rPr lang="en-US" sz="2800" dirty="0" smtClean="0">
                <a:solidFill>
                  <a:srgbClr val="000042"/>
                </a:solidFill>
                <a:latin typeface="Tahoma" pitchFamily="34" charset="0"/>
                <a:cs typeface="Tahoma" pitchFamily="34" charset="0"/>
              </a:rPr>
              <a:t>the time will come when they will not </a:t>
            </a:r>
            <a:r>
              <a:rPr lang="en-US" sz="2800" u="sng" dirty="0" smtClean="0">
                <a:solidFill>
                  <a:srgbClr val="000042"/>
                </a:solidFill>
                <a:latin typeface="Tahoma" pitchFamily="34" charset="0"/>
                <a:cs typeface="Tahoma" pitchFamily="34" charset="0"/>
              </a:rPr>
              <a:t>endure</a:t>
            </a:r>
            <a:r>
              <a:rPr lang="en-US" sz="2800" dirty="0" smtClean="0">
                <a:solidFill>
                  <a:srgbClr val="000042"/>
                </a:solidFill>
                <a:latin typeface="Tahoma" pitchFamily="34" charset="0"/>
                <a:cs typeface="Tahoma" pitchFamily="34" charset="0"/>
              </a:rPr>
              <a:t> sound doctrine; but wanting to have their ears tickled, they will </a:t>
            </a:r>
            <a:r>
              <a:rPr lang="en-US" sz="2800" u="sng" dirty="0" smtClean="0">
                <a:solidFill>
                  <a:srgbClr val="000042"/>
                </a:solidFill>
                <a:latin typeface="Tahoma" pitchFamily="34" charset="0"/>
                <a:cs typeface="Tahoma" pitchFamily="34" charset="0"/>
              </a:rPr>
              <a:t>accumulate</a:t>
            </a:r>
            <a:r>
              <a:rPr lang="en-US" sz="2800" dirty="0" smtClean="0">
                <a:solidFill>
                  <a:srgbClr val="000042"/>
                </a:solidFill>
                <a:latin typeface="Tahoma" pitchFamily="34" charset="0"/>
                <a:cs typeface="Tahoma" pitchFamily="34" charset="0"/>
              </a:rPr>
              <a:t> for themselves teachers in accordance to their own desires, </a:t>
            </a:r>
            <a:r>
              <a:rPr lang="en-US" sz="2800" dirty="0" smtClean="0">
                <a:solidFill>
                  <a:srgbClr val="000042"/>
                </a:solidFill>
                <a:latin typeface="Tahoma" pitchFamily="34" charset="0"/>
                <a:cs typeface="Tahoma" pitchFamily="34" charset="0"/>
              </a:rPr>
              <a:t>and </a:t>
            </a:r>
            <a:r>
              <a:rPr lang="en-US" sz="2800" dirty="0" smtClean="0">
                <a:solidFill>
                  <a:srgbClr val="000042"/>
                </a:solidFill>
                <a:latin typeface="Tahoma" pitchFamily="34" charset="0"/>
                <a:cs typeface="Tahoma" pitchFamily="34" charset="0"/>
              </a:rPr>
              <a:t>will turn away their ears from the truth and will turn aside to myths. </a:t>
            </a:r>
            <a:r>
              <a:rPr lang="en-US" sz="2800" dirty="0" smtClean="0">
                <a:solidFill>
                  <a:srgbClr val="000042"/>
                </a:solidFill>
                <a:latin typeface="Tahoma" pitchFamily="34" charset="0"/>
                <a:cs typeface="Tahoma" pitchFamily="34" charset="0"/>
              </a:rPr>
              <a:t> But </a:t>
            </a:r>
            <a:r>
              <a:rPr lang="en-US" sz="2800" dirty="0" smtClean="0">
                <a:solidFill>
                  <a:srgbClr val="000042"/>
                </a:solidFill>
                <a:latin typeface="Tahoma" pitchFamily="34" charset="0"/>
                <a:cs typeface="Tahoma" pitchFamily="34" charset="0"/>
              </a:rPr>
              <a:t>you, be sober in all things, endure hardship, do the work of an evangelist, fulfill your ministry. </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Endure: </a:t>
            </a:r>
            <a:r>
              <a:rPr lang="en-US" sz="2800" i="1" dirty="0" err="1" smtClean="0">
                <a:solidFill>
                  <a:srgbClr val="000042"/>
                </a:solidFill>
                <a:latin typeface="Tahoma" pitchFamily="34" charset="0"/>
                <a:cs typeface="Tahoma" pitchFamily="34" charset="0"/>
              </a:rPr>
              <a:t>anecho</a:t>
            </a:r>
            <a:r>
              <a:rPr lang="en-US" sz="2800" i="1" dirty="0" smtClean="0">
                <a:solidFill>
                  <a:srgbClr val="000042"/>
                </a:solidFill>
                <a:latin typeface="Tahoma" pitchFamily="34" charset="0"/>
                <a:cs typeface="Tahoma" pitchFamily="34" charset="0"/>
              </a:rPr>
              <a:t>: (</a:t>
            </a:r>
            <a:r>
              <a:rPr lang="en-US" sz="2800" i="1" dirty="0" err="1" smtClean="0">
                <a:solidFill>
                  <a:srgbClr val="000042"/>
                </a:solidFill>
                <a:latin typeface="Tahoma" pitchFamily="34" charset="0"/>
                <a:cs typeface="Tahoma" pitchFamily="34" charset="0"/>
              </a:rPr>
              <a:t>anexontai</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have no tolerance</a:t>
            </a:r>
          </a:p>
          <a:p>
            <a:r>
              <a:rPr lang="en-US" sz="2800" dirty="0" smtClean="0">
                <a:solidFill>
                  <a:srgbClr val="000042"/>
                </a:solidFill>
                <a:latin typeface="Tahoma" pitchFamily="34" charset="0"/>
                <a:cs typeface="Tahoma" pitchFamily="34" charset="0"/>
              </a:rPr>
              <a:t>Accumulate: </a:t>
            </a:r>
            <a:r>
              <a:rPr lang="en-US" sz="2800" i="1" dirty="0" err="1" smtClean="0">
                <a:solidFill>
                  <a:srgbClr val="000042"/>
                </a:solidFill>
                <a:latin typeface="Tahoma" pitchFamily="34" charset="0"/>
                <a:cs typeface="Tahoma" pitchFamily="34" charset="0"/>
              </a:rPr>
              <a:t>episoreuo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seek additionally; heap together</a:t>
            </a:r>
            <a:endParaRPr lang="en-US" sz="2800" dirty="0" smtClean="0">
              <a:solidFill>
                <a:srgbClr val="000042"/>
              </a:solidFill>
              <a:latin typeface="Tahoma" pitchFamily="34" charset="0"/>
              <a:cs typeface="Tahoma" pitchFamily="34" charset="0"/>
            </a:endParaRPr>
          </a:p>
          <a:p>
            <a:endParaRPr lang="en-US" dirty="0" smtClean="0">
              <a:solidFill>
                <a:srgbClr val="000042"/>
              </a:solidFil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themeOverride>
</file>

<file path=docProps/app.xml><?xml version="1.0" encoding="utf-8"?>
<Properties xmlns="http://schemas.openxmlformats.org/officeDocument/2006/extended-properties" xmlns:vt="http://schemas.openxmlformats.org/officeDocument/2006/docPropsVTypes">
  <Template/>
  <TotalTime>10549</TotalTime>
  <Words>1303</Words>
  <Application>Microsoft Office PowerPoint</Application>
  <PresentationFormat>On-screen Show (4:3)</PresentationFormat>
  <Paragraphs>115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YamatoPainting</vt:lpstr>
      <vt:lpstr>PREPARED FOR ACTION A Study from  1 Peter</vt:lpstr>
      <vt:lpstr>WORD FOR THE JOURNEY</vt:lpstr>
      <vt:lpstr>LOOKING AT ARMING OURSELVES</vt:lpstr>
      <vt:lpstr>ADOPTING THE ATTITUDE</vt:lpstr>
      <vt:lpstr>HINDERED SIN</vt:lpstr>
      <vt:lpstr>CHANGED LIVES….</vt:lpstr>
      <vt:lpstr>GIVING ACCOUNT</vt:lpstr>
      <vt:lpstr>PREACH: GIVE AN ACCOUNT</vt:lpstr>
      <vt:lpstr>WHAT THEY WANT TO HEAR</vt:lpstr>
      <vt:lpstr>UNBELIEVERS JUDGMENT</vt:lpstr>
      <vt:lpstr>BELIEVERS ARE JUDGED, TOO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30</cp:revision>
  <dcterms:created xsi:type="dcterms:W3CDTF">2013-01-30T14:18:10Z</dcterms:created>
  <dcterms:modified xsi:type="dcterms:W3CDTF">2013-04-20T16:38:57Z</dcterms:modified>
</cp:coreProperties>
</file>