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3" r:id="rId9"/>
    <p:sldId id="260" r:id="rId10"/>
    <p:sldId id="264" r:id="rId11"/>
    <p:sldId id="261" r:id="rId12"/>
    <p:sldId id="266" r:id="rId13"/>
    <p:sldId id="270" r:id="rId14"/>
    <p:sldId id="265"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1756" autoAdjust="0"/>
  </p:normalViewPr>
  <p:slideViewPr>
    <p:cSldViewPr snapToGrid="0">
      <p:cViewPr>
        <p:scale>
          <a:sx n="60" d="100"/>
          <a:sy n="60" d="100"/>
        </p:scale>
        <p:origin x="-1446" y="-36"/>
      </p:cViewPr>
      <p:guideLst>
        <p:guide orient="horz" pos="2448"/>
        <p:guide pos="3168"/>
      </p:guideLst>
    </p:cSldViewPr>
  </p:slideViewPr>
  <p:notesTextViewPr>
    <p:cViewPr>
      <p:scale>
        <a:sx n="150" d="100"/>
        <a:sy n="15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4014789" y="1"/>
            <a:ext cx="3070225" cy="450850"/>
          </a:xfrm>
          <a:prstGeom prst="rect">
            <a:avLst/>
          </a:prstGeom>
        </p:spPr>
        <p:txBody>
          <a:bodyPr vert="horz" lIns="91427" tIns="45713" rIns="91427" bIns="45713" rtlCol="0"/>
          <a:lstStyle>
            <a:lvl1pPr algn="r">
              <a:defRPr sz="1200"/>
            </a:lvl1pPr>
          </a:lstStyle>
          <a:p>
            <a:fld id="{76EB9BEC-0863-4FEE-8030-BDA9ECB37D3A}" type="datetimeFigureOut">
              <a:rPr lang="en-US" smtClean="0"/>
              <a:pPr/>
              <a:t>11/15/2018</a:t>
            </a:fld>
            <a:endParaRPr lang="en-US" dirty="0"/>
          </a:p>
        </p:txBody>
      </p:sp>
      <p:sp>
        <p:nvSpPr>
          <p:cNvPr id="4" name="Footer Placeholder 3"/>
          <p:cNvSpPr>
            <a:spLocks noGrp="1"/>
          </p:cNvSpPr>
          <p:nvPr>
            <p:ph type="ftr" sz="quarter" idx="2"/>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789" y="8572500"/>
            <a:ext cx="3070225" cy="450850"/>
          </a:xfrm>
          <a:prstGeom prst="rect">
            <a:avLst/>
          </a:prstGeom>
        </p:spPr>
        <p:txBody>
          <a:bodyPr vert="horz" lIns="91427" tIns="45713" rIns="91427" bIns="45713" rtlCol="0" anchor="b"/>
          <a:lstStyle>
            <a:lvl1pPr algn="r">
              <a:defRPr sz="1200"/>
            </a:lvl1pPr>
          </a:lstStyle>
          <a:p>
            <a:fld id="{884BB2C6-F9F3-4BA0-8163-4230C65C9C6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4014100" y="0"/>
            <a:ext cx="3070860" cy="452814"/>
          </a:xfrm>
          <a:prstGeom prst="rect">
            <a:avLst/>
          </a:prstGeom>
        </p:spPr>
        <p:txBody>
          <a:bodyPr vert="horz" lIns="91427" tIns="45713" rIns="91427" bIns="45713" rtlCol="0"/>
          <a:lstStyle>
            <a:lvl1pPr algn="r">
              <a:defRPr sz="1200"/>
            </a:lvl1pPr>
          </a:lstStyle>
          <a:p>
            <a:fld id="{733789D0-CA34-4934-A369-C3113E12A3EF}" type="datetimeFigureOut">
              <a:rPr lang="en-US" smtClean="0"/>
              <a:pPr/>
              <a:t>11/15/2018</a:t>
            </a:fld>
            <a:endParaRPr lang="en-US" dirty="0"/>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8660" y="4343253"/>
            <a:ext cx="5669280" cy="3553569"/>
          </a:xfrm>
          <a:prstGeom prst="rect">
            <a:avLst/>
          </a:prstGeom>
        </p:spPr>
        <p:txBody>
          <a:bodyPr vert="horz" lIns="91427" tIns="45713" rIns="91427" bIns="4571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6"/>
            <a:ext cx="3070860" cy="452813"/>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6"/>
            <a:ext cx="3070860" cy="452813"/>
          </a:xfrm>
          <a:prstGeom prst="rect">
            <a:avLst/>
          </a:prstGeom>
        </p:spPr>
        <p:txBody>
          <a:bodyPr vert="horz" lIns="91427" tIns="45713" rIns="91427" bIns="45713" rtlCol="0" anchor="b"/>
          <a:lstStyle>
            <a:lvl1pPr algn="r">
              <a:defRPr sz="1200"/>
            </a:lvl1pPr>
          </a:lstStyle>
          <a:p>
            <a:fld id="{D5D79418-37EB-4378-AD22-89DBB000B0DA}" type="slidenum">
              <a:rPr lang="en-US" smtClean="0"/>
              <a:pPr/>
              <a:t>‹#›</a:t>
            </a:fld>
            <a:endParaRPr lang="en-US" dirty="0"/>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a:t>
            </a:r>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D9FF6A57-797A-4F53-BF10-511CD2A52119}" type="datetime1">
              <a:rPr lang="en-US" smtClean="0"/>
              <a:pPr/>
              <a:t>11/15/2018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AA96EF41-9EFD-4531-8073-C84C97C415A5}" type="datetime1">
              <a:rPr lang="en-US" smtClean="0"/>
              <a:pPr/>
              <a:t>11/15/2018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2B1D0A82-97E9-4D5F-B102-44CD8789583E}" type="datetime1">
              <a:rPr lang="en-US" smtClean="0"/>
              <a:pPr/>
              <a:t>11/15/2018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dirty="0"/>
              <a:t>Click icon to add picture</a:t>
            </a:r>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C83D211-A543-409E-AC56-7980B95F16FC}" type="datetime1">
              <a:rPr lang="en-US" smtClean="0"/>
              <a:pPr/>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dirty="0"/>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dirty="0"/>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8D356D7C-A528-4DCB-9513-92B7FBAD69D5}" type="datetime1">
              <a:rPr lang="en-US" smtClean="0"/>
              <a:pPr/>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3B2D59F9-4395-4649-B645-4E9ADC4D4949}" type="datetime1">
              <a:rPr lang="en-US" smtClean="0"/>
              <a:pPr/>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dirty="0"/>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C37B09B6-A855-4EAD-BDF7-00F544F7B113}" type="datetime1">
              <a:rPr lang="en-US" smtClean="0"/>
              <a:pPr/>
              <a:t>11/15/2018</a:t>
            </a:fld>
            <a:endParaRPr lang="en-US" dirty="0"/>
          </a:p>
        </p:txBody>
      </p:sp>
      <p:sp>
        <p:nvSpPr>
          <p:cNvPr id="6" name="Footer Placeholder 5"/>
          <p:cNvSpPr>
            <a:spLocks noGrp="1"/>
          </p:cNvSpPr>
          <p:nvPr>
            <p:ph type="ftr" sz="quarter" idx="11"/>
          </p:nvPr>
        </p:nvSpPr>
        <p:spPr>
          <a:xfrm>
            <a:off x="1796300" y="6727681"/>
            <a:ext cx="5668295" cy="413809"/>
          </a:xfrm>
        </p:spPr>
        <p:txBody>
          <a:bodyPr/>
          <a:lstStyle/>
          <a:p>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0E883C7C-EC05-40AF-9A03-9408EAD24BD8}" type="datetime1">
              <a:rPr lang="en-US" smtClean="0"/>
              <a:pPr/>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77481234-004C-4B0C-B7AE-3AAE1666399B}" type="datetime1">
              <a:rPr lang="en-US" smtClean="0"/>
              <a:pPr/>
              <a:t>11/15/2018</a:t>
            </a:fld>
            <a:endParaRPr lang="en-US" dirty="0"/>
          </a:p>
        </p:txBody>
      </p:sp>
      <p:sp>
        <p:nvSpPr>
          <p:cNvPr id="4" name="Footer Placeholder 3"/>
          <p:cNvSpPr>
            <a:spLocks noGrp="1"/>
          </p:cNvSpPr>
          <p:nvPr>
            <p:ph type="ftr" sz="quarter" idx="11"/>
          </p:nvPr>
        </p:nvSpPr>
        <p:spPr>
          <a:xfrm>
            <a:off x="1747842" y="6727681"/>
            <a:ext cx="5668295" cy="413809"/>
          </a:xfrm>
        </p:spPr>
        <p:txBody>
          <a:bodyPr/>
          <a:lstStyle/>
          <a:p>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dirty="0"/>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513A27FC-6E8A-496E-B52E-B05ADAF83FF8}" type="datetime1">
              <a:rPr lang="en-US" smtClean="0"/>
              <a:pPr/>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BDBBE4A-15A4-48DC-9E06-9B0D467372BD}" type="datetime1">
              <a:rPr lang="en-US" smtClean="0"/>
              <a:pPr/>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dirty="0"/>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B8141-48BE-4512-91F5-720DB55E7EF5}" type="datetime1">
              <a:rPr lang="en-US" smtClean="0"/>
              <a:pPr/>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D849B8-77F8-43F9-8BC4-BED845243C6C}" type="datetime1">
              <a:rPr lang="en-US" smtClean="0"/>
              <a:pPr/>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F6FE7809-0F93-4BD3-9F35-82EF04A1F784}" type="datetime1">
              <a:rPr lang="en-US" smtClean="0"/>
              <a:pPr/>
              <a:t>11/15/2018</a:t>
            </a:fld>
            <a:endParaRPr lang="en-US" dirty="0"/>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A5A9C4-2DBB-4C40-87A0-E5A6AFAD924A}" type="datetime1">
              <a:rPr lang="en-US" smtClean="0"/>
              <a:pPr/>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10128F99-3223-4DB8-B8EE-2968B5D4CCC9}" type="datetime1">
              <a:rPr lang="en-US" smtClean="0"/>
              <a:pPr/>
              <a:t>11/15/2018</a:t>
            </a:fld>
            <a:endParaRPr lang="en-US" dirty="0"/>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47ADD055-C507-459A-9F77-15629FF7FD3C}" type="datetime1">
              <a:rPr lang="en-US" smtClean="0"/>
              <a:pPr/>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A79E24C-DB0F-4ABA-8DA6-BC0097E6426E}" type="datetime1">
              <a:rPr lang="en-US" smtClean="0"/>
              <a:pPr/>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B3BC97AE-19A1-4427-9DE8-F7EE78031D8A}" type="datetime1">
              <a:rPr lang="en-US" smtClean="0"/>
              <a:pPr/>
              <a:t>11/15/2018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hf hdr="0" ftr="0" dt="0"/>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600" dirty="0" smtClean="0">
                <a:solidFill>
                  <a:srgbClr val="76280B"/>
                </a:solidFill>
                <a:latin typeface="Tahoma" pitchFamily="34" charset="0"/>
                <a:ea typeface="Tahoma" pitchFamily="34" charset="0"/>
                <a:cs typeface="Tahoma" pitchFamily="34" charset="0"/>
              </a:rPr>
              <a:t>Lesson 11</a:t>
            </a:r>
            <a:endParaRPr lang="en-US" sz="1600" dirty="0">
              <a:solidFill>
                <a:srgbClr val="76280B"/>
              </a:solidFill>
              <a:latin typeface="Tahoma" pitchFamily="34" charset="0"/>
              <a:ea typeface="Tahoma" pitchFamily="34" charset="0"/>
              <a:cs typeface="Tahoma" pitchFamily="34" charset="0"/>
            </a:endParaRP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0" dirty="0" smtClean="0">
                <a:solidFill>
                  <a:srgbClr val="76280B"/>
                </a:solidFill>
              </a:rPr>
              <a:t>LEARNING TO HEAR GOD</a:t>
            </a:r>
            <a:endParaRPr lang="en-US" b="0" dirty="0">
              <a:solidFill>
                <a:srgbClr val="76280B"/>
              </a:solidFill>
            </a:endParaRPr>
          </a:p>
        </p:txBody>
      </p:sp>
      <p:sp>
        <p:nvSpPr>
          <p:cNvPr id="3" name="Content Placeholder 2"/>
          <p:cNvSpPr>
            <a:spLocks noGrp="1"/>
          </p:cNvSpPr>
          <p:nvPr>
            <p:ph idx="1"/>
          </p:nvPr>
        </p:nvSpPr>
        <p:spPr>
          <a:xfrm>
            <a:off x="0" y="993228"/>
            <a:ext cx="9999257" cy="6779172"/>
          </a:xfrm>
        </p:spPr>
        <p:txBody>
          <a:bodyPr>
            <a:normAutofit/>
          </a:bodyPr>
          <a:lstStyle/>
          <a:p>
            <a:r>
              <a:rPr lang="en-US" b="1" dirty="0" smtClean="0"/>
              <a:t>Luke 8:19-21 </a:t>
            </a:r>
            <a:r>
              <a:rPr lang="en-US" dirty="0" smtClean="0"/>
              <a:t> And His mother and brothers came to Him, and they were unable to get to Him because of the crowd. </a:t>
            </a:r>
            <a:br>
              <a:rPr lang="en-US" dirty="0" smtClean="0"/>
            </a:br>
            <a:r>
              <a:rPr lang="en-US" dirty="0" smtClean="0"/>
              <a:t>And </a:t>
            </a:r>
            <a:r>
              <a:rPr lang="en-US" dirty="0" smtClean="0"/>
              <a:t>it was reported to Him, "Your mother and Your brothers are standing outside, wishing to see You</a:t>
            </a:r>
            <a:r>
              <a:rPr lang="en-US" dirty="0" smtClean="0"/>
              <a:t>.”</a:t>
            </a:r>
            <a:r>
              <a:rPr lang="en-US" baseline="30000" dirty="0" smtClean="0"/>
              <a:t> </a:t>
            </a:r>
            <a:r>
              <a:rPr lang="en-US" dirty="0" smtClean="0"/>
              <a:t> But He answered and said to them, "My mother and My brothers are these who hear the word of God and do it." </a:t>
            </a:r>
            <a:endParaRPr lang="en-US" dirty="0" smtClean="0"/>
          </a:p>
          <a:p>
            <a:r>
              <a:rPr lang="en-US" b="1" dirty="0" smtClean="0"/>
              <a:t>John 8:45-47 </a:t>
            </a:r>
            <a:r>
              <a:rPr lang="en-US" dirty="0" smtClean="0"/>
              <a:t> "But because I speak the truth, you do not believe Me. </a:t>
            </a:r>
            <a:r>
              <a:rPr lang="en-US" dirty="0" smtClean="0"/>
              <a:t> Which </a:t>
            </a:r>
            <a:r>
              <a:rPr lang="en-US" dirty="0" smtClean="0"/>
              <a:t>one of you convicts Me of sin? If I speak truth, why do you not believe Me? </a:t>
            </a:r>
            <a:r>
              <a:rPr lang="en-US" dirty="0" smtClean="0"/>
              <a:t>He </a:t>
            </a:r>
            <a:r>
              <a:rPr lang="en-US" dirty="0" smtClean="0"/>
              <a:t>who is of God hears the words of God; for this reason you do not hear </a:t>
            </a:r>
            <a:r>
              <a:rPr lang="en-US" i="1" dirty="0" smtClean="0"/>
              <a:t>them,</a:t>
            </a:r>
            <a:r>
              <a:rPr lang="en-US" dirty="0" smtClean="0"/>
              <a:t> because you are not of God." </a:t>
            </a:r>
          </a:p>
          <a:p>
            <a:r>
              <a:rPr lang="en-US" b="1" dirty="0" smtClean="0"/>
              <a:t>God speaks through </a:t>
            </a:r>
            <a:r>
              <a:rPr lang="en-US" b="1" dirty="0" smtClean="0"/>
              <a:t>His </a:t>
            </a:r>
            <a:r>
              <a:rPr lang="en-US" b="1" dirty="0" smtClean="0"/>
              <a:t>word: 2 </a:t>
            </a:r>
            <a:r>
              <a:rPr lang="en-US" b="1" dirty="0" smtClean="0"/>
              <a:t>Timothy </a:t>
            </a:r>
            <a:r>
              <a:rPr lang="en-US" b="1" dirty="0" smtClean="0"/>
              <a:t>3:16</a:t>
            </a:r>
            <a:r>
              <a:rPr lang="en-US" dirty="0" smtClean="0"/>
              <a:t> All Scripture is inspired by God and profitable for teaching, for reproof, for correction, for training in righteousness; </a:t>
            </a:r>
            <a:endParaRPr lang="en-US" dirty="0" smtClean="0"/>
          </a:p>
          <a:p>
            <a:r>
              <a:rPr lang="en-US" b="1" dirty="0" smtClean="0"/>
              <a:t>John 10:27 </a:t>
            </a:r>
            <a:r>
              <a:rPr lang="en-US" baseline="30000" dirty="0" smtClean="0"/>
              <a:t> </a:t>
            </a:r>
            <a:r>
              <a:rPr lang="en-US" dirty="0" smtClean="0"/>
              <a:t> "My sheep hear My voice, and I know them, and they follow Me; </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HEARING GOD</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10058400" cy="6817058"/>
          </a:xfrm>
        </p:spPr>
        <p:txBody>
          <a:bodyPr>
            <a:noAutofit/>
          </a:bodyPr>
          <a:lstStyle/>
          <a:p>
            <a:pPr>
              <a:lnSpc>
                <a:spcPct val="95000"/>
              </a:lnSpc>
              <a:spcBef>
                <a:spcPts val="200"/>
              </a:spcBef>
            </a:pPr>
            <a:r>
              <a:rPr lang="en-US" b="1" dirty="0" smtClean="0"/>
              <a:t>John 14:16-17 </a:t>
            </a:r>
            <a:r>
              <a:rPr lang="en-US" baseline="30000" dirty="0" smtClean="0"/>
              <a:t> </a:t>
            </a:r>
            <a:r>
              <a:rPr lang="en-US" dirty="0" smtClean="0"/>
              <a:t> "I will ask the Father, and He will give you another Helper, that He may be with you forever;  </a:t>
            </a:r>
            <a:r>
              <a:rPr lang="en-US" i="1" dirty="0" smtClean="0"/>
              <a:t>that is</a:t>
            </a:r>
            <a:r>
              <a:rPr lang="en-US" dirty="0" smtClean="0"/>
              <a:t> the Spirit of truth, whom the world cannot receive, because it does not see Him or know Him, </a:t>
            </a:r>
            <a:r>
              <a:rPr lang="en-US" i="1" dirty="0" smtClean="0"/>
              <a:t>but</a:t>
            </a:r>
            <a:r>
              <a:rPr lang="en-US" dirty="0" smtClean="0"/>
              <a:t> you know Him because He abides with you and will be in you. </a:t>
            </a:r>
            <a:endParaRPr lang="en-US" dirty="0" smtClean="0"/>
          </a:p>
          <a:p>
            <a:pPr>
              <a:lnSpc>
                <a:spcPct val="95000"/>
              </a:lnSpc>
              <a:spcBef>
                <a:spcPts val="200"/>
              </a:spcBef>
            </a:pPr>
            <a:r>
              <a:rPr lang="en-US" dirty="0" smtClean="0"/>
              <a:t>As we submit to God, the Holy Spirit begins to renew our conscience – transform our thinking</a:t>
            </a:r>
          </a:p>
          <a:p>
            <a:pPr>
              <a:lnSpc>
                <a:spcPct val="95000"/>
              </a:lnSpc>
              <a:spcBef>
                <a:spcPts val="200"/>
              </a:spcBef>
            </a:pPr>
            <a:r>
              <a:rPr lang="en-US" dirty="0" smtClean="0"/>
              <a:t>Conscience: </a:t>
            </a:r>
            <a:r>
              <a:rPr lang="en-US" i="1" dirty="0" err="1" smtClean="0"/>
              <a:t>suneidesis</a:t>
            </a:r>
            <a:r>
              <a:rPr lang="en-US" i="1" dirty="0" smtClean="0"/>
              <a:t>: </a:t>
            </a:r>
            <a:r>
              <a:rPr lang="en-US" dirty="0" smtClean="0"/>
              <a:t>moral co-perception:  link between what the brain takes in and what you perceive as right</a:t>
            </a:r>
          </a:p>
          <a:p>
            <a:pPr>
              <a:lnSpc>
                <a:spcPct val="95000"/>
              </a:lnSpc>
              <a:spcBef>
                <a:spcPts val="200"/>
              </a:spcBef>
            </a:pPr>
            <a:r>
              <a:rPr lang="en-US" b="1" dirty="0" smtClean="0"/>
              <a:t>Romans 12:1-2 </a:t>
            </a:r>
            <a:r>
              <a:rPr lang="en-US" b="1" dirty="0" smtClean="0"/>
              <a:t> </a:t>
            </a:r>
            <a:r>
              <a:rPr lang="en-US" dirty="0" smtClean="0"/>
              <a:t>Therefore </a:t>
            </a:r>
            <a:r>
              <a:rPr lang="en-US" dirty="0" smtClean="0"/>
              <a:t>I urge you, brethren, by the mercies of God, to present your bodies a living and holy sacrifice, acceptable to God, </a:t>
            </a:r>
            <a:r>
              <a:rPr lang="en-US" i="1" dirty="0" smtClean="0"/>
              <a:t>which is</a:t>
            </a:r>
            <a:r>
              <a:rPr lang="en-US" dirty="0" smtClean="0"/>
              <a:t> your spiritual service of worship.  And do not be conformed to this world, but be transformed by the renewing of your mind, so that you may prove what the will of God is, that which is good and acceptable and perfect. </a:t>
            </a:r>
          </a:p>
          <a:p>
            <a:pPr>
              <a:lnSpc>
                <a:spcPct val="95000"/>
              </a:lnSpc>
              <a:spcBef>
                <a:spcPts val="200"/>
              </a:spcBef>
            </a:pPr>
            <a:endParaRPr lang="en-US" dirty="0" smtClean="0"/>
          </a:p>
          <a:p>
            <a:pPr>
              <a:lnSpc>
                <a:spcPct val="95000"/>
              </a:lnSpc>
              <a:spcBef>
                <a:spcPts val="200"/>
              </a:spcBef>
            </a:pPr>
            <a:endParaRPr lang="en-US" dirty="0" smtClean="0"/>
          </a:p>
        </p:txBody>
      </p:sp>
    </p:spTree>
    <p:extLst>
      <p:ext uri="{BB962C8B-B14F-4D97-AF65-F5344CB8AC3E}">
        <p14:creationId xmlns:p14="http://schemas.microsoft.com/office/powerpoint/2010/main" xmlns="" val="8173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a:xfrm>
            <a:off x="29571" y="0"/>
            <a:ext cx="9999257" cy="813775"/>
          </a:xfrm>
        </p:spPr>
        <p:txBody>
          <a:bodyPr>
            <a:noAutofit/>
          </a:bodyPr>
          <a:lstStyle/>
          <a:p>
            <a:r>
              <a:rPr lang="en-US" b="0" dirty="0" smtClean="0">
                <a:solidFill>
                  <a:srgbClr val="76280B"/>
                </a:solidFill>
              </a:rPr>
              <a:t>ROLE OF PRAYER</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95000"/>
              </a:lnSpc>
              <a:spcBef>
                <a:spcPts val="400"/>
              </a:spcBef>
            </a:pPr>
            <a:r>
              <a:rPr lang="en-US" b="1" dirty="0" smtClean="0"/>
              <a:t>John 14:12-14 </a:t>
            </a:r>
            <a:r>
              <a:rPr lang="en-US" dirty="0" smtClean="0"/>
              <a:t> "Truly, truly, I say to you, he who believes in Me, the works that I do, he will do also; and greater </a:t>
            </a:r>
            <a:r>
              <a:rPr lang="en-US" i="1" dirty="0" smtClean="0"/>
              <a:t>works</a:t>
            </a:r>
            <a:r>
              <a:rPr lang="en-US" dirty="0" smtClean="0"/>
              <a:t> than these he will do; because I go to the Father. </a:t>
            </a:r>
            <a:r>
              <a:rPr lang="en-US" smtClean="0"/>
              <a:t/>
            </a:r>
            <a:br>
              <a:rPr lang="en-US" smtClean="0"/>
            </a:br>
            <a:r>
              <a:rPr lang="en-US" smtClean="0"/>
              <a:t>Whatever </a:t>
            </a:r>
            <a:r>
              <a:rPr lang="en-US" dirty="0" smtClean="0"/>
              <a:t>you ask in My name, that will I do, so that the Father may be glorified in the Son</a:t>
            </a:r>
            <a:r>
              <a:rPr lang="en-US" smtClean="0"/>
              <a:t>. </a:t>
            </a:r>
            <a:r>
              <a:rPr lang="en-US" dirty="0" smtClean="0"/>
              <a:t>If </a:t>
            </a:r>
            <a:r>
              <a:rPr lang="en-US" dirty="0" smtClean="0"/>
              <a:t>you ask Me anything in My name, I will do </a:t>
            </a:r>
            <a:r>
              <a:rPr lang="en-US" i="1" dirty="0" smtClean="0"/>
              <a:t>it.</a:t>
            </a:r>
            <a:r>
              <a:rPr lang="en-US" dirty="0" smtClean="0"/>
              <a:t> </a:t>
            </a:r>
            <a:endParaRPr lang="en-US" b="1" dirty="0" smtClean="0"/>
          </a:p>
          <a:p>
            <a:pPr>
              <a:lnSpc>
                <a:spcPct val="95000"/>
              </a:lnSpc>
              <a:spcBef>
                <a:spcPts val="400"/>
              </a:spcBef>
            </a:pPr>
            <a:r>
              <a:rPr lang="en-US" b="1" dirty="0" smtClean="0"/>
              <a:t>James </a:t>
            </a:r>
            <a:r>
              <a:rPr lang="en-US" b="1" dirty="0" smtClean="0"/>
              <a:t>4:3-6 </a:t>
            </a:r>
            <a:r>
              <a:rPr lang="en-US" dirty="0" smtClean="0"/>
              <a:t> You ask and do not receive, because you ask with wrong motives, so that you may spend </a:t>
            </a:r>
            <a:r>
              <a:rPr lang="en-US" i="1" dirty="0" smtClean="0"/>
              <a:t>it</a:t>
            </a:r>
            <a:r>
              <a:rPr lang="en-US" dirty="0" smtClean="0"/>
              <a:t> on your pleasures. </a:t>
            </a:r>
            <a:r>
              <a:rPr lang="en-US" dirty="0" smtClean="0"/>
              <a:t>You </a:t>
            </a:r>
            <a:r>
              <a:rPr lang="en-US" dirty="0" smtClean="0"/>
              <a:t>adulteresses, do you not know that friendship with the world is hostility toward God? Therefore whoever wishes to be a friend of the world makes himself an enemy of God. </a:t>
            </a:r>
            <a:r>
              <a:rPr lang="en-US" dirty="0" smtClean="0"/>
              <a:t>Or </a:t>
            </a:r>
            <a:r>
              <a:rPr lang="en-US" dirty="0" smtClean="0"/>
              <a:t>do you think that the Scripture speaks to no purpose: "He jealously desires the Spirit which He has made to dwell in us"?  But He gives a greater grace. Therefore </a:t>
            </a:r>
            <a:r>
              <a:rPr lang="en-US" i="1" dirty="0" smtClean="0"/>
              <a:t>it</a:t>
            </a:r>
            <a:r>
              <a:rPr lang="en-US" dirty="0" smtClean="0"/>
              <a:t> says, "</a:t>
            </a:r>
            <a:r>
              <a:rPr lang="en-US" cap="small" dirty="0" smtClean="0"/>
              <a:t>GOD IS OPPOSED TO THE PROUD</a:t>
            </a:r>
            <a:r>
              <a:rPr lang="en-US" dirty="0" smtClean="0"/>
              <a:t>, </a:t>
            </a:r>
            <a:r>
              <a:rPr lang="en-US" cap="small" dirty="0" smtClean="0"/>
              <a:t>BUT GIVES GRACE TO THE HUMBLE</a:t>
            </a:r>
            <a:r>
              <a:rPr lang="en-US" dirty="0" smtClean="0"/>
              <a:t>." </a:t>
            </a: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dirty="0" smtClean="0"/>
              <a:t>Today we are moving our study to practical applications of things that we have learned</a:t>
            </a:r>
          </a:p>
          <a:p>
            <a:pPr>
              <a:spcBef>
                <a:spcPts val="300"/>
              </a:spcBef>
            </a:pPr>
            <a:r>
              <a:rPr lang="en-US" b="1" dirty="0" smtClean="0"/>
              <a:t>1 Timothy 6:20-21 </a:t>
            </a:r>
            <a:r>
              <a:rPr lang="en-US" dirty="0" smtClean="0"/>
              <a:t> O Timothy, guard what has been entrusted to you, avoiding worldly </a:t>
            </a:r>
            <a:r>
              <a:rPr lang="en-US" i="1" dirty="0" smtClean="0"/>
              <a:t>and</a:t>
            </a:r>
            <a:r>
              <a:rPr lang="en-US" dirty="0" smtClean="0"/>
              <a:t> empty chatter </a:t>
            </a:r>
            <a:r>
              <a:rPr lang="en-US" i="1" dirty="0" smtClean="0"/>
              <a:t>and</a:t>
            </a:r>
            <a:r>
              <a:rPr lang="en-US" dirty="0" smtClean="0"/>
              <a:t> the opposing arguments of what is falsely called "knowledge"— which some have professed and thus gone astray from the faith. Grace be with you. </a:t>
            </a:r>
          </a:p>
          <a:p>
            <a:pPr>
              <a:spcBef>
                <a:spcPts val="300"/>
              </a:spcBef>
            </a:pPr>
            <a:r>
              <a:rPr lang="en-US" dirty="0" smtClean="0"/>
              <a:t>Guard: </a:t>
            </a:r>
            <a:r>
              <a:rPr lang="en-US" i="1" dirty="0" err="1" smtClean="0"/>
              <a:t>phulasso</a:t>
            </a:r>
            <a:r>
              <a:rPr lang="en-US" i="1" dirty="0" smtClean="0"/>
              <a:t> </a:t>
            </a:r>
            <a:r>
              <a:rPr lang="en-US" dirty="0" smtClean="0"/>
              <a:t>(</a:t>
            </a:r>
            <a:r>
              <a:rPr lang="en-US" i="1" dirty="0" err="1" smtClean="0"/>
              <a:t>phulaxon</a:t>
            </a:r>
            <a:r>
              <a:rPr lang="en-US" dirty="0" smtClean="0"/>
              <a:t>): to protect; </a:t>
            </a:r>
            <a:r>
              <a:rPr lang="en-US" dirty="0" smtClean="0"/>
              <a:t>defend</a:t>
            </a:r>
            <a:r>
              <a:rPr lang="en-US" dirty="0" smtClean="0"/>
              <a:t>, </a:t>
            </a:r>
            <a:r>
              <a:rPr lang="en-US" dirty="0" smtClean="0"/>
              <a:t>safeguard</a:t>
            </a:r>
          </a:p>
          <a:p>
            <a:pPr>
              <a:spcBef>
                <a:spcPts val="300"/>
              </a:spcBef>
            </a:pPr>
            <a:r>
              <a:rPr lang="en-US" dirty="0" smtClean="0"/>
              <a:t>Opposing arguments: </a:t>
            </a:r>
            <a:r>
              <a:rPr lang="en-US" i="1" dirty="0" smtClean="0"/>
              <a:t>antithesis: </a:t>
            </a:r>
            <a:r>
              <a:rPr lang="en-US" dirty="0" smtClean="0"/>
              <a:t>conflict of theories/dogma</a:t>
            </a:r>
            <a:endParaRPr lang="en-US" dirty="0" smtClean="0"/>
          </a:p>
        </p:txBody>
      </p:sp>
    </p:spTree>
    <p:extLst>
      <p:ext uri="{BB962C8B-B14F-4D97-AF65-F5344CB8AC3E}">
        <p14:creationId xmlns:p14="http://schemas.microsoft.com/office/powerpoint/2010/main" xmlns="" val="40739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873457"/>
          </a:xfrm>
        </p:spPr>
        <p:txBody>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BURN OUT</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968991"/>
            <a:ext cx="10058400" cy="6803410"/>
          </a:xfrm>
        </p:spPr>
        <p:txBody>
          <a:bodyPr>
            <a:normAutofit/>
          </a:bodyPr>
          <a:lstStyle/>
          <a:p>
            <a:pPr>
              <a:spcBef>
                <a:spcPts val="300"/>
              </a:spcBef>
            </a:pPr>
            <a:r>
              <a:rPr lang="en-US" dirty="0" smtClean="0"/>
              <a:t>Enthusiasm can often wane over time, especially when a lot of spiritual attack is involved </a:t>
            </a:r>
          </a:p>
          <a:p>
            <a:pPr>
              <a:spcBef>
                <a:spcPts val="300"/>
              </a:spcBef>
            </a:pPr>
            <a:r>
              <a:rPr lang="en-US" dirty="0" smtClean="0"/>
              <a:t>Often temptation comes as a result of </a:t>
            </a:r>
            <a:r>
              <a:rPr lang="en-US" spc="-150" dirty="0" smtClean="0"/>
              <a:t>burn-out </a:t>
            </a:r>
            <a:r>
              <a:rPr lang="en-US" dirty="0" smtClean="0"/>
              <a:t>or withdrawal</a:t>
            </a:r>
          </a:p>
          <a:p>
            <a:pPr>
              <a:spcBef>
                <a:spcPts val="300"/>
              </a:spcBef>
            </a:pPr>
            <a:r>
              <a:rPr lang="en-US" dirty="0" smtClean="0"/>
              <a:t>There is no such thing as neutral in Christianity; but there are times of rest</a:t>
            </a:r>
          </a:p>
          <a:p>
            <a:pPr>
              <a:spcBef>
                <a:spcPts val="300"/>
              </a:spcBef>
            </a:pPr>
            <a:r>
              <a:rPr lang="en-US" dirty="0" smtClean="0"/>
              <a:t>God built in a day of </a:t>
            </a:r>
            <a:r>
              <a:rPr lang="en-US" dirty="0" smtClean="0"/>
              <a:t>rest (</a:t>
            </a:r>
            <a:r>
              <a:rPr lang="en-US" i="1" dirty="0" err="1" smtClean="0"/>
              <a:t>shabath</a:t>
            </a:r>
            <a:r>
              <a:rPr lang="en-US" dirty="0" smtClean="0"/>
              <a:t>)</a:t>
            </a:r>
            <a:endParaRPr lang="en-US" dirty="0" smtClean="0"/>
          </a:p>
          <a:p>
            <a:pPr>
              <a:spcBef>
                <a:spcPts val="300"/>
              </a:spcBef>
            </a:pPr>
            <a:r>
              <a:rPr lang="en-US" b="1" dirty="0" smtClean="0"/>
              <a:t>Matthew 14:13 </a:t>
            </a:r>
            <a:r>
              <a:rPr lang="en-US" dirty="0" smtClean="0"/>
              <a:t> Now when Jesus heard </a:t>
            </a:r>
            <a:r>
              <a:rPr lang="en-US" i="1" dirty="0" smtClean="0"/>
              <a:t>about John,</a:t>
            </a:r>
            <a:r>
              <a:rPr lang="en-US" dirty="0" smtClean="0"/>
              <a:t> He withdrew from there in a boat to a secluded place by Himself; and when the people heard </a:t>
            </a:r>
            <a:r>
              <a:rPr lang="en-US" i="1" dirty="0" smtClean="0"/>
              <a:t>of this,</a:t>
            </a:r>
            <a:r>
              <a:rPr lang="en-US" dirty="0" smtClean="0"/>
              <a:t> they followed Him on foot from the cities. </a:t>
            </a:r>
          </a:p>
          <a:p>
            <a:pPr>
              <a:spcBef>
                <a:spcPts val="300"/>
              </a:spcBef>
            </a:pPr>
            <a:r>
              <a:rPr lang="en-US" b="1" dirty="0" smtClean="0"/>
              <a:t>2 Timothy 4:9-10 </a:t>
            </a:r>
            <a:r>
              <a:rPr lang="en-US" dirty="0" smtClean="0"/>
              <a:t> Make every effort to come to me soon; </a:t>
            </a:r>
            <a:br>
              <a:rPr lang="en-US" dirty="0" smtClean="0"/>
            </a:br>
            <a:r>
              <a:rPr lang="en-US" dirty="0" smtClean="0"/>
              <a:t>for Demas, having loved this present world, has deserted me and gone to Thessalonica; </a:t>
            </a:r>
            <a:r>
              <a:rPr lang="en-US" dirty="0" err="1" smtClean="0"/>
              <a:t>Crescens</a:t>
            </a:r>
            <a:r>
              <a:rPr lang="en-US" dirty="0" smtClean="0"/>
              <a:t> </a:t>
            </a:r>
            <a:r>
              <a:rPr lang="en-US" i="1" dirty="0" smtClean="0"/>
              <a:t>has gone</a:t>
            </a:r>
            <a:r>
              <a:rPr lang="en-US" dirty="0" smtClean="0"/>
              <a:t> to Galatia, Titus to Dalmatia. </a:t>
            </a:r>
          </a:p>
          <a:p>
            <a:pPr>
              <a:spcBef>
                <a:spcPts val="300"/>
              </a:spcBef>
            </a:pPr>
            <a:r>
              <a:rPr lang="en-US" b="1" dirty="0" smtClean="0"/>
              <a:t>Philippians 3:14 </a:t>
            </a:r>
            <a:r>
              <a:rPr lang="en-US" dirty="0" smtClean="0"/>
              <a:t> I </a:t>
            </a:r>
            <a:r>
              <a:rPr lang="en-US" u="sng" dirty="0" smtClean="0"/>
              <a:t>press on</a:t>
            </a:r>
            <a:r>
              <a:rPr lang="en-US" dirty="0" smtClean="0"/>
              <a:t> toward the goal for the prize of the upward call of God in Christ Jesus. </a:t>
            </a:r>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lnSpc>
                <a:spcPct val="95000"/>
              </a:lnSpc>
              <a:spcBef>
                <a:spcPts val="300"/>
              </a:spcBef>
              <a:buNone/>
            </a:pPr>
            <a:r>
              <a:rPr lang="en-US" dirty="0" smtClean="0"/>
              <a:t>      </a:t>
            </a:r>
            <a:r>
              <a:rPr lang="en-US" dirty="0" smtClean="0"/>
              <a:t>NURTURE (</a:t>
            </a:r>
            <a:r>
              <a:rPr lang="en-US" sz="2400" dirty="0" smtClean="0"/>
              <a:t>yourself</a:t>
            </a:r>
            <a:r>
              <a:rPr lang="en-US" dirty="0" smtClean="0"/>
              <a:t>)</a:t>
            </a:r>
            <a:endParaRPr lang="en-US" dirty="0" smtClean="0"/>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a:xfrm>
            <a:off x="29571" y="0"/>
            <a:ext cx="9999257" cy="764275"/>
          </a:xfrm>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NURTURE </a:t>
            </a:r>
            <a:r>
              <a:rPr lang="en-US" b="0" dirty="0" err="1"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vs</a:t>
            </a:r>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OUTREACH</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cxnSp>
        <p:nvCxnSpPr>
          <p:cNvPr id="5" name="Straight Connector 4"/>
          <p:cNvCxnSpPr/>
          <p:nvPr/>
        </p:nvCxnSpPr>
        <p:spPr>
          <a:xfrm flipH="1">
            <a:off x="1074057" y="1465943"/>
            <a:ext cx="14514" cy="28302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132114" y="4267200"/>
            <a:ext cx="3425372" cy="4354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104602" y="1812553"/>
            <a:ext cx="3179929" cy="2442949"/>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51287" y="4107760"/>
            <a:ext cx="3163045" cy="523220"/>
          </a:xfrm>
          <a:prstGeom prst="rect">
            <a:avLst/>
          </a:prstGeom>
          <a:noFill/>
        </p:spPr>
        <p:txBody>
          <a:bodyPr wrap="none" rtlCol="0">
            <a:spAutoFit/>
          </a:bodyPr>
          <a:lstStyle/>
          <a:p>
            <a:r>
              <a:rPr lang="en-US" sz="2800" dirty="0" smtClean="0">
                <a:solidFill>
                  <a:srgbClr val="76280B"/>
                </a:solidFill>
                <a:latin typeface="Tahoma" pitchFamily="34" charset="0"/>
                <a:ea typeface="Tahoma" pitchFamily="34" charset="0"/>
                <a:cs typeface="Tahoma" pitchFamily="34" charset="0"/>
              </a:rPr>
              <a:t>0UTREACH (</a:t>
            </a:r>
            <a:r>
              <a:rPr lang="en-US" sz="2400" dirty="0" smtClean="0">
                <a:solidFill>
                  <a:srgbClr val="76280B"/>
                </a:solidFill>
                <a:latin typeface="Tahoma" pitchFamily="34" charset="0"/>
                <a:ea typeface="Tahoma" pitchFamily="34" charset="0"/>
                <a:cs typeface="Tahoma" pitchFamily="34" charset="0"/>
              </a:rPr>
              <a:t>others</a:t>
            </a:r>
            <a:r>
              <a:rPr lang="en-US" sz="2800" dirty="0" smtClean="0">
                <a:solidFill>
                  <a:srgbClr val="76280B"/>
                </a:solidFill>
                <a:latin typeface="Tahoma" pitchFamily="34" charset="0"/>
                <a:ea typeface="Tahoma" pitchFamily="34" charset="0"/>
                <a:cs typeface="Tahoma" pitchFamily="34" charset="0"/>
              </a:rPr>
              <a:t>)</a:t>
            </a:r>
            <a:endParaRPr lang="en-US" dirty="0">
              <a:solidFill>
                <a:srgbClr val="76280B"/>
              </a:solidFill>
            </a:endParaRPr>
          </a:p>
        </p:txBody>
      </p:sp>
      <p:sp>
        <p:nvSpPr>
          <p:cNvPr id="18" name="TextBox 17"/>
          <p:cNvSpPr txBox="1"/>
          <p:nvPr/>
        </p:nvSpPr>
        <p:spPr>
          <a:xfrm>
            <a:off x="4353636" y="1378424"/>
            <a:ext cx="1698094" cy="1200329"/>
          </a:xfrm>
          <a:prstGeom prst="rect">
            <a:avLst/>
          </a:prstGeom>
          <a:noFill/>
        </p:spPr>
        <p:txBody>
          <a:bodyPr wrap="none" rtlCol="0">
            <a:spAutoFit/>
          </a:bodyPr>
          <a:lstStyle/>
          <a:p>
            <a:r>
              <a:rPr lang="en-US" dirty="0" smtClean="0">
                <a:solidFill>
                  <a:srgbClr val="76280B"/>
                </a:solidFill>
              </a:rPr>
              <a:t>A BALANCE OF</a:t>
            </a:r>
          </a:p>
          <a:p>
            <a:r>
              <a:rPr lang="en-US" dirty="0" smtClean="0">
                <a:solidFill>
                  <a:srgbClr val="76280B"/>
                </a:solidFill>
              </a:rPr>
              <a:t>NURTURE AND </a:t>
            </a:r>
          </a:p>
          <a:p>
            <a:r>
              <a:rPr lang="en-US" dirty="0" smtClean="0">
                <a:solidFill>
                  <a:srgbClr val="76280B"/>
                </a:solidFill>
              </a:rPr>
              <a:t>OUTREACH IS</a:t>
            </a:r>
          </a:p>
          <a:p>
            <a:r>
              <a:rPr lang="en-US" dirty="0" smtClean="0">
                <a:solidFill>
                  <a:srgbClr val="76280B"/>
                </a:solidFill>
              </a:rPr>
              <a:t>IDEAL!</a:t>
            </a:r>
            <a:endParaRPr lang="en-US" dirty="0">
              <a:solidFill>
                <a:srgbClr val="76280B"/>
              </a:solidFill>
            </a:endParaRPr>
          </a:p>
        </p:txBody>
      </p:sp>
      <p:sp>
        <p:nvSpPr>
          <p:cNvPr id="19" name="TextBox 18"/>
          <p:cNvSpPr txBox="1"/>
          <p:nvPr/>
        </p:nvSpPr>
        <p:spPr>
          <a:xfrm>
            <a:off x="1596788" y="2129051"/>
            <a:ext cx="1265090" cy="369332"/>
          </a:xfrm>
          <a:prstGeom prst="rect">
            <a:avLst/>
          </a:prstGeom>
          <a:noFill/>
        </p:spPr>
        <p:txBody>
          <a:bodyPr wrap="none" rtlCol="0">
            <a:spAutoFit/>
          </a:bodyPr>
          <a:lstStyle/>
          <a:p>
            <a:r>
              <a:rPr lang="en-US" dirty="0" smtClean="0">
                <a:solidFill>
                  <a:srgbClr val="76280B"/>
                </a:solidFill>
              </a:rPr>
              <a:t>STAGNANT</a:t>
            </a:r>
            <a:endParaRPr lang="en-US" dirty="0">
              <a:solidFill>
                <a:srgbClr val="76280B"/>
              </a:solidFill>
            </a:endParaRPr>
          </a:p>
        </p:txBody>
      </p:sp>
      <p:sp>
        <p:nvSpPr>
          <p:cNvPr id="20" name="TextBox 19"/>
          <p:cNvSpPr txBox="1"/>
          <p:nvPr/>
        </p:nvSpPr>
        <p:spPr>
          <a:xfrm>
            <a:off x="3425371" y="3439886"/>
            <a:ext cx="1269899" cy="369332"/>
          </a:xfrm>
          <a:prstGeom prst="rect">
            <a:avLst/>
          </a:prstGeom>
          <a:noFill/>
        </p:spPr>
        <p:txBody>
          <a:bodyPr wrap="none" rtlCol="0">
            <a:spAutoFit/>
          </a:bodyPr>
          <a:lstStyle/>
          <a:p>
            <a:r>
              <a:rPr lang="en-US" dirty="0" smtClean="0">
                <a:solidFill>
                  <a:srgbClr val="76280B"/>
                </a:solidFill>
              </a:rPr>
              <a:t>BURN-OUT</a:t>
            </a:r>
            <a:endParaRPr lang="en-US" dirty="0">
              <a:solidFill>
                <a:srgbClr val="76280B"/>
              </a:solidFill>
            </a:endParaRPr>
          </a:p>
        </p:txBody>
      </p:sp>
      <p:sp>
        <p:nvSpPr>
          <p:cNvPr id="28" name="Oval 27"/>
          <p:cNvSpPr/>
          <p:nvPr/>
        </p:nvSpPr>
        <p:spPr>
          <a:xfrm>
            <a:off x="472966" y="3767959"/>
            <a:ext cx="1150881" cy="1087819"/>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Drop</a:t>
            </a:r>
          </a:p>
          <a:p>
            <a:pPr algn="ctr"/>
            <a:r>
              <a:rPr lang="en-US" dirty="0" smtClean="0"/>
              <a:t>i</a:t>
            </a:r>
            <a:r>
              <a:rPr lang="en-US" dirty="0" smtClean="0"/>
              <a:t>n-out</a:t>
            </a:r>
            <a:endParaRPr lang="en-US" dirty="0"/>
          </a:p>
        </p:txBody>
      </p:sp>
      <p:sp>
        <p:nvSpPr>
          <p:cNvPr id="30" name="TextBox 29"/>
          <p:cNvSpPr txBox="1"/>
          <p:nvPr/>
        </p:nvSpPr>
        <p:spPr>
          <a:xfrm>
            <a:off x="493487" y="5399314"/>
            <a:ext cx="8729676" cy="1384995"/>
          </a:xfrm>
          <a:prstGeom prst="rect">
            <a:avLst/>
          </a:prstGeom>
          <a:noFill/>
        </p:spPr>
        <p:txBody>
          <a:bodyPr wrap="square" rtlCol="0">
            <a:spAutoFit/>
          </a:bodyPr>
          <a:lstStyle/>
          <a:p>
            <a:pPr>
              <a:buFont typeface="Arial" pitchFamily="34" charset="0"/>
              <a:buChar char="•"/>
            </a:pPr>
            <a:r>
              <a:rPr lang="en-US" sz="2800" dirty="0" smtClean="0">
                <a:solidFill>
                  <a:srgbClr val="76280B"/>
                </a:solidFill>
                <a:latin typeface="Tahoma" pitchFamily="34" charset="0"/>
                <a:ea typeface="Tahoma" pitchFamily="34" charset="0"/>
                <a:cs typeface="Tahoma" pitchFamily="34" charset="0"/>
              </a:rPr>
              <a:t>Various sorts of spiritual battles cause us to react in</a:t>
            </a:r>
          </a:p>
          <a:p>
            <a:r>
              <a:rPr lang="en-US" sz="2800" dirty="0" smtClean="0">
                <a:solidFill>
                  <a:srgbClr val="76280B"/>
                </a:solidFill>
                <a:latin typeface="Tahoma" pitchFamily="34" charset="0"/>
                <a:ea typeface="Tahoma" pitchFamily="34" charset="0"/>
                <a:cs typeface="Tahoma" pitchFamily="34" charset="0"/>
              </a:rPr>
              <a:t>different ways; some retreat back into the outer court; some just entirely drop out</a:t>
            </a:r>
            <a:endParaRPr lang="en-US" sz="2800" dirty="0">
              <a:solidFill>
                <a:srgbClr val="76280B"/>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0"/>
            <a:ext cx="9999257" cy="856342"/>
          </a:xfrm>
        </p:spPr>
        <p:txBody>
          <a:bodyPr>
            <a:normAutofit/>
          </a:bodyPr>
          <a:lstStyle/>
          <a:p>
            <a:pPr marL="914400" indent="-914400"/>
            <a:r>
              <a:rPr lang="en-US" b="0" dirty="0" smtClean="0">
                <a:solidFill>
                  <a:srgbClr val="76280B"/>
                </a:solidFill>
              </a:rPr>
              <a:t>TURNING AWAY</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a:xfrm>
            <a:off x="0" y="841829"/>
            <a:ext cx="10058400" cy="6930572"/>
          </a:xfrm>
        </p:spPr>
        <p:txBody>
          <a:bodyPr>
            <a:noAutofit/>
          </a:bodyPr>
          <a:lstStyle/>
          <a:p>
            <a:pPr>
              <a:lnSpc>
                <a:spcPct val="95000"/>
              </a:lnSpc>
              <a:spcBef>
                <a:spcPts val="200"/>
              </a:spcBef>
            </a:pPr>
            <a:r>
              <a:rPr lang="en-US" b="1" dirty="0" smtClean="0"/>
              <a:t>2 Peter 2:20-21 </a:t>
            </a:r>
            <a:r>
              <a:rPr lang="en-US" dirty="0" smtClean="0"/>
              <a:t> For if, after they have escaped the defilements of the world by the knowledge of the Lord and Savior Jesus Christ, they are again entangled in them and are overcome, the last state has become worse for them than the first.  For it would be better for them not to have known the way of righteousness, than having known it, to turn away from the holy commandment handed on to them.</a:t>
            </a:r>
          </a:p>
          <a:p>
            <a:pPr>
              <a:lnSpc>
                <a:spcPct val="95000"/>
              </a:lnSpc>
              <a:spcBef>
                <a:spcPts val="200"/>
              </a:spcBef>
            </a:pPr>
            <a:r>
              <a:rPr lang="en-US" b="1" dirty="0" smtClean="0"/>
              <a:t>2 Timothy 4:1-4 </a:t>
            </a:r>
            <a:r>
              <a:rPr lang="en-US" dirty="0" smtClean="0"/>
              <a:t> I solemnly charge </a:t>
            </a:r>
            <a:r>
              <a:rPr lang="en-US" i="1" dirty="0" smtClean="0"/>
              <a:t>you</a:t>
            </a:r>
            <a:r>
              <a:rPr lang="en-US" dirty="0" smtClean="0"/>
              <a:t> in the presence of God and of Christ Jesus, who is to judge the living and the dead</a:t>
            </a:r>
            <a:r>
              <a:rPr lang="en-US" spc="-150" dirty="0" smtClean="0"/>
              <a:t>, and by </a:t>
            </a:r>
            <a:r>
              <a:rPr lang="en-US" dirty="0" smtClean="0"/>
              <a:t>His appearing</a:t>
            </a:r>
            <a:r>
              <a:rPr lang="en-US" spc="-150" dirty="0" smtClean="0"/>
              <a:t> and </a:t>
            </a:r>
            <a:r>
              <a:rPr lang="en-US" dirty="0" smtClean="0"/>
              <a:t>His kingdom</a:t>
            </a:r>
            <a:r>
              <a:rPr lang="en-US" spc="-150" dirty="0" smtClean="0"/>
              <a:t>: preach </a:t>
            </a:r>
            <a:r>
              <a:rPr lang="en-US" dirty="0" smtClean="0"/>
              <a:t>the word;        </a:t>
            </a:r>
            <a:r>
              <a:rPr lang="en-US" spc="-150" dirty="0" smtClean="0"/>
              <a:t>be </a:t>
            </a:r>
            <a:r>
              <a:rPr lang="en-US" dirty="0" smtClean="0"/>
              <a:t>ready in </a:t>
            </a:r>
            <a:r>
              <a:rPr lang="en-US" spc="-150" dirty="0" smtClean="0"/>
              <a:t>season </a:t>
            </a:r>
            <a:r>
              <a:rPr lang="en-US" i="1" spc="-150" dirty="0" smtClean="0"/>
              <a:t>and</a:t>
            </a:r>
            <a:r>
              <a:rPr lang="en-US" spc="-150" dirty="0" smtClean="0"/>
              <a:t>  out </a:t>
            </a:r>
            <a:r>
              <a:rPr lang="en-US" dirty="0" smtClean="0"/>
              <a:t>of season; r</a:t>
            </a:r>
            <a:r>
              <a:rPr lang="en-US" spc="-150" dirty="0" smtClean="0"/>
              <a:t>ep</a:t>
            </a:r>
            <a:r>
              <a:rPr lang="en-US" dirty="0" smtClean="0"/>
              <a:t>rove</a:t>
            </a:r>
            <a:r>
              <a:rPr lang="en-US" spc="-150" dirty="0" smtClean="0"/>
              <a:t>, rebuke</a:t>
            </a:r>
            <a:r>
              <a:rPr lang="en-US" dirty="0" smtClean="0"/>
              <a:t>, exhort, with great patience and instruction.  For the time will come when they will not endure sound doctrine; but </a:t>
            </a:r>
            <a:r>
              <a:rPr lang="en-US" i="1" dirty="0" smtClean="0"/>
              <a:t>wanting</a:t>
            </a:r>
            <a:r>
              <a:rPr lang="en-US" dirty="0" smtClean="0"/>
              <a:t> to have their ears tickled, they will accumulate for themselves teachers in accordance to their own desires</a:t>
            </a:r>
            <a:r>
              <a:rPr lang="en-US" dirty="0" smtClean="0"/>
              <a:t>, and </a:t>
            </a:r>
            <a:r>
              <a:rPr lang="en-US" dirty="0" smtClean="0"/>
              <a:t>will turn away their ears from the truth and will turn aside to </a:t>
            </a:r>
            <a:r>
              <a:rPr lang="en-US" dirty="0" smtClean="0"/>
              <a:t>myths.</a:t>
            </a:r>
            <a:endParaRPr lang="en-US" dirty="0" smtClean="0"/>
          </a:p>
        </p:txBody>
      </p:sp>
    </p:spTree>
    <p:extLst>
      <p:ext uri="{BB962C8B-B14F-4D97-AF65-F5344CB8AC3E}">
        <p14:creationId xmlns:p14="http://schemas.microsoft.com/office/powerpoint/2010/main" xmlns="" val="56121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a:xfrm>
            <a:off x="29571" y="0"/>
            <a:ext cx="9999257" cy="887104"/>
          </a:xfrm>
        </p:spPr>
        <p:txBody>
          <a:bodyPr>
            <a:noAutofit/>
          </a:bodyPr>
          <a:lstStyle/>
          <a:p>
            <a:r>
              <a:rPr lang="en-US" sz="4800" b="0" dirty="0" smtClean="0">
                <a:solidFill>
                  <a:srgbClr val="76280B"/>
                </a:solidFill>
              </a:rPr>
              <a:t>WHY TURN AWAY?</a:t>
            </a:r>
            <a:endParaRPr lang="en-US" sz="4800"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957943"/>
            <a:ext cx="9999257" cy="6814457"/>
          </a:xfrm>
        </p:spPr>
        <p:txBody>
          <a:bodyPr>
            <a:noAutofit/>
          </a:bodyPr>
          <a:lstStyle/>
          <a:p>
            <a:pPr marL="514350" indent="-514350">
              <a:lnSpc>
                <a:spcPct val="95000"/>
              </a:lnSpc>
              <a:spcBef>
                <a:spcPts val="200"/>
              </a:spcBef>
            </a:pPr>
            <a:r>
              <a:rPr lang="en-US" b="1" dirty="0" smtClean="0"/>
              <a:t>Many </a:t>
            </a:r>
            <a:r>
              <a:rPr lang="en-US" b="1" dirty="0" smtClean="0"/>
              <a:t>don’t do it all at once; </a:t>
            </a:r>
            <a:r>
              <a:rPr lang="en-US" dirty="0" smtClean="0"/>
              <a:t>Like a little sheep, they wander away one tuft of grass at a time</a:t>
            </a:r>
          </a:p>
          <a:p>
            <a:pPr marL="514350" indent="-514350">
              <a:lnSpc>
                <a:spcPct val="95000"/>
              </a:lnSpc>
              <a:spcBef>
                <a:spcPts val="200"/>
              </a:spcBef>
            </a:pPr>
            <a:r>
              <a:rPr lang="en-US" dirty="0" smtClean="0"/>
              <a:t>Frequently </a:t>
            </a:r>
            <a:r>
              <a:rPr lang="en-US" dirty="0" smtClean="0"/>
              <a:t>starts when some teacher/or Christian leader has </a:t>
            </a:r>
            <a:r>
              <a:rPr lang="en-US" b="1" dirty="0" smtClean="0"/>
              <a:t>disappointed them</a:t>
            </a:r>
          </a:p>
          <a:p>
            <a:pPr marL="514350" indent="-514350">
              <a:lnSpc>
                <a:spcPct val="95000"/>
              </a:lnSpc>
              <a:spcBef>
                <a:spcPts val="200"/>
              </a:spcBef>
            </a:pPr>
            <a:r>
              <a:rPr lang="en-US" dirty="0" smtClean="0"/>
              <a:t>PTL </a:t>
            </a:r>
            <a:r>
              <a:rPr lang="en-US" dirty="0" smtClean="0"/>
              <a:t>scandal</a:t>
            </a:r>
          </a:p>
          <a:p>
            <a:pPr marL="514350" indent="-514350">
              <a:lnSpc>
                <a:spcPct val="95000"/>
              </a:lnSpc>
              <a:spcBef>
                <a:spcPts val="200"/>
              </a:spcBef>
            </a:pPr>
            <a:r>
              <a:rPr lang="en-US" dirty="0" smtClean="0"/>
              <a:t>It </a:t>
            </a:r>
            <a:r>
              <a:rPr lang="en-US" dirty="0" smtClean="0"/>
              <a:t>sometimes happens because a teacher/other Christian has </a:t>
            </a:r>
            <a:r>
              <a:rPr lang="en-US" b="1" dirty="0" smtClean="0"/>
              <a:t>challenged</a:t>
            </a:r>
            <a:r>
              <a:rPr lang="en-US" dirty="0" smtClean="0"/>
              <a:t> them</a:t>
            </a:r>
          </a:p>
          <a:p>
            <a:pPr marL="514350" indent="-514350">
              <a:lnSpc>
                <a:spcPct val="95000"/>
              </a:lnSpc>
              <a:spcBef>
                <a:spcPts val="200"/>
              </a:spcBef>
            </a:pPr>
            <a:r>
              <a:rPr lang="en-US" b="1" dirty="0" smtClean="0"/>
              <a:t>Titus 2:15 </a:t>
            </a:r>
            <a:r>
              <a:rPr lang="en-US" dirty="0" smtClean="0"/>
              <a:t> These things speak and exhort and </a:t>
            </a:r>
            <a:r>
              <a:rPr lang="en-US" u="sng" dirty="0" smtClean="0"/>
              <a:t>reprove </a:t>
            </a:r>
            <a:r>
              <a:rPr lang="en-US" dirty="0" smtClean="0"/>
              <a:t>with all authority. Let no one disregard you. </a:t>
            </a:r>
          </a:p>
          <a:p>
            <a:pPr marL="514350" indent="-514350">
              <a:lnSpc>
                <a:spcPct val="95000"/>
              </a:lnSpc>
              <a:spcBef>
                <a:spcPts val="200"/>
              </a:spcBef>
            </a:pPr>
            <a:r>
              <a:rPr lang="en-US" dirty="0" smtClean="0"/>
              <a:t>Reprove: </a:t>
            </a:r>
            <a:r>
              <a:rPr lang="en-US" i="1" dirty="0" err="1" smtClean="0"/>
              <a:t>elegcho</a:t>
            </a:r>
            <a:r>
              <a:rPr lang="en-US" i="1" dirty="0" smtClean="0"/>
              <a:t>:</a:t>
            </a:r>
            <a:r>
              <a:rPr lang="en-US" dirty="0" smtClean="0"/>
              <a:t> to expose or bring conviction</a:t>
            </a:r>
          </a:p>
          <a:p>
            <a:pPr marL="514350" indent="-514350">
              <a:lnSpc>
                <a:spcPct val="95000"/>
              </a:lnSpc>
              <a:spcBef>
                <a:spcPts val="200"/>
              </a:spcBef>
            </a:pPr>
            <a:r>
              <a:rPr lang="en-US" dirty="0" smtClean="0"/>
              <a:t>One of the roles of the Holy Spirit is to bring conviction of sin; people who don’t want to give up sinful actions or wrong doctrine don’t like conviction</a:t>
            </a:r>
          </a:p>
          <a:p>
            <a:pPr marL="514350" indent="-514350">
              <a:lnSpc>
                <a:spcPct val="95000"/>
              </a:lnSpc>
              <a:spcBef>
                <a:spcPts val="200"/>
              </a:spcBef>
            </a:pPr>
            <a:r>
              <a:rPr lang="en-US" b="1" dirty="0" smtClean="0"/>
              <a:t>John 16:8  </a:t>
            </a:r>
            <a:r>
              <a:rPr lang="en-US" dirty="0" smtClean="0"/>
              <a:t>"And He, when He comes, will convict the world concerning sin and righteousness and judgment;” </a:t>
            </a:r>
            <a:br>
              <a:rPr lang="en-US" dirty="0" smtClean="0"/>
            </a:br>
            <a:r>
              <a:rPr lang="en-US" dirty="0" smtClean="0"/>
              <a:t/>
            </a:r>
            <a:br>
              <a:rPr lang="en-US" dirty="0" smtClean="0"/>
            </a:br>
            <a:endParaRPr lang="en-US" dirty="0" smtClean="0"/>
          </a:p>
          <a:p>
            <a:pPr marL="514350" indent="-514350">
              <a:lnSpc>
                <a:spcPct val="95000"/>
              </a:lnSpc>
              <a:spcBef>
                <a:spcPts val="200"/>
              </a:spcBef>
            </a:pPr>
            <a:endParaRPr lang="en-US" dirty="0" smtClean="0"/>
          </a:p>
          <a:p>
            <a:pPr marL="514350" indent="-514350">
              <a:lnSpc>
                <a:spcPct val="95000"/>
              </a:lnSpc>
              <a:spcBef>
                <a:spcPts val="200"/>
              </a:spcBef>
            </a:pPr>
            <a:endParaRPr lang="en-US" dirty="0"/>
          </a:p>
        </p:txBody>
      </p:sp>
    </p:spTree>
    <p:extLst>
      <p:ext uri="{BB962C8B-B14F-4D97-AF65-F5344CB8AC3E}">
        <p14:creationId xmlns:p14="http://schemas.microsoft.com/office/powerpoint/2010/main" xmlns="" val="345021390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sz="4800" b="0" dirty="0" smtClean="0">
                <a:solidFill>
                  <a:srgbClr val="76280B"/>
                </a:solidFill>
              </a:rPr>
              <a:t>INTRUSION OF THE FLESH</a:t>
            </a:r>
            <a:endParaRPr lang="en-US" sz="4800"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Autofit/>
          </a:bodyPr>
          <a:lstStyle/>
          <a:p>
            <a:pPr>
              <a:spcBef>
                <a:spcPts val="400"/>
              </a:spcBef>
            </a:pPr>
            <a:r>
              <a:rPr lang="en-US" dirty="0" smtClean="0"/>
              <a:t>Good things can become excessive</a:t>
            </a:r>
          </a:p>
          <a:p>
            <a:pPr>
              <a:spcBef>
                <a:spcPts val="0"/>
              </a:spcBef>
              <a:buNone/>
            </a:pPr>
            <a:r>
              <a:rPr lang="en-US" sz="2400" b="1" dirty="0" smtClean="0"/>
              <a:t>      enjoying food –gluttony</a:t>
            </a:r>
          </a:p>
          <a:p>
            <a:pPr>
              <a:spcBef>
                <a:spcPts val="0"/>
              </a:spcBef>
              <a:buNone/>
            </a:pPr>
            <a:r>
              <a:rPr lang="en-US" sz="2400" b="1" dirty="0" smtClean="0"/>
              <a:t>      self-respect – self-centeredness</a:t>
            </a:r>
          </a:p>
          <a:p>
            <a:pPr>
              <a:spcBef>
                <a:spcPts val="0"/>
              </a:spcBef>
              <a:buNone/>
            </a:pPr>
            <a:r>
              <a:rPr lang="en-US" sz="2400" b="1" dirty="0" smtClean="0"/>
              <a:t>      communication – gossip</a:t>
            </a:r>
          </a:p>
          <a:p>
            <a:pPr>
              <a:spcBef>
                <a:spcPts val="0"/>
              </a:spcBef>
              <a:buNone/>
            </a:pPr>
            <a:r>
              <a:rPr lang="en-US" sz="2400" b="1" dirty="0" smtClean="0"/>
              <a:t>      generosity – wastefulness</a:t>
            </a:r>
          </a:p>
          <a:p>
            <a:pPr>
              <a:spcBef>
                <a:spcPts val="0"/>
              </a:spcBef>
              <a:buNone/>
            </a:pPr>
            <a:r>
              <a:rPr lang="en-US" sz="2400" b="1" dirty="0" smtClean="0"/>
              <a:t>      anger – rage</a:t>
            </a:r>
          </a:p>
          <a:p>
            <a:pPr>
              <a:spcBef>
                <a:spcPts val="0"/>
              </a:spcBef>
              <a:buNone/>
            </a:pPr>
            <a:r>
              <a:rPr lang="en-US" sz="2400" b="1" dirty="0" smtClean="0"/>
              <a:t>      cautiousness – unbelief</a:t>
            </a:r>
          </a:p>
          <a:p>
            <a:pPr>
              <a:spcBef>
                <a:spcPts val="400"/>
              </a:spcBef>
            </a:pPr>
            <a:r>
              <a:rPr lang="en-US" dirty="0" smtClean="0"/>
              <a:t>We need to be aware of how wrong thinking and false knowledge creep </a:t>
            </a:r>
            <a:r>
              <a:rPr lang="en-US" dirty="0" smtClean="0"/>
              <a:t>in</a:t>
            </a:r>
          </a:p>
          <a:p>
            <a:pPr>
              <a:spcBef>
                <a:spcPts val="400"/>
              </a:spcBef>
            </a:pPr>
            <a:r>
              <a:rPr lang="en-US" b="1" dirty="0" smtClean="0"/>
              <a:t>Mark 4:18-19 </a:t>
            </a:r>
            <a:r>
              <a:rPr lang="en-US" dirty="0" smtClean="0"/>
              <a:t>"</a:t>
            </a:r>
            <a:r>
              <a:rPr lang="en-US" dirty="0" smtClean="0"/>
              <a:t>And others are the ones on whom seed was sown among the thorns; these are the ones who have heard the word, </a:t>
            </a:r>
            <a:r>
              <a:rPr lang="en-US" dirty="0" smtClean="0"/>
              <a:t>but </a:t>
            </a:r>
            <a:r>
              <a:rPr lang="en-US" dirty="0" smtClean="0"/>
              <a:t>the worries of the world, and the deceitfulness of riches, and the desires for other things enter in and choke the word, and it becomes unfruitful. </a:t>
            </a:r>
            <a:endParaRPr lang="en-US" dirty="0" smtClean="0"/>
          </a:p>
          <a:p>
            <a:pPr>
              <a:spcBef>
                <a:spcPts val="400"/>
              </a:spcBef>
            </a:pPr>
            <a:r>
              <a:rPr lang="en-US" b="1" dirty="0" smtClean="0"/>
              <a:t>John 8:31-32 </a:t>
            </a:r>
            <a:r>
              <a:rPr lang="en-US" dirty="0" smtClean="0"/>
              <a:t> So Jesus was saying to those Jews who had believed Him, "If you continue in My word, </a:t>
            </a:r>
            <a:r>
              <a:rPr lang="en-US" i="1" dirty="0" smtClean="0"/>
              <a:t>then</a:t>
            </a:r>
            <a:r>
              <a:rPr lang="en-US" dirty="0" smtClean="0"/>
              <a:t> you are truly disciples of Mine; and you will know the truth, and the truth will make you free." </a:t>
            </a:r>
          </a:p>
          <a:p>
            <a:pPr>
              <a:spcBef>
                <a:spcPts val="400"/>
              </a:spcBef>
              <a:buNone/>
            </a:pPr>
            <a:endParaRPr lang="en-US" dirty="0" smtClean="0"/>
          </a:p>
        </p:txBody>
      </p:sp>
    </p:spTree>
    <p:extLst>
      <p:ext uri="{BB962C8B-B14F-4D97-AF65-F5344CB8AC3E}">
        <p14:creationId xmlns:p14="http://schemas.microsoft.com/office/powerpoint/2010/main" xmlns="" val="225636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LACK OF KNOWLEDGE</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023582"/>
            <a:ext cx="9999257" cy="6748818"/>
          </a:xfrm>
        </p:spPr>
        <p:txBody>
          <a:bodyPr>
            <a:noAutofit/>
          </a:bodyPr>
          <a:lstStyle/>
          <a:p>
            <a:pPr>
              <a:spcBef>
                <a:spcPts val="200"/>
              </a:spcBef>
            </a:pPr>
            <a:r>
              <a:rPr lang="en-US" b="1" dirty="0" smtClean="0"/>
              <a:t>Hosea 4:6 </a:t>
            </a:r>
            <a:r>
              <a:rPr lang="en-US" dirty="0" smtClean="0"/>
              <a:t> My people are destroyed for lack of knowledge. Because you have rejected knowledge, I also will reject you from being My priest. Since you have forgotten the law of your God, I also will forget your children. </a:t>
            </a:r>
            <a:endParaRPr lang="en-US" dirty="0" smtClean="0"/>
          </a:p>
          <a:p>
            <a:pPr>
              <a:spcBef>
                <a:spcPts val="200"/>
              </a:spcBef>
            </a:pPr>
            <a:r>
              <a:rPr lang="en-US" b="1" dirty="0" smtClean="0"/>
              <a:t>2 Peter 2:1-3 </a:t>
            </a:r>
            <a:r>
              <a:rPr lang="en-US" dirty="0" smtClean="0"/>
              <a:t> But false prophets also arose among the people, just as there will also be false teachers among you, who will secretly introduce destructive heresies, even denying the Master who bought them, bringing swift destruction upon themselves. </a:t>
            </a:r>
            <a:r>
              <a:rPr lang="en-US" dirty="0" smtClean="0"/>
              <a:t>Many </a:t>
            </a:r>
            <a:r>
              <a:rPr lang="en-US" dirty="0" smtClean="0"/>
              <a:t>will follow their sensuality, and because of them the way of the truth will be maligned</a:t>
            </a:r>
            <a:r>
              <a:rPr lang="en-US" dirty="0" smtClean="0"/>
              <a:t>; and </a:t>
            </a:r>
            <a:r>
              <a:rPr lang="en-US" dirty="0" smtClean="0"/>
              <a:t>in </a:t>
            </a:r>
            <a:r>
              <a:rPr lang="en-US" i="1" dirty="0" smtClean="0"/>
              <a:t>their</a:t>
            </a:r>
            <a:r>
              <a:rPr lang="en-US" dirty="0" smtClean="0"/>
              <a:t> greed they will exploit you with false words; their judgment from long ago is not idle, and their destruction is not asleep. </a:t>
            </a:r>
          </a:p>
          <a:p>
            <a:pPr>
              <a:spcBef>
                <a:spcPts val="200"/>
              </a:spcBef>
            </a:pPr>
            <a:r>
              <a:rPr lang="en-US" dirty="0" smtClean="0"/>
              <a:t>Many emergent church leaders have rejected basic truths and are maligning those who hold them</a:t>
            </a:r>
          </a:p>
          <a:p>
            <a:pPr>
              <a:spcBef>
                <a:spcPts val="200"/>
              </a:spcBef>
            </a:pPr>
            <a:r>
              <a:rPr lang="en-US" dirty="0" smtClean="0"/>
              <a:t>Many essentially deny Jesus, without actually saying so</a:t>
            </a:r>
            <a:r>
              <a:rPr lang="en-US" dirty="0" smtClean="0"/>
              <a:t/>
            </a:r>
            <a:br>
              <a:rPr lang="en-US" dirty="0" smtClean="0"/>
            </a:br>
            <a:endParaRPr lang="en-US" dirty="0" smtClean="0"/>
          </a:p>
          <a:p>
            <a:pPr>
              <a:spcBef>
                <a:spcPts val="200"/>
              </a:spcBef>
            </a:pP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928913"/>
            <a:ext cx="10058400" cy="6843487"/>
          </a:xfrm>
        </p:spPr>
        <p:txBody>
          <a:bodyPr>
            <a:noAutofit/>
          </a:bodyPr>
          <a:lstStyle/>
          <a:p>
            <a:pPr>
              <a:lnSpc>
                <a:spcPct val="95000"/>
              </a:lnSpc>
              <a:spcBef>
                <a:spcPts val="300"/>
              </a:spcBef>
            </a:pPr>
            <a:r>
              <a:rPr lang="en-US" b="1" dirty="0" smtClean="0"/>
              <a:t>Mark 4:16-17 </a:t>
            </a:r>
            <a:r>
              <a:rPr lang="en-US" dirty="0" smtClean="0"/>
              <a:t> "In a similar way these are the ones on whom seed was sown on the rocky </a:t>
            </a:r>
            <a:r>
              <a:rPr lang="en-US" i="1" dirty="0" smtClean="0"/>
              <a:t>places,</a:t>
            </a:r>
            <a:r>
              <a:rPr lang="en-US" dirty="0" smtClean="0"/>
              <a:t> who, when they hear the word, immediately receive it with joy;  and they have no </a:t>
            </a:r>
            <a:r>
              <a:rPr lang="en-US" i="1" dirty="0" smtClean="0"/>
              <a:t>firm</a:t>
            </a:r>
            <a:r>
              <a:rPr lang="en-US" dirty="0" smtClean="0"/>
              <a:t> root in themselves, but are </a:t>
            </a:r>
            <a:r>
              <a:rPr lang="en-US" i="1" dirty="0" smtClean="0"/>
              <a:t>only</a:t>
            </a:r>
            <a:r>
              <a:rPr lang="en-US" dirty="0" smtClean="0"/>
              <a:t> temporary; then, when affliction or persecution arises because of the word, immediately they fall away. </a:t>
            </a:r>
            <a:endParaRPr lang="en-US" dirty="0" smtClean="0"/>
          </a:p>
          <a:p>
            <a:pPr>
              <a:lnSpc>
                <a:spcPct val="95000"/>
              </a:lnSpc>
              <a:spcBef>
                <a:spcPts val="300"/>
              </a:spcBef>
            </a:pPr>
            <a:r>
              <a:rPr lang="en-US" dirty="0" smtClean="0"/>
              <a:t>They don’t know how to stand; consequently they are overcome</a:t>
            </a:r>
          </a:p>
          <a:p>
            <a:pPr>
              <a:lnSpc>
                <a:spcPct val="95000"/>
              </a:lnSpc>
              <a:spcBef>
                <a:spcPts val="300"/>
              </a:spcBef>
            </a:pPr>
            <a:r>
              <a:rPr lang="en-US" b="1" dirty="0" smtClean="0"/>
              <a:t>Galatians 4:9-11 </a:t>
            </a:r>
            <a:r>
              <a:rPr lang="en-US" dirty="0" smtClean="0"/>
              <a:t> But now that you have come to know God, or rather to be known by God, how is it that you turn back again to the weak and worthless elemental things, to which you desire to be enslaved all over again?  You observe days and months and seasons and years.  I fear for you, that perhaps I have labored over you in vain. </a:t>
            </a:r>
            <a:endParaRPr lang="en-US" dirty="0" smtClean="0"/>
          </a:p>
          <a:p>
            <a:pPr>
              <a:lnSpc>
                <a:spcPct val="95000"/>
              </a:lnSpc>
              <a:spcBef>
                <a:spcPts val="300"/>
              </a:spcBef>
            </a:pPr>
            <a:r>
              <a:rPr lang="en-US" b="1" dirty="0" smtClean="0"/>
              <a:t>Philippians 3:14 </a:t>
            </a:r>
            <a:r>
              <a:rPr lang="en-US" dirty="0" smtClean="0"/>
              <a:t> I press on toward the goal for the prize of the upward call of God in Christ Jesus. </a:t>
            </a:r>
            <a:br>
              <a:rPr lang="en-US" dirty="0" smtClean="0"/>
            </a:br>
            <a:endParaRPr lang="en-US" dirty="0" smtClean="0"/>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13775"/>
          </a:xfrm>
        </p:spPr>
        <p:txBody>
          <a:bodyPr>
            <a:normAutofit/>
          </a:bodyPr>
          <a:lstStyle/>
          <a:p>
            <a:r>
              <a:rPr lang="en-US" sz="4800" b="0" dirty="0" smtClean="0">
                <a:solidFill>
                  <a:srgbClr val="76280B"/>
                </a:solidFill>
              </a:rPr>
              <a:t>ATTACK or CIRCUMSTANCES</a:t>
            </a:r>
            <a:endParaRPr lang="en-US" sz="4800"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7026</TotalTime>
  <Words>315</Words>
  <Application>Microsoft Office PowerPoint</Application>
  <PresentationFormat>Custom</PresentationFormat>
  <Paragraphs>82</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 Lesson 11</vt:lpstr>
      <vt:lpstr>WORD FOR THE JOURNEY</vt:lpstr>
      <vt:lpstr>BURN OUT</vt:lpstr>
      <vt:lpstr>NURTURE vs OUTREACH</vt:lpstr>
      <vt:lpstr>TURNING AWAY</vt:lpstr>
      <vt:lpstr>WHY TURN AWAY?</vt:lpstr>
      <vt:lpstr>INTRUSION OF THE FLESH</vt:lpstr>
      <vt:lpstr>LACK OF KNOWLEDGE</vt:lpstr>
      <vt:lpstr>ATTACK or CIRCUMSTANCES</vt:lpstr>
      <vt:lpstr>LEARNING TO HEAR GOD</vt:lpstr>
      <vt:lpstr>HEARING GOD</vt:lpstr>
      <vt:lpstr>ROLE OF PRAYER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29</cp:revision>
  <cp:lastPrinted>2018-09-14T13:40:37Z</cp:lastPrinted>
  <dcterms:created xsi:type="dcterms:W3CDTF">2018-08-14T16:05:04Z</dcterms:created>
  <dcterms:modified xsi:type="dcterms:W3CDTF">2018-11-15T20:00:52Z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