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3" r:id="rId4"/>
    <p:sldId id="280" r:id="rId5"/>
    <p:sldId id="284" r:id="rId6"/>
    <p:sldId id="281" r:id="rId7"/>
    <p:sldId id="282" r:id="rId8"/>
    <p:sldId id="258" r:id="rId9"/>
    <p:sldId id="264" r:id="rId10"/>
    <p:sldId id="265" r:id="rId11"/>
    <p:sldId id="277" r:id="rId12"/>
    <p:sldId id="260" r:id="rId13"/>
    <p:sldId id="261" r:id="rId14"/>
    <p:sldId id="266" r:id="rId15"/>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66" d="100"/>
          <a:sy n="66" d="100"/>
        </p:scale>
        <p:origin x="-151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0E7C086E-FBB5-4E13-96ED-390C5B9896E2}" type="datetimeFigureOut">
              <a:rPr lang="en-US" smtClean="0"/>
              <a:pPr/>
              <a:t>4/7/2013</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0C21E509-4386-4EA0-8E08-2F1C9A9BA63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vl1pPr>
          </a:lstStyle>
          <a:p>
            <a:fld id="{56256DB2-8236-4C99-99A2-A2D3DA219399}" type="datetimeFigureOut">
              <a:rPr lang="en-US" smtClean="0"/>
              <a:pPr/>
              <a:t>4/7/2013</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vl1pPr>
          </a:lstStyle>
          <a:p>
            <a:fld id="{9422EA86-2212-4B1E-9BB4-5E7084731A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AD1B124-71A8-4071-994B-D5CB89310005}" type="datetime1">
              <a:rPr lang="en-US" smtClean="0"/>
              <a:pPr/>
              <a:t>4/7/2013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80FCD8-6D4B-4716-B22E-FC784A37CC42}" type="datetime1">
              <a:rPr lang="en-US" smtClean="0"/>
              <a:pPr/>
              <a:t>4/7/2013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5256FA-70EA-4F30-AA27-D32049ED6560}" type="datetime1">
              <a:rPr lang="en-US" smtClean="0"/>
              <a:pPr/>
              <a:t>4/7/2013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BC73B0-DFA7-43CC-BCBD-96FAD27FA782}" type="datetime1">
              <a:rPr lang="en-US" smtClean="0"/>
              <a:pPr/>
              <a:t>4/7/2013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3933DC-80B3-48E9-9A0A-E4BC36155C6A}" type="datetime1">
              <a:rPr lang="en-US" smtClean="0"/>
              <a:pPr/>
              <a:t>4/7/2013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2EEC0D-0EA0-4A42-BEE2-6963EF5B9FD4}" type="datetime1">
              <a:rPr lang="en-US" smtClean="0"/>
              <a:pPr/>
              <a:t>4/7/2013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D185E3-7139-469D-B960-5E08A611EA24}" type="datetime1">
              <a:rPr lang="en-US" smtClean="0"/>
              <a:pPr/>
              <a:t>4/7/2013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F520F0-D4D2-41EE-A82A-95CAA9A99398}" type="datetime1">
              <a:rPr lang="en-US" smtClean="0"/>
              <a:pPr/>
              <a:t>4/7/2013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5673EF5-A616-49BC-A033-21F0488B3E9D}" type="datetime1">
              <a:rPr lang="en-US" smtClean="0"/>
              <a:pPr/>
              <a:t>4/7/2013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E20B02-CE8C-4753-A938-0AF6D48A6BA5}" type="datetime1">
              <a:rPr lang="en-US" smtClean="0"/>
              <a:pPr/>
              <a:t>4/7/2013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BEC98-8F74-4C51-9E05-022476D652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FA41FB-0746-4654-A261-9A607C8B3CFC}" type="datetime1">
              <a:rPr lang="en-US" smtClean="0"/>
              <a:pPr/>
              <a:t>4/7/2013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17BEC98-8F74-4C51-9E05-022476D6520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12F2040-F692-46C5-AAEF-82A848359331}" type="datetime1">
              <a:rPr lang="en-US" smtClean="0"/>
              <a:pPr/>
              <a:t>4/7/2013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17BEC98-8F74-4C51-9E05-022476D6520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926102"/>
          </a:xfrm>
        </p:spPr>
        <p:txBody>
          <a:bodyPr/>
          <a:lstStyle/>
          <a:p>
            <a:pPr algn="ctr"/>
            <a:r>
              <a:rPr lang="en-US" dirty="0" smtClean="0">
                <a:latin typeface="Tahoma" pitchFamily="34" charset="0"/>
                <a:cs typeface="Tahoma" pitchFamily="34" charset="0"/>
              </a:rPr>
              <a:t>REVERENCE FOR GOD’S PROMISES</a:t>
            </a:r>
            <a:endParaRPr lang="en-US" dirty="0">
              <a:latin typeface="Tahoma" pitchFamily="34" charset="0"/>
              <a:cs typeface="Tahoma" pitchFamily="34" charset="0"/>
            </a:endParaRPr>
          </a:p>
        </p:txBody>
      </p:sp>
      <p:sp>
        <p:nvSpPr>
          <p:cNvPr id="3" name="Subtitle 2"/>
          <p:cNvSpPr>
            <a:spLocks noGrp="1"/>
          </p:cNvSpPr>
          <p:nvPr>
            <p:ph type="subTitle" idx="1"/>
          </p:nvPr>
        </p:nvSpPr>
        <p:spPr>
          <a:xfrm>
            <a:off x="1432560" y="4038600"/>
            <a:ext cx="7406640" cy="2133600"/>
          </a:xfrm>
        </p:spPr>
        <p:txBody>
          <a:bodyPr>
            <a:normAutofit/>
          </a:bodyPr>
          <a:lstStyle/>
          <a:p>
            <a:pPr algn="ctr"/>
            <a:r>
              <a:rPr lang="en-US" sz="2400" dirty="0" err="1" smtClean="0">
                <a:latin typeface="Tahoma" pitchFamily="34" charset="0"/>
                <a:cs typeface="Tahoma" pitchFamily="34" charset="0"/>
              </a:rPr>
              <a:t>JoLynn</a:t>
            </a:r>
            <a:r>
              <a:rPr lang="en-US" sz="2400" dirty="0" smtClean="0">
                <a:latin typeface="Tahoma" pitchFamily="34" charset="0"/>
                <a:cs typeface="Tahoma" pitchFamily="34" charset="0"/>
              </a:rPr>
              <a:t> Gower</a:t>
            </a:r>
          </a:p>
          <a:p>
            <a:pPr algn="ctr"/>
            <a:r>
              <a:rPr lang="en-US" sz="2400" dirty="0" smtClean="0">
                <a:latin typeface="Tahoma" pitchFamily="34" charset="0"/>
                <a:cs typeface="Tahoma" pitchFamily="34" charset="0"/>
              </a:rPr>
              <a:t>352-2458    cell 493-6151</a:t>
            </a:r>
          </a:p>
          <a:p>
            <a:pPr algn="ctr"/>
            <a:r>
              <a:rPr lang="en-US" sz="2400" dirty="0" smtClean="0">
                <a:latin typeface="Tahoma" pitchFamily="34" charset="0"/>
                <a:cs typeface="Tahoma" pitchFamily="34" charset="0"/>
              </a:rPr>
              <a:t>jgower@guardingthetruth.org</a:t>
            </a:r>
            <a:endParaRPr lang="en-US" sz="24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944562"/>
          </a:xfrm>
        </p:spPr>
        <p:txBody>
          <a:bodyPr>
            <a:normAutofit/>
          </a:bodyPr>
          <a:lstStyle/>
          <a:p>
            <a:pPr algn="ctr"/>
            <a:r>
              <a:rPr lang="en-US" dirty="0" smtClean="0">
                <a:latin typeface="Tahoma" pitchFamily="34" charset="0"/>
                <a:cs typeface="Tahoma" pitchFamily="34" charset="0"/>
              </a:rPr>
              <a:t>WHEN??</a:t>
            </a:r>
            <a:endParaRPr lang="en-US"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10</a:t>
            </a:fld>
            <a:endParaRPr lang="en-US" dirty="0"/>
          </a:p>
        </p:txBody>
      </p:sp>
      <p:sp>
        <p:nvSpPr>
          <p:cNvPr id="5" name="Content Placeholder 4"/>
          <p:cNvSpPr>
            <a:spLocks noGrp="1"/>
          </p:cNvSpPr>
          <p:nvPr>
            <p:ph idx="1"/>
          </p:nvPr>
        </p:nvSpPr>
        <p:spPr>
          <a:xfrm>
            <a:off x="914400" y="1447800"/>
            <a:ext cx="8229600" cy="5410200"/>
          </a:xfrm>
        </p:spPr>
        <p:txBody>
          <a:bodyPr/>
          <a:lstStyle/>
          <a:p>
            <a:r>
              <a:rPr lang="en-US" dirty="0" smtClean="0">
                <a:latin typeface="Tahoma" pitchFamily="34" charset="0"/>
                <a:cs typeface="Tahoma" pitchFamily="34" charset="0"/>
              </a:rPr>
              <a:t>Tribulation temple?</a:t>
            </a:r>
          </a:p>
          <a:p>
            <a:r>
              <a:rPr lang="en-US" dirty="0" smtClean="0">
                <a:latin typeface="Tahoma" pitchFamily="34" charset="0"/>
                <a:cs typeface="Tahoma" pitchFamily="34" charset="0"/>
              </a:rPr>
              <a:t>Millennial temple?</a:t>
            </a:r>
          </a:p>
          <a:p>
            <a:r>
              <a:rPr lang="en-US" dirty="0" smtClean="0">
                <a:latin typeface="Tahoma" pitchFamily="34" charset="0"/>
                <a:cs typeface="Tahoma" pitchFamily="34" charset="0"/>
              </a:rPr>
              <a:t>Temple in the </a:t>
            </a:r>
            <a:r>
              <a:rPr lang="en-US" dirty="0" smtClean="0">
                <a:latin typeface="Tahoma" pitchFamily="34" charset="0"/>
                <a:cs typeface="Tahoma" pitchFamily="34" charset="0"/>
              </a:rPr>
              <a:t>New Jerusalem? </a:t>
            </a:r>
            <a:r>
              <a:rPr lang="en-US" dirty="0" smtClean="0">
                <a:latin typeface="Tahoma" pitchFamily="34" charset="0"/>
                <a:cs typeface="Tahoma" pitchFamily="34" charset="0"/>
              </a:rPr>
              <a:t> NO!</a:t>
            </a:r>
          </a:p>
          <a:p>
            <a:pPr>
              <a:buNone/>
            </a:pPr>
            <a:r>
              <a:rPr lang="en-US" sz="2400" dirty="0" smtClean="0">
                <a:latin typeface="Tahoma" pitchFamily="34" charset="0"/>
                <a:cs typeface="Tahoma" pitchFamily="34" charset="0"/>
              </a:rPr>
              <a:t>  </a:t>
            </a:r>
            <a:r>
              <a:rPr lang="en-US" sz="2400" b="1" dirty="0" smtClean="0">
                <a:latin typeface="Tahoma" pitchFamily="34" charset="0"/>
                <a:cs typeface="Tahoma" pitchFamily="34" charset="0"/>
              </a:rPr>
              <a:t>Revelation </a:t>
            </a:r>
            <a:r>
              <a:rPr lang="en-US" sz="2400" b="1" dirty="0" smtClean="0">
                <a:latin typeface="Tahoma" pitchFamily="34" charset="0"/>
                <a:cs typeface="Tahoma" pitchFamily="34" charset="0"/>
              </a:rPr>
              <a:t>21:22-23 </a:t>
            </a:r>
            <a:r>
              <a:rPr lang="en-US" sz="2400" b="1" dirty="0" smtClean="0">
                <a:latin typeface="Tahoma" pitchFamily="34" charset="0"/>
                <a:cs typeface="Tahoma" pitchFamily="34" charset="0"/>
              </a:rPr>
              <a:t> </a:t>
            </a:r>
            <a:r>
              <a:rPr lang="en-US" sz="2400" dirty="0" smtClean="0">
                <a:latin typeface="Tahoma" pitchFamily="34" charset="0"/>
                <a:cs typeface="Tahoma" pitchFamily="34" charset="0"/>
              </a:rPr>
              <a:t>I </a:t>
            </a:r>
            <a:r>
              <a:rPr lang="en-US" sz="2400" dirty="0" smtClean="0">
                <a:latin typeface="Tahoma" pitchFamily="34" charset="0"/>
                <a:cs typeface="Tahoma" pitchFamily="34" charset="0"/>
              </a:rPr>
              <a:t>saw no temple in it, for the Lord God the Almighty and the Lamb are its temple. </a:t>
            </a:r>
            <a:r>
              <a:rPr lang="en-US" sz="2400" dirty="0" smtClean="0">
                <a:latin typeface="Tahoma" pitchFamily="34" charset="0"/>
                <a:cs typeface="Tahoma" pitchFamily="34" charset="0"/>
              </a:rPr>
              <a:t>And </a:t>
            </a:r>
            <a:r>
              <a:rPr lang="en-US" sz="2400" dirty="0" smtClean="0">
                <a:latin typeface="Tahoma" pitchFamily="34" charset="0"/>
                <a:cs typeface="Tahoma" pitchFamily="34" charset="0"/>
              </a:rPr>
              <a:t>the city has no need of the sun or of the moon to shine on it, for the glory of God has illumined it, and its lamp is the Lamb. </a:t>
            </a: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a:latin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57200"/>
            <a:ext cx="7498080" cy="960438"/>
          </a:xfrm>
        </p:spPr>
        <p:txBody>
          <a:bodyPr>
            <a:normAutofit fontScale="90000"/>
          </a:bodyPr>
          <a:lstStyle/>
          <a:p>
            <a:pPr algn="ctr"/>
            <a:r>
              <a:rPr lang="en-US" dirty="0" smtClean="0">
                <a:latin typeface="Tahoma" pitchFamily="34" charset="0"/>
                <a:cs typeface="Tahoma" pitchFamily="34" charset="0"/>
              </a:rPr>
              <a:t>THE EASTERN GATE</a:t>
            </a:r>
            <a:br>
              <a:rPr lang="en-US" dirty="0" smtClean="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990600" y="1447800"/>
            <a:ext cx="8153400" cy="5410200"/>
          </a:xfrm>
        </p:spPr>
        <p:txBody>
          <a:bodyPr>
            <a:normAutofit fontScale="92500" lnSpcReduction="10000"/>
          </a:bodyPr>
          <a:lstStyle/>
          <a:p>
            <a:r>
              <a:rPr lang="en-US" b="1" dirty="0" smtClean="0">
                <a:solidFill>
                  <a:schemeClr val="tx2">
                    <a:lumMod val="50000"/>
                  </a:schemeClr>
                </a:solidFill>
                <a:latin typeface="Tahoma" pitchFamily="34" charset="0"/>
                <a:cs typeface="Tahoma" pitchFamily="34" charset="0"/>
              </a:rPr>
              <a:t>Ezekiel 43:1-2 </a:t>
            </a:r>
            <a:r>
              <a:rPr lang="en-US" dirty="0" smtClean="0">
                <a:solidFill>
                  <a:schemeClr val="tx2">
                    <a:lumMod val="50000"/>
                  </a:schemeClr>
                </a:solidFill>
                <a:latin typeface="Tahoma" pitchFamily="34" charset="0"/>
                <a:cs typeface="Tahoma" pitchFamily="34" charset="0"/>
              </a:rPr>
              <a:t>Then </a:t>
            </a:r>
            <a:r>
              <a:rPr lang="en-US" dirty="0" smtClean="0">
                <a:solidFill>
                  <a:schemeClr val="tx2">
                    <a:lumMod val="50000"/>
                  </a:schemeClr>
                </a:solidFill>
                <a:latin typeface="Tahoma" pitchFamily="34" charset="0"/>
                <a:cs typeface="Tahoma" pitchFamily="34" charset="0"/>
              </a:rPr>
              <a:t>he led me to the gate, the gate facing toward the east; </a:t>
            </a:r>
            <a:r>
              <a:rPr lang="en-US" dirty="0" smtClean="0">
                <a:solidFill>
                  <a:schemeClr val="tx2">
                    <a:lumMod val="50000"/>
                  </a:schemeClr>
                </a:solidFill>
                <a:latin typeface="Tahoma" pitchFamily="34" charset="0"/>
                <a:cs typeface="Tahoma" pitchFamily="34" charset="0"/>
              </a:rPr>
              <a:t> </a:t>
            </a:r>
            <a:r>
              <a:rPr lang="en-US" dirty="0" smtClean="0">
                <a:solidFill>
                  <a:schemeClr val="tx2">
                    <a:lumMod val="50000"/>
                  </a:schemeClr>
                </a:solidFill>
                <a:latin typeface="Tahoma" pitchFamily="34" charset="0"/>
                <a:cs typeface="Tahoma" pitchFamily="34" charset="0"/>
              </a:rPr>
              <a:t>and behold, the glory of the God of Israel was coming from the way of the east. And His voice was like the sound of many waters; and the earth shone with His glory. </a:t>
            </a:r>
            <a:endParaRPr lang="en-US" dirty="0" smtClean="0">
              <a:solidFill>
                <a:schemeClr val="tx2">
                  <a:lumMod val="50000"/>
                </a:schemeClr>
              </a:solidFill>
              <a:latin typeface="Tahoma" pitchFamily="34" charset="0"/>
              <a:cs typeface="Tahoma" pitchFamily="34" charset="0"/>
            </a:endParaRPr>
          </a:p>
          <a:p>
            <a:r>
              <a:rPr lang="en-US" b="1" dirty="0" smtClean="0">
                <a:solidFill>
                  <a:schemeClr val="tx2">
                    <a:lumMod val="50000"/>
                  </a:schemeClr>
                </a:solidFill>
                <a:latin typeface="Tahoma" pitchFamily="34" charset="0"/>
                <a:cs typeface="Tahoma" pitchFamily="34" charset="0"/>
              </a:rPr>
              <a:t>Ezekiel 43:4-5 </a:t>
            </a:r>
            <a:r>
              <a:rPr lang="en-US" b="1" dirty="0" smtClean="0">
                <a:solidFill>
                  <a:schemeClr val="tx2">
                    <a:lumMod val="50000"/>
                  </a:schemeClr>
                </a:solidFill>
                <a:latin typeface="Tahoma" pitchFamily="34" charset="0"/>
                <a:cs typeface="Tahoma" pitchFamily="34" charset="0"/>
              </a:rPr>
              <a:t> </a:t>
            </a:r>
            <a:r>
              <a:rPr lang="en-US" dirty="0" smtClean="0">
                <a:solidFill>
                  <a:schemeClr val="tx2">
                    <a:lumMod val="50000"/>
                  </a:schemeClr>
                </a:solidFill>
                <a:latin typeface="Tahoma" pitchFamily="34" charset="0"/>
                <a:cs typeface="Tahoma" pitchFamily="34" charset="0"/>
              </a:rPr>
              <a:t>And the glory of the Lord came into the house by the way of the gate facing toward the east. </a:t>
            </a:r>
            <a:r>
              <a:rPr lang="en-US" dirty="0" smtClean="0">
                <a:solidFill>
                  <a:schemeClr val="tx2">
                    <a:lumMod val="50000"/>
                  </a:schemeClr>
                </a:solidFill>
                <a:latin typeface="Tahoma" pitchFamily="34" charset="0"/>
                <a:cs typeface="Tahoma" pitchFamily="34" charset="0"/>
              </a:rPr>
              <a:t> And </a:t>
            </a:r>
            <a:r>
              <a:rPr lang="en-US" dirty="0" smtClean="0">
                <a:solidFill>
                  <a:schemeClr val="tx2">
                    <a:lumMod val="50000"/>
                  </a:schemeClr>
                </a:solidFill>
                <a:latin typeface="Tahoma" pitchFamily="34" charset="0"/>
                <a:cs typeface="Tahoma" pitchFamily="34" charset="0"/>
              </a:rPr>
              <a:t>the Spirit lifted me up and brought me into the inner court; and behold, the glory of the Lord filled the house. </a:t>
            </a:r>
          </a:p>
          <a:p>
            <a:endParaRPr lang="en-US" dirty="0" smtClean="0">
              <a:solidFill>
                <a:schemeClr val="tx2">
                  <a:lumMod val="50000"/>
                </a:schemeClr>
              </a:solidFill>
              <a:latin typeface="Tahoma" pitchFamily="34" charset="0"/>
              <a:cs typeface="Tahoma" pitchFamily="34" charset="0"/>
            </a:endParaRPr>
          </a:p>
          <a:p>
            <a:endParaRPr lang="en-US" dirty="0" smtClean="0">
              <a:solidFill>
                <a:schemeClr val="tx2">
                  <a:lumMod val="50000"/>
                </a:schemeClr>
              </a:solidFill>
              <a:latin typeface="Tahoma" pitchFamily="34" charset="0"/>
              <a:cs typeface="Tahoma" pitchFamily="34" charset="0"/>
            </a:endParaRPr>
          </a:p>
          <a:p>
            <a:endParaRPr lang="en-US" dirty="0" smtClean="0">
              <a:solidFill>
                <a:schemeClr val="tx2">
                  <a:lumMod val="50000"/>
                </a:schemeClr>
              </a:solidFill>
              <a:latin typeface="Tahoma" pitchFamily="34" charset="0"/>
              <a:cs typeface="Tahoma" pitchFamily="34" charset="0"/>
            </a:endParaRPr>
          </a:p>
          <a:p>
            <a:endParaRPr lang="en-US" dirty="0" smtClean="0">
              <a:solidFill>
                <a:schemeClr val="tx2">
                  <a:lumMod val="50000"/>
                </a:schemeClr>
              </a:solidFill>
              <a:latin typeface="Tahoma" pitchFamily="34" charset="0"/>
              <a:cs typeface="Tahoma" pitchFamily="34" charset="0"/>
            </a:endParaRPr>
          </a:p>
          <a:p>
            <a:endParaRPr lang="en-US" dirty="0" smtClean="0">
              <a:solidFill>
                <a:schemeClr val="tx2">
                  <a:lumMod val="50000"/>
                </a:schemeClr>
              </a:solidFill>
              <a:latin typeface="Tahoma" pitchFamily="34" charset="0"/>
              <a:cs typeface="Tahoma" pitchFamily="34" charset="0"/>
            </a:endParaRPr>
          </a:p>
          <a:p>
            <a:endParaRPr lang="en-US"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lstStyle/>
          <a:p>
            <a:pPr algn="ctr"/>
            <a:r>
              <a:rPr lang="en-US" dirty="0" smtClean="0">
                <a:latin typeface="Tahoma" pitchFamily="34" charset="0"/>
                <a:cs typeface="Tahoma" pitchFamily="34" charset="0"/>
              </a:rPr>
              <a:t>CORPSES OF KINGS</a:t>
            </a:r>
            <a:endParaRPr lang="en-US" dirty="0">
              <a:latin typeface="Tahoma" pitchFamily="34" charset="0"/>
              <a:cs typeface="Tahoma" pitchFamily="34" charset="0"/>
            </a:endParaRPr>
          </a:p>
        </p:txBody>
      </p:sp>
      <p:sp>
        <p:nvSpPr>
          <p:cNvPr id="3" name="Content Placeholder 2"/>
          <p:cNvSpPr>
            <a:spLocks noGrp="1"/>
          </p:cNvSpPr>
          <p:nvPr>
            <p:ph idx="1"/>
          </p:nvPr>
        </p:nvSpPr>
        <p:spPr>
          <a:xfrm>
            <a:off x="914400" y="1447800"/>
            <a:ext cx="8229600" cy="5410200"/>
          </a:xfrm>
        </p:spPr>
        <p:txBody>
          <a:bodyPr>
            <a:normAutofit lnSpcReduction="10000"/>
          </a:bodyPr>
          <a:lstStyle/>
          <a:p>
            <a:r>
              <a:rPr lang="en-US" sz="2800" b="1" dirty="0" smtClean="0">
                <a:solidFill>
                  <a:schemeClr val="tx2">
                    <a:lumMod val="50000"/>
                  </a:schemeClr>
                </a:solidFill>
                <a:latin typeface="Tahoma" pitchFamily="34" charset="0"/>
                <a:cs typeface="Tahoma" pitchFamily="34" charset="0"/>
              </a:rPr>
              <a:t>Ezekiel 43:7-8 </a:t>
            </a:r>
            <a:r>
              <a:rPr lang="en-US" sz="2800" b="1" dirty="0" smtClean="0">
                <a:solidFill>
                  <a:schemeClr val="tx2">
                    <a:lumMod val="50000"/>
                  </a:schemeClr>
                </a:solidFill>
                <a:latin typeface="Tahoma" pitchFamily="34" charset="0"/>
                <a:cs typeface="Tahoma" pitchFamily="34" charset="0"/>
              </a:rPr>
              <a:t> </a:t>
            </a:r>
            <a:r>
              <a:rPr lang="en-US" sz="2800" dirty="0" smtClean="0">
                <a:solidFill>
                  <a:schemeClr val="tx2">
                    <a:lumMod val="50000"/>
                  </a:schemeClr>
                </a:solidFill>
                <a:latin typeface="Tahoma" pitchFamily="34" charset="0"/>
                <a:cs typeface="Tahoma" pitchFamily="34" charset="0"/>
              </a:rPr>
              <a:t>He said to me, "Son of man, this is the place of My throne and the place of the soles of My feet, where I will dwell among the sons of Israel forever. And the house of Israel will not again defile My holy name, neither they nor their kings, by their harlotry and by the corpses of their kings when they die, </a:t>
            </a:r>
            <a:r>
              <a:rPr lang="en-US" sz="2800" dirty="0" smtClean="0">
                <a:solidFill>
                  <a:schemeClr val="tx2">
                    <a:lumMod val="50000"/>
                  </a:schemeClr>
                </a:solidFill>
                <a:latin typeface="Tahoma" pitchFamily="34" charset="0"/>
                <a:cs typeface="Tahoma" pitchFamily="34" charset="0"/>
              </a:rPr>
              <a:t>by </a:t>
            </a:r>
            <a:r>
              <a:rPr lang="en-US" sz="2800" dirty="0" smtClean="0">
                <a:solidFill>
                  <a:schemeClr val="tx2">
                    <a:lumMod val="50000"/>
                  </a:schemeClr>
                </a:solidFill>
                <a:latin typeface="Tahoma" pitchFamily="34" charset="0"/>
                <a:cs typeface="Tahoma" pitchFamily="34" charset="0"/>
              </a:rPr>
              <a:t>setting their threshold by My threshold and their door post beside My door post, with only the wall between Me and them. And they have defiled My holy name by their abominations which they have committed. So I have consumed them in My anger. </a:t>
            </a:r>
          </a:p>
          <a:p>
            <a:pPr>
              <a:buNone/>
            </a:pPr>
            <a:endParaRPr lang="en-US" sz="2800" dirty="0" smtClean="0">
              <a:solidFill>
                <a:schemeClr val="tx2">
                  <a:lumMod val="50000"/>
                </a:schemeClr>
              </a:solidFill>
              <a:latin typeface="Tahoma" pitchFamily="34" charset="0"/>
              <a:cs typeface="Tahoma" pitchFamily="34" charset="0"/>
            </a:endParaRPr>
          </a:p>
          <a:p>
            <a:pPr>
              <a:buNone/>
            </a:pPr>
            <a:endParaRPr lang="en-US" sz="2800" dirty="0" smtClean="0">
              <a:solidFill>
                <a:schemeClr val="tx2">
                  <a:lumMod val="50000"/>
                </a:schemeClr>
              </a:solidFill>
              <a:latin typeface="Tahoma" pitchFamily="34" charset="0"/>
              <a:cs typeface="Tahoma" pitchFamily="34" charset="0"/>
            </a:endParaRPr>
          </a:p>
          <a:p>
            <a:pPr>
              <a:buNone/>
            </a:pPr>
            <a:endParaRPr lang="en-US" sz="2800" dirty="0" smtClean="0">
              <a:solidFill>
                <a:schemeClr val="tx2">
                  <a:lumMod val="50000"/>
                </a:schemeClr>
              </a:solidFill>
              <a:latin typeface="Tahoma" pitchFamily="34" charset="0"/>
              <a:cs typeface="Tahoma" pitchFamily="34" charset="0"/>
            </a:endParaRPr>
          </a:p>
          <a:p>
            <a:pPr>
              <a:buNone/>
            </a:pPr>
            <a:endParaRPr lang="en-US" sz="2800" dirty="0" smtClean="0">
              <a:solidFill>
                <a:schemeClr val="tx2">
                  <a:lumMod val="50000"/>
                </a:schemeClr>
              </a:solidFill>
              <a:latin typeface="Tahoma" pitchFamily="34" charset="0"/>
              <a:cs typeface="Tahoma" pitchFamily="34" charset="0"/>
            </a:endParaRPr>
          </a:p>
          <a:p>
            <a:pPr>
              <a:buNone/>
            </a:pPr>
            <a:endParaRPr lang="en-US" sz="28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8229600" cy="5638800"/>
          </a:xfrm>
        </p:spPr>
        <p:txBody>
          <a:bodyPr>
            <a:normAutofit/>
          </a:bodyPr>
          <a:lstStyle/>
          <a:p>
            <a:endParaRPr lang="en-US" sz="2800" dirty="0" smtClean="0">
              <a:solidFill>
                <a:schemeClr val="bg2">
                  <a:lumMod val="10000"/>
                </a:schemeClr>
              </a:solidFill>
              <a:latin typeface="Tahoma" pitchFamily="34" charset="0"/>
              <a:cs typeface="Tahoma" pitchFamily="34" charset="0"/>
            </a:endParaRPr>
          </a:p>
          <a:p>
            <a:endParaRPr lang="en-US" sz="2800" dirty="0" smtClean="0">
              <a:solidFill>
                <a:schemeClr val="bg2">
                  <a:lumMod val="10000"/>
                </a:schemeClr>
              </a:solidFill>
              <a:latin typeface="Tahoma" pitchFamily="34" charset="0"/>
              <a:cs typeface="Tahoma" pitchFamily="34" charset="0"/>
            </a:endParaRPr>
          </a:p>
          <a:p>
            <a:endParaRPr lang="en-US" sz="2800" dirty="0" smtClean="0">
              <a:solidFill>
                <a:schemeClr val="bg2">
                  <a:lumMod val="10000"/>
                </a:schemeClr>
              </a:solidFill>
              <a:latin typeface="Tahoma" pitchFamily="34" charset="0"/>
              <a:cs typeface="Tahoma" pitchFamily="34" charset="0"/>
            </a:endParaRPr>
          </a:p>
          <a:p>
            <a:endParaRPr lang="en-US" sz="2800" dirty="0" smtClean="0">
              <a:solidFill>
                <a:schemeClr val="bg2">
                  <a:lumMod val="1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13</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1180138" y="1"/>
            <a:ext cx="6744662" cy="68185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normAutofit fontScale="90000"/>
          </a:bodyPr>
          <a:lstStyle/>
          <a:p>
            <a:pPr algn="ctr"/>
            <a:r>
              <a:rPr lang="en-US" dirty="0" smtClean="0">
                <a:latin typeface="Tahoma" pitchFamily="34" charset="0"/>
                <a:cs typeface="Tahoma" pitchFamily="34" charset="0"/>
              </a:rPr>
              <a:t>WHO IS EZEKIEL’S TEMPLE FOR?</a:t>
            </a:r>
            <a:endParaRPr lang="en-US" dirty="0">
              <a:latin typeface="Tahoma" pitchFamily="34" charset="0"/>
              <a:cs typeface="Tahoma" pitchFamily="34" charset="0"/>
            </a:endParaRPr>
          </a:p>
        </p:txBody>
      </p:sp>
      <p:sp>
        <p:nvSpPr>
          <p:cNvPr id="3" name="Content Placeholder 2"/>
          <p:cNvSpPr>
            <a:spLocks noGrp="1"/>
          </p:cNvSpPr>
          <p:nvPr>
            <p:ph idx="1"/>
          </p:nvPr>
        </p:nvSpPr>
        <p:spPr>
          <a:xfrm>
            <a:off x="838200" y="990600"/>
            <a:ext cx="8305800" cy="5867400"/>
          </a:xfrm>
        </p:spPr>
        <p:txBody>
          <a:bodyPr>
            <a:noAutofit/>
          </a:bodyPr>
          <a:lstStyle/>
          <a:p>
            <a:r>
              <a:rPr lang="en-US" sz="2700" b="1" dirty="0" smtClean="0">
                <a:solidFill>
                  <a:schemeClr val="tx2">
                    <a:lumMod val="50000"/>
                  </a:schemeClr>
                </a:solidFill>
                <a:latin typeface="Tahoma" pitchFamily="34" charset="0"/>
                <a:cs typeface="Tahoma" pitchFamily="34" charset="0"/>
              </a:rPr>
              <a:t>Ezekiel 43:10-11 </a:t>
            </a:r>
            <a:r>
              <a:rPr lang="en-US" sz="2700" dirty="0" smtClean="0">
                <a:solidFill>
                  <a:schemeClr val="tx2">
                    <a:lumMod val="50000"/>
                  </a:schemeClr>
                </a:solidFill>
                <a:latin typeface="Tahoma" pitchFamily="34" charset="0"/>
                <a:cs typeface="Tahoma" pitchFamily="34" charset="0"/>
              </a:rPr>
              <a:t>“As </a:t>
            </a:r>
            <a:r>
              <a:rPr lang="en-US" sz="2700" dirty="0" smtClean="0">
                <a:solidFill>
                  <a:schemeClr val="tx2">
                    <a:lumMod val="50000"/>
                  </a:schemeClr>
                </a:solidFill>
                <a:latin typeface="Tahoma" pitchFamily="34" charset="0"/>
                <a:cs typeface="Tahoma" pitchFamily="34" charset="0"/>
              </a:rPr>
              <a:t>for you, son of man, describe the temple to the house of Israel, that they may be ashamed of their iniquities; and let them measure the plan. </a:t>
            </a:r>
            <a:r>
              <a:rPr lang="en-US" sz="2700" dirty="0" smtClean="0">
                <a:solidFill>
                  <a:schemeClr val="tx2">
                    <a:lumMod val="50000"/>
                  </a:schemeClr>
                </a:solidFill>
                <a:latin typeface="Tahoma" pitchFamily="34" charset="0"/>
                <a:cs typeface="Tahoma" pitchFamily="34" charset="0"/>
              </a:rPr>
              <a:t>If </a:t>
            </a:r>
            <a:r>
              <a:rPr lang="en-US" sz="2700" dirty="0" smtClean="0">
                <a:solidFill>
                  <a:schemeClr val="tx2">
                    <a:lumMod val="50000"/>
                  </a:schemeClr>
                </a:solidFill>
                <a:latin typeface="Tahoma" pitchFamily="34" charset="0"/>
                <a:cs typeface="Tahoma" pitchFamily="34" charset="0"/>
              </a:rPr>
              <a:t>they are ashamed of all that they have done, make known to them the design of the house, its structure, its exits, its entrances, all its designs, all its statutes, and all its laws. And write it in their sight, so that they may observe its whole design and all its statutes and do them</a:t>
            </a:r>
            <a:r>
              <a:rPr lang="en-US" sz="2700" dirty="0" smtClean="0">
                <a:solidFill>
                  <a:schemeClr val="tx2">
                    <a:lumMod val="50000"/>
                  </a:schemeClr>
                </a:solidFill>
                <a:latin typeface="Tahoma" pitchFamily="34" charset="0"/>
                <a:cs typeface="Tahoma" pitchFamily="34" charset="0"/>
              </a:rPr>
              <a:t>.” </a:t>
            </a:r>
            <a:endParaRPr lang="en-US" sz="2700" dirty="0" smtClean="0">
              <a:solidFill>
                <a:schemeClr val="tx2">
                  <a:lumMod val="50000"/>
                </a:schemeClr>
              </a:solidFill>
              <a:latin typeface="Tahoma" pitchFamily="34" charset="0"/>
              <a:cs typeface="Tahoma" pitchFamily="34" charset="0"/>
            </a:endParaRPr>
          </a:p>
          <a:p>
            <a:r>
              <a:rPr lang="en-US" sz="2700" b="1" dirty="0" smtClean="0">
                <a:solidFill>
                  <a:schemeClr val="tx2">
                    <a:lumMod val="50000"/>
                  </a:schemeClr>
                </a:solidFill>
                <a:latin typeface="Tahoma" pitchFamily="34" charset="0"/>
                <a:cs typeface="Tahoma" pitchFamily="34" charset="0"/>
              </a:rPr>
              <a:t>Ezekiel 43:12 </a:t>
            </a:r>
            <a:r>
              <a:rPr lang="en-US" sz="2700" b="1" dirty="0" smtClean="0">
                <a:solidFill>
                  <a:schemeClr val="tx2">
                    <a:lumMod val="50000"/>
                  </a:schemeClr>
                </a:solidFill>
                <a:latin typeface="Tahoma" pitchFamily="34" charset="0"/>
                <a:cs typeface="Tahoma" pitchFamily="34" charset="0"/>
              </a:rPr>
              <a:t> </a:t>
            </a:r>
            <a:r>
              <a:rPr lang="en-US" sz="2700" dirty="0" smtClean="0">
                <a:solidFill>
                  <a:schemeClr val="tx2">
                    <a:lumMod val="50000"/>
                  </a:schemeClr>
                </a:solidFill>
                <a:latin typeface="Tahoma" pitchFamily="34" charset="0"/>
                <a:cs typeface="Tahoma" pitchFamily="34" charset="0"/>
              </a:rPr>
              <a:t>"This is the law of the house: its entire area on the top of the mountain all around shall be most holy. Behold, this is the law of the house</a:t>
            </a:r>
            <a:r>
              <a:rPr lang="en-US" sz="2700" dirty="0" smtClean="0">
                <a:solidFill>
                  <a:schemeClr val="tx2">
                    <a:lumMod val="50000"/>
                  </a:schemeClr>
                </a:solidFill>
                <a:latin typeface="Tahoma" pitchFamily="34" charset="0"/>
                <a:cs typeface="Tahoma" pitchFamily="34" charset="0"/>
              </a:rPr>
              <a:t>.”</a:t>
            </a:r>
            <a:endParaRPr lang="en-US" sz="2700" dirty="0" smtClean="0">
              <a:solidFill>
                <a:schemeClr val="tx2">
                  <a:lumMod val="50000"/>
                </a:schemeClr>
              </a:solidFill>
              <a:latin typeface="Tahoma" pitchFamily="34" charset="0"/>
              <a:cs typeface="Tahoma" pitchFamily="34" charset="0"/>
            </a:endParaRPr>
          </a:p>
          <a:p>
            <a:r>
              <a:rPr lang="en-US" sz="2700" dirty="0" smtClean="0">
                <a:solidFill>
                  <a:schemeClr val="tx2">
                    <a:lumMod val="50000"/>
                  </a:schemeClr>
                </a:solidFill>
                <a:latin typeface="Tahoma" pitchFamily="34" charset="0"/>
                <a:cs typeface="Tahoma" pitchFamily="34" charset="0"/>
              </a:rPr>
              <a:t> </a:t>
            </a:r>
          </a:p>
          <a:p>
            <a:endParaRPr lang="en-US" sz="2700" dirty="0" smtClean="0">
              <a:solidFill>
                <a:schemeClr val="tx2">
                  <a:lumMod val="50000"/>
                </a:schemeClr>
              </a:solidFill>
              <a:latin typeface="Tahoma" pitchFamily="34" charset="0"/>
              <a:cs typeface="Tahoma" pitchFamily="34" charset="0"/>
            </a:endParaRPr>
          </a:p>
          <a:p>
            <a:endParaRPr lang="en-US" sz="2700" dirty="0" smtClean="0">
              <a:solidFill>
                <a:schemeClr val="tx2">
                  <a:lumMod val="50000"/>
                </a:schemeClr>
              </a:solidFill>
              <a:latin typeface="Tahoma" pitchFamily="34" charset="0"/>
              <a:cs typeface="Tahoma" pitchFamily="34" charset="0"/>
            </a:endParaRPr>
          </a:p>
          <a:p>
            <a:endParaRPr lang="en-US" sz="2700" dirty="0" smtClean="0">
              <a:solidFill>
                <a:schemeClr val="tx2">
                  <a:lumMod val="50000"/>
                </a:schemeClr>
              </a:solidFill>
              <a:latin typeface="Tahoma" pitchFamily="34" charset="0"/>
              <a:cs typeface="Tahoma" pitchFamily="34" charset="0"/>
            </a:endParaRPr>
          </a:p>
          <a:p>
            <a:endParaRPr lang="en-US" sz="2700" dirty="0" smtClean="0">
              <a:solidFill>
                <a:schemeClr val="tx2">
                  <a:lumMod val="50000"/>
                </a:schemeClr>
              </a:solidFill>
              <a:latin typeface="Tahoma" pitchFamily="34" charset="0"/>
              <a:cs typeface="Tahoma" pitchFamily="34" charset="0"/>
            </a:endParaRPr>
          </a:p>
          <a:p>
            <a:endParaRPr lang="en-US" sz="27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305800" cy="838200"/>
          </a:xfrm>
        </p:spPr>
        <p:txBody>
          <a:bodyPr>
            <a:normAutofit/>
          </a:bodyPr>
          <a:lstStyle/>
          <a:p>
            <a:pPr algn="ctr"/>
            <a:r>
              <a:rPr lang="en-US" dirty="0" smtClean="0">
                <a:latin typeface="Tahoma" pitchFamily="34" charset="0"/>
                <a:cs typeface="Tahoma" pitchFamily="34" charset="0"/>
              </a:rPr>
              <a:t>EZEKIEL’S TEMPLE</a:t>
            </a:r>
            <a:endParaRPr lang="en-US" dirty="0">
              <a:latin typeface="Tahoma" pitchFamily="34" charset="0"/>
              <a:cs typeface="Tahoma" pitchFamily="34" charset="0"/>
            </a:endParaRPr>
          </a:p>
        </p:txBody>
      </p:sp>
      <p:sp>
        <p:nvSpPr>
          <p:cNvPr id="3" name="Content Placeholder 2"/>
          <p:cNvSpPr>
            <a:spLocks noGrp="1"/>
          </p:cNvSpPr>
          <p:nvPr>
            <p:ph idx="1"/>
          </p:nvPr>
        </p:nvSpPr>
        <p:spPr>
          <a:xfrm>
            <a:off x="838200" y="1219200"/>
            <a:ext cx="8305800" cy="5638800"/>
          </a:xfrm>
        </p:spPr>
        <p:txBody>
          <a:bodyPr>
            <a:noAutofit/>
          </a:bodyPr>
          <a:lstStyle/>
          <a:p>
            <a:pPr marL="0">
              <a:lnSpc>
                <a:spcPct val="95000"/>
              </a:lnSpc>
              <a:spcBef>
                <a:spcPts val="0"/>
              </a:spcBef>
            </a:pPr>
            <a:r>
              <a:rPr lang="en-US" sz="2800" dirty="0" smtClean="0">
                <a:latin typeface="Tahoma" pitchFamily="34" charset="0"/>
                <a:cs typeface="Tahoma" pitchFamily="34" charset="0"/>
              </a:rPr>
              <a:t>No wall of partition to exclude Gentiles (</a:t>
            </a:r>
            <a:r>
              <a:rPr lang="en-US" sz="2800" dirty="0" smtClean="0">
                <a:latin typeface="Tahoma" pitchFamily="34" charset="0"/>
                <a:cs typeface="Tahoma" pitchFamily="34" charset="0"/>
              </a:rPr>
              <a:t>compare</a:t>
            </a:r>
          </a:p>
          <a:p>
            <a:pPr marL="0">
              <a:lnSpc>
                <a:spcPct val="95000"/>
              </a:lnSpc>
              <a:spcBef>
                <a:spcPts val="0"/>
              </a:spcBef>
              <a:buNone/>
            </a:pPr>
            <a:r>
              <a:rPr lang="en-US" sz="2800" dirty="0" smtClean="0">
                <a:latin typeface="Tahoma" pitchFamily="34" charset="0"/>
                <a:cs typeface="Tahoma" pitchFamily="34" charset="0"/>
              </a:rPr>
              <a:t> </a:t>
            </a:r>
            <a:r>
              <a:rPr lang="en-US" sz="2800" dirty="0" smtClean="0">
                <a:latin typeface="Tahoma" pitchFamily="34" charset="0"/>
                <a:cs typeface="Tahoma" pitchFamily="34" charset="0"/>
              </a:rPr>
              <a:t>      Ephesians </a:t>
            </a:r>
            <a:r>
              <a:rPr lang="en-US" sz="2800" dirty="0" smtClean="0">
                <a:latin typeface="Tahoma" pitchFamily="34" charset="0"/>
                <a:cs typeface="Tahoma" pitchFamily="34" charset="0"/>
              </a:rPr>
              <a:t>2:14)  </a:t>
            </a:r>
          </a:p>
          <a:p>
            <a:pPr marL="0">
              <a:lnSpc>
                <a:spcPct val="95000"/>
              </a:lnSpc>
              <a:spcBef>
                <a:spcPts val="0"/>
              </a:spcBef>
            </a:pPr>
            <a:r>
              <a:rPr lang="en-US" sz="2800" dirty="0" smtClean="0">
                <a:latin typeface="Tahoma" pitchFamily="34" charset="0"/>
                <a:cs typeface="Tahoma" pitchFamily="34" charset="0"/>
              </a:rPr>
              <a:t>No Court of Women (compare Galatians 3:28 </a:t>
            </a:r>
            <a:endParaRPr lang="en-US" sz="2800" dirty="0" smtClean="0">
              <a:latin typeface="Tahoma" pitchFamily="34" charset="0"/>
              <a:cs typeface="Tahoma" pitchFamily="34" charset="0"/>
            </a:endParaRPr>
          </a:p>
          <a:p>
            <a:pPr marL="0">
              <a:lnSpc>
                <a:spcPct val="95000"/>
              </a:lnSpc>
              <a:spcBef>
                <a:spcPts val="0"/>
              </a:spcBef>
              <a:buNone/>
            </a:pPr>
            <a:r>
              <a:rPr lang="en-US" sz="2800" dirty="0" smtClean="0">
                <a:latin typeface="Tahoma" pitchFamily="34" charset="0"/>
                <a:cs typeface="Tahoma" pitchFamily="34" charset="0"/>
              </a:rPr>
              <a:t> </a:t>
            </a:r>
            <a:r>
              <a:rPr lang="en-US" sz="2800" dirty="0" smtClean="0">
                <a:latin typeface="Tahoma" pitchFamily="34" charset="0"/>
                <a:cs typeface="Tahoma" pitchFamily="34" charset="0"/>
              </a:rPr>
              <a:t>      (</a:t>
            </a:r>
            <a:r>
              <a:rPr lang="en-US" sz="2800" dirty="0" smtClean="0">
                <a:latin typeface="Tahoma" pitchFamily="34" charset="0"/>
                <a:cs typeface="Tahoma" pitchFamily="34" charset="0"/>
              </a:rPr>
              <a:t>Outer Court and Inner Court </a:t>
            </a:r>
            <a:r>
              <a:rPr lang="en-US" sz="2800" dirty="0" smtClean="0">
                <a:latin typeface="Tahoma" pitchFamily="34" charset="0"/>
                <a:cs typeface="Tahoma" pitchFamily="34" charset="0"/>
              </a:rPr>
              <a:t>only)</a:t>
            </a:r>
          </a:p>
          <a:p>
            <a:pPr marL="0">
              <a:lnSpc>
                <a:spcPct val="95000"/>
              </a:lnSpc>
              <a:spcBef>
                <a:spcPts val="0"/>
              </a:spcBef>
            </a:pPr>
            <a:r>
              <a:rPr lang="en-US" sz="2800" dirty="0" smtClean="0">
                <a:latin typeface="Tahoma" pitchFamily="34" charset="0"/>
                <a:cs typeface="Tahoma" pitchFamily="34" charset="0"/>
              </a:rPr>
              <a:t>No </a:t>
            </a:r>
            <a:r>
              <a:rPr lang="en-US" sz="2800" dirty="0" smtClean="0">
                <a:latin typeface="Tahoma" pitchFamily="34" charset="0"/>
                <a:cs typeface="Tahoma" pitchFamily="34" charset="0"/>
              </a:rPr>
              <a:t>Laver (see Ezekiel 36:24-27, John 15:3</a:t>
            </a:r>
            <a:r>
              <a:rPr lang="en-US" sz="2800" dirty="0" smtClean="0">
                <a:latin typeface="Tahoma" pitchFamily="34" charset="0"/>
                <a:cs typeface="Tahoma" pitchFamily="34" charset="0"/>
              </a:rPr>
              <a:t>)</a:t>
            </a:r>
          </a:p>
          <a:p>
            <a:pPr marL="0">
              <a:lnSpc>
                <a:spcPct val="95000"/>
              </a:lnSpc>
              <a:spcBef>
                <a:spcPts val="0"/>
              </a:spcBef>
            </a:pPr>
            <a:r>
              <a:rPr lang="en-US" sz="2800" dirty="0" smtClean="0">
                <a:latin typeface="Tahoma" pitchFamily="34" charset="0"/>
                <a:cs typeface="Tahoma" pitchFamily="34" charset="0"/>
              </a:rPr>
              <a:t>No </a:t>
            </a:r>
            <a:r>
              <a:rPr lang="en-US" sz="2800" dirty="0" smtClean="0">
                <a:latin typeface="Tahoma" pitchFamily="34" charset="0"/>
                <a:cs typeface="Tahoma" pitchFamily="34" charset="0"/>
              </a:rPr>
              <a:t>Table of </a:t>
            </a:r>
            <a:r>
              <a:rPr lang="en-US" sz="2800" dirty="0" err="1" smtClean="0">
                <a:latin typeface="Tahoma" pitchFamily="34" charset="0"/>
                <a:cs typeface="Tahoma" pitchFamily="34" charset="0"/>
              </a:rPr>
              <a:t>Shewbread</a:t>
            </a:r>
            <a:r>
              <a:rPr lang="en-US" sz="2800" dirty="0" smtClean="0">
                <a:latin typeface="Tahoma" pitchFamily="34" charset="0"/>
                <a:cs typeface="Tahoma" pitchFamily="34" charset="0"/>
              </a:rPr>
              <a:t> (see Micah 5:4, John 6:35) </a:t>
            </a:r>
            <a:endParaRPr lang="en-US" sz="2800" dirty="0" smtClean="0">
              <a:latin typeface="Tahoma" pitchFamily="34" charset="0"/>
              <a:cs typeface="Tahoma" pitchFamily="34" charset="0"/>
            </a:endParaRPr>
          </a:p>
          <a:p>
            <a:pPr marL="0">
              <a:lnSpc>
                <a:spcPct val="95000"/>
              </a:lnSpc>
              <a:spcBef>
                <a:spcPts val="0"/>
              </a:spcBef>
            </a:pPr>
            <a:r>
              <a:rPr lang="en-US" sz="2800" dirty="0" smtClean="0">
                <a:latin typeface="Tahoma" pitchFamily="34" charset="0"/>
                <a:cs typeface="Tahoma" pitchFamily="34" charset="0"/>
              </a:rPr>
              <a:t>No </a:t>
            </a:r>
            <a:r>
              <a:rPr lang="en-US" sz="2800" dirty="0" err="1" smtClean="0">
                <a:latin typeface="Tahoma" pitchFamily="34" charset="0"/>
                <a:cs typeface="Tahoma" pitchFamily="34" charset="0"/>
              </a:rPr>
              <a:t>Lampstand</a:t>
            </a:r>
            <a:r>
              <a:rPr lang="en-US" sz="2800" dirty="0" smtClean="0">
                <a:latin typeface="Tahoma" pitchFamily="34" charset="0"/>
                <a:cs typeface="Tahoma" pitchFamily="34" charset="0"/>
              </a:rPr>
              <a:t> or Menorah (see Isaiah 49:6, </a:t>
            </a:r>
            <a:r>
              <a:rPr lang="en-US" sz="2800" dirty="0" smtClean="0">
                <a:latin typeface="Tahoma" pitchFamily="34" charset="0"/>
                <a:cs typeface="Tahoma" pitchFamily="34" charset="0"/>
              </a:rPr>
              <a:t>John</a:t>
            </a:r>
          </a:p>
          <a:p>
            <a:pPr marL="0">
              <a:lnSpc>
                <a:spcPct val="95000"/>
              </a:lnSpc>
              <a:spcBef>
                <a:spcPts val="0"/>
              </a:spcBef>
              <a:buNone/>
            </a:pPr>
            <a:r>
              <a:rPr lang="en-US" sz="2800" dirty="0" smtClean="0">
                <a:latin typeface="Tahoma" pitchFamily="34" charset="0"/>
                <a:cs typeface="Tahoma" pitchFamily="34" charset="0"/>
              </a:rPr>
              <a:t> </a:t>
            </a:r>
            <a:r>
              <a:rPr lang="en-US" sz="2800" dirty="0" smtClean="0">
                <a:latin typeface="Tahoma" pitchFamily="34" charset="0"/>
                <a:cs typeface="Tahoma" pitchFamily="34" charset="0"/>
              </a:rPr>
              <a:t>       8:12)</a:t>
            </a:r>
          </a:p>
          <a:p>
            <a:pPr marL="0">
              <a:lnSpc>
                <a:spcPct val="95000"/>
              </a:lnSpc>
              <a:spcBef>
                <a:spcPts val="0"/>
              </a:spcBef>
            </a:pPr>
            <a:r>
              <a:rPr lang="en-US" sz="2800" dirty="0" smtClean="0">
                <a:latin typeface="Tahoma" pitchFamily="34" charset="0"/>
                <a:cs typeface="Tahoma" pitchFamily="34" charset="0"/>
              </a:rPr>
              <a:t>No </a:t>
            </a:r>
            <a:r>
              <a:rPr lang="en-US" sz="2800" dirty="0" smtClean="0">
                <a:latin typeface="Tahoma" pitchFamily="34" charset="0"/>
                <a:cs typeface="Tahoma" pitchFamily="34" charset="0"/>
              </a:rPr>
              <a:t>Golden Altar of Incense (Zechariah 8:20-23, </a:t>
            </a:r>
            <a:endParaRPr lang="en-US" sz="2800" dirty="0" smtClean="0">
              <a:latin typeface="Tahoma" pitchFamily="34" charset="0"/>
              <a:cs typeface="Tahoma" pitchFamily="34" charset="0"/>
            </a:endParaRPr>
          </a:p>
          <a:p>
            <a:pPr marL="0">
              <a:lnSpc>
                <a:spcPct val="95000"/>
              </a:lnSpc>
              <a:spcBef>
                <a:spcPts val="0"/>
              </a:spcBef>
              <a:buNone/>
            </a:pPr>
            <a:r>
              <a:rPr lang="en-US" sz="2800" dirty="0" smtClean="0">
                <a:latin typeface="Tahoma" pitchFamily="34" charset="0"/>
                <a:cs typeface="Tahoma" pitchFamily="34" charset="0"/>
              </a:rPr>
              <a:t> </a:t>
            </a:r>
            <a:r>
              <a:rPr lang="en-US" sz="2800" dirty="0" smtClean="0">
                <a:latin typeface="Tahoma" pitchFamily="34" charset="0"/>
                <a:cs typeface="Tahoma" pitchFamily="34" charset="0"/>
              </a:rPr>
              <a:t>       John </a:t>
            </a:r>
            <a:r>
              <a:rPr lang="en-US" sz="2800" dirty="0" smtClean="0">
                <a:latin typeface="Tahoma" pitchFamily="34" charset="0"/>
                <a:cs typeface="Tahoma" pitchFamily="34" charset="0"/>
              </a:rPr>
              <a:t>14:6) </a:t>
            </a:r>
            <a:endParaRPr lang="en-US" sz="2800" dirty="0" smtClean="0">
              <a:latin typeface="Tahoma" pitchFamily="34" charset="0"/>
              <a:cs typeface="Tahoma" pitchFamily="34" charset="0"/>
            </a:endParaRPr>
          </a:p>
          <a:p>
            <a:pPr marL="0">
              <a:lnSpc>
                <a:spcPct val="95000"/>
              </a:lnSpc>
              <a:spcBef>
                <a:spcPts val="0"/>
              </a:spcBef>
            </a:pPr>
            <a:r>
              <a:rPr lang="en-US" sz="2800" dirty="0" smtClean="0">
                <a:latin typeface="Tahoma" pitchFamily="34" charset="0"/>
                <a:cs typeface="Tahoma" pitchFamily="34" charset="0"/>
              </a:rPr>
              <a:t>No </a:t>
            </a:r>
            <a:r>
              <a:rPr lang="en-US" sz="2800" dirty="0" smtClean="0">
                <a:latin typeface="Tahoma" pitchFamily="34" charset="0"/>
                <a:cs typeface="Tahoma" pitchFamily="34" charset="0"/>
              </a:rPr>
              <a:t>Veil (Isaiah 25:6-8, Matthew 27:51) </a:t>
            </a:r>
            <a:endParaRPr lang="en-US" sz="2800" dirty="0" smtClean="0">
              <a:latin typeface="Tahoma" pitchFamily="34" charset="0"/>
              <a:cs typeface="Tahoma" pitchFamily="34" charset="0"/>
            </a:endParaRPr>
          </a:p>
          <a:p>
            <a:pPr marL="0">
              <a:lnSpc>
                <a:spcPct val="95000"/>
              </a:lnSpc>
              <a:spcBef>
                <a:spcPts val="0"/>
              </a:spcBef>
            </a:pPr>
            <a:r>
              <a:rPr lang="en-US" sz="2800" dirty="0" smtClean="0">
                <a:latin typeface="Tahoma" pitchFamily="34" charset="0"/>
                <a:cs typeface="Tahoma" pitchFamily="34" charset="0"/>
              </a:rPr>
              <a:t>No </a:t>
            </a:r>
            <a:r>
              <a:rPr lang="en-US" sz="2800" dirty="0" smtClean="0">
                <a:latin typeface="Tahoma" pitchFamily="34" charset="0"/>
                <a:cs typeface="Tahoma" pitchFamily="34" charset="0"/>
              </a:rPr>
              <a:t>Ark of the Covenant (Jeremiah 3:16, </a:t>
            </a:r>
            <a:r>
              <a:rPr lang="en-US" sz="2800" dirty="0" smtClean="0">
                <a:latin typeface="Tahoma" pitchFamily="34" charset="0"/>
                <a:cs typeface="Tahoma" pitchFamily="34" charset="0"/>
              </a:rPr>
              <a:t>John</a:t>
            </a:r>
          </a:p>
          <a:p>
            <a:pPr marL="0">
              <a:lnSpc>
                <a:spcPct val="95000"/>
              </a:lnSpc>
              <a:spcBef>
                <a:spcPts val="0"/>
              </a:spcBef>
              <a:buNone/>
            </a:pPr>
            <a:r>
              <a:rPr lang="en-US" sz="2800" dirty="0" smtClean="0">
                <a:latin typeface="Tahoma" pitchFamily="34" charset="0"/>
                <a:cs typeface="Tahoma" pitchFamily="34" charset="0"/>
              </a:rPr>
              <a:t> </a:t>
            </a:r>
            <a:r>
              <a:rPr lang="en-US" sz="2800" dirty="0" smtClean="0">
                <a:latin typeface="Tahoma" pitchFamily="34" charset="0"/>
                <a:cs typeface="Tahoma" pitchFamily="34" charset="0"/>
              </a:rPr>
              <a:t>       </a:t>
            </a:r>
            <a:r>
              <a:rPr lang="en-US" sz="2800" dirty="0" smtClean="0">
                <a:latin typeface="Tahoma" pitchFamily="34" charset="0"/>
                <a:cs typeface="Tahoma" pitchFamily="34" charset="0"/>
              </a:rPr>
              <a:t>10:30-33) </a:t>
            </a:r>
          </a:p>
          <a:p>
            <a:pPr marL="0">
              <a:lnSpc>
                <a:spcPct val="95000"/>
              </a:lnSpc>
              <a:spcBef>
                <a:spcPts val="300"/>
              </a:spcBef>
            </a:pPr>
            <a:endParaRPr lang="en-US" sz="2700" dirty="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ahoma" pitchFamily="34" charset="0"/>
                <a:cs typeface="Tahoma" pitchFamily="34" charset="0"/>
              </a:rPr>
              <a:t>ALTAR CHANGES?</a:t>
            </a:r>
            <a:endParaRPr lang="en-US" dirty="0">
              <a:latin typeface="Tahoma" pitchFamily="34" charset="0"/>
              <a:cs typeface="Tahoma" pitchFamily="34" charset="0"/>
            </a:endParaRPr>
          </a:p>
        </p:txBody>
      </p:sp>
      <p:sp>
        <p:nvSpPr>
          <p:cNvPr id="3" name="Content Placeholder 2"/>
          <p:cNvSpPr>
            <a:spLocks noGrp="1"/>
          </p:cNvSpPr>
          <p:nvPr>
            <p:ph idx="1"/>
          </p:nvPr>
        </p:nvSpPr>
        <p:spPr>
          <a:xfrm>
            <a:off x="990600" y="1447800"/>
            <a:ext cx="8153400" cy="5410200"/>
          </a:xfrm>
        </p:spPr>
        <p:txBody>
          <a:bodyPr/>
          <a:lstStyle/>
          <a:p>
            <a:r>
              <a:rPr lang="en-US" dirty="0" smtClean="0">
                <a:latin typeface="Tahoma" pitchFamily="34" charset="0"/>
                <a:cs typeface="Tahoma" pitchFamily="34" charset="0"/>
              </a:rPr>
              <a:t>Major Changes to the Altar: The sacrificial Altar will be approached by a ramp from the East. Previous altars were all approached from the South. Now there will be stairs to the altar, not a ramp as previously. The top of the altar is now described by the Hebrew word "</a:t>
            </a:r>
            <a:r>
              <a:rPr lang="en-US" dirty="0" err="1" smtClean="0">
                <a:latin typeface="Tahoma" pitchFamily="34" charset="0"/>
                <a:cs typeface="Tahoma" pitchFamily="34" charset="0"/>
              </a:rPr>
              <a:t>ariel</a:t>
            </a:r>
            <a:r>
              <a:rPr lang="en-US" dirty="0" smtClean="0">
                <a:latin typeface="Tahoma" pitchFamily="34" charset="0"/>
                <a:cs typeface="Tahoma" pitchFamily="34" charset="0"/>
              </a:rPr>
              <a:t>" [Isaiah 29:1] meaning "hearth of God" or "lion of God</a:t>
            </a:r>
            <a:r>
              <a:rPr lang="en-US" dirty="0" smtClean="0"/>
              <a:t>."</a:t>
            </a:r>
            <a:endParaRPr lang="en-US" dirty="0"/>
          </a:p>
        </p:txBody>
      </p:sp>
      <p:sp>
        <p:nvSpPr>
          <p:cNvPr id="4" name="Slide Number Placeholder 3"/>
          <p:cNvSpPr>
            <a:spLocks noGrp="1"/>
          </p:cNvSpPr>
          <p:nvPr>
            <p:ph type="sldNum" sz="quarter" idx="12"/>
          </p:nvPr>
        </p:nvSpPr>
        <p:spPr/>
        <p:txBody>
          <a:bodyPr/>
          <a:lstStyle/>
          <a:p>
            <a:fld id="{217BEC98-8F74-4C51-9E05-022476D6520C}"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1143000"/>
          </a:xfrm>
        </p:spPr>
        <p:txBody>
          <a:bodyPr/>
          <a:lstStyle/>
          <a:p>
            <a:pPr algn="ctr"/>
            <a:r>
              <a:rPr lang="en-US" dirty="0" smtClean="0">
                <a:latin typeface="Tahoma" pitchFamily="34" charset="0"/>
                <a:cs typeface="Tahoma" pitchFamily="34" charset="0"/>
              </a:rPr>
              <a:t>WHO BUILDS THE TEMPLE</a:t>
            </a:r>
            <a:endParaRPr lang="en-US" dirty="0">
              <a:latin typeface="Tahoma" pitchFamily="34" charset="0"/>
              <a:cs typeface="Tahoma" pitchFamily="34" charset="0"/>
            </a:endParaRPr>
          </a:p>
        </p:txBody>
      </p:sp>
      <p:sp>
        <p:nvSpPr>
          <p:cNvPr id="3" name="Content Placeholder 2"/>
          <p:cNvSpPr>
            <a:spLocks noGrp="1"/>
          </p:cNvSpPr>
          <p:nvPr>
            <p:ph idx="1"/>
          </p:nvPr>
        </p:nvSpPr>
        <p:spPr>
          <a:xfrm>
            <a:off x="762000" y="1143000"/>
            <a:ext cx="8382000" cy="5715000"/>
          </a:xfrm>
        </p:spPr>
        <p:txBody>
          <a:bodyPr>
            <a:noAutofit/>
          </a:bodyPr>
          <a:lstStyle/>
          <a:p>
            <a:pPr>
              <a:lnSpc>
                <a:spcPct val="95000"/>
              </a:lnSpc>
              <a:spcBef>
                <a:spcPts val="0"/>
              </a:spcBef>
            </a:pPr>
            <a:r>
              <a:rPr lang="en-US" sz="2600" b="1" dirty="0" smtClean="0">
                <a:solidFill>
                  <a:schemeClr val="tx2">
                    <a:lumMod val="50000"/>
                  </a:schemeClr>
                </a:solidFill>
                <a:latin typeface="Tahoma" pitchFamily="34" charset="0"/>
                <a:cs typeface="Tahoma" pitchFamily="34" charset="0"/>
              </a:rPr>
              <a:t>Zechariah 6:12-13 </a:t>
            </a:r>
            <a:r>
              <a:rPr lang="en-US" sz="2600" dirty="0" smtClean="0">
                <a:solidFill>
                  <a:schemeClr val="tx2">
                    <a:lumMod val="50000"/>
                  </a:schemeClr>
                </a:solidFill>
                <a:latin typeface="Tahoma" pitchFamily="34" charset="0"/>
                <a:cs typeface="Tahoma" pitchFamily="34" charset="0"/>
              </a:rPr>
              <a:t>"</a:t>
            </a:r>
            <a:r>
              <a:rPr lang="en-US" sz="2600" dirty="0" smtClean="0">
                <a:solidFill>
                  <a:schemeClr val="tx2">
                    <a:lumMod val="50000"/>
                  </a:schemeClr>
                </a:solidFill>
                <a:latin typeface="Tahoma" pitchFamily="34" charset="0"/>
                <a:cs typeface="Tahoma" pitchFamily="34" charset="0"/>
              </a:rPr>
              <a:t>Then say to him, 'Thus says the Lord of hosts, "Behold, a man whose name is Branch, for He will branch out from where He is; and He will build the temple of the Lord. </a:t>
            </a:r>
            <a:r>
              <a:rPr lang="en-US" sz="2600" dirty="0" smtClean="0">
                <a:solidFill>
                  <a:schemeClr val="tx2">
                    <a:lumMod val="50000"/>
                  </a:schemeClr>
                </a:solidFill>
                <a:latin typeface="Tahoma" pitchFamily="34" charset="0"/>
                <a:cs typeface="Tahoma" pitchFamily="34" charset="0"/>
              </a:rPr>
              <a:t>Yes</a:t>
            </a:r>
            <a:r>
              <a:rPr lang="en-US" sz="2600" dirty="0" smtClean="0">
                <a:solidFill>
                  <a:schemeClr val="tx2">
                    <a:lumMod val="50000"/>
                  </a:schemeClr>
                </a:solidFill>
                <a:latin typeface="Tahoma" pitchFamily="34" charset="0"/>
                <a:cs typeface="Tahoma" pitchFamily="34" charset="0"/>
              </a:rPr>
              <a:t>, it is He who will build the temple of the Lord, and He who will bear the honor and sit and rule on His throne. Thus, He will be a priest on His throne, and the counsel of peace will be between the two offices</a:t>
            </a:r>
            <a:r>
              <a:rPr lang="en-US" sz="2600" dirty="0" smtClean="0">
                <a:solidFill>
                  <a:schemeClr val="tx2">
                    <a:lumMod val="50000"/>
                  </a:schemeClr>
                </a:solidFill>
                <a:latin typeface="Tahoma" pitchFamily="34" charset="0"/>
                <a:cs typeface="Tahoma" pitchFamily="34" charset="0"/>
              </a:rPr>
              <a:t>.” </a:t>
            </a:r>
          </a:p>
          <a:p>
            <a:pPr>
              <a:lnSpc>
                <a:spcPct val="95000"/>
              </a:lnSpc>
              <a:spcBef>
                <a:spcPts val="0"/>
              </a:spcBef>
            </a:pPr>
            <a:r>
              <a:rPr lang="en-US" sz="2600" b="1" dirty="0" smtClean="0">
                <a:solidFill>
                  <a:schemeClr val="tx2">
                    <a:lumMod val="50000"/>
                  </a:schemeClr>
                </a:solidFill>
                <a:latin typeface="Tahoma" pitchFamily="34" charset="0"/>
                <a:cs typeface="Tahoma" pitchFamily="34" charset="0"/>
              </a:rPr>
              <a:t>Daniel </a:t>
            </a:r>
            <a:r>
              <a:rPr lang="en-US" sz="2600" b="1" dirty="0" smtClean="0">
                <a:solidFill>
                  <a:schemeClr val="tx2">
                    <a:lumMod val="50000"/>
                  </a:schemeClr>
                </a:solidFill>
                <a:latin typeface="Tahoma" pitchFamily="34" charset="0"/>
                <a:cs typeface="Tahoma" pitchFamily="34" charset="0"/>
              </a:rPr>
              <a:t>9:27</a:t>
            </a:r>
            <a:r>
              <a:rPr lang="en-US" sz="2600" dirty="0" smtClean="0">
                <a:solidFill>
                  <a:schemeClr val="tx2">
                    <a:lumMod val="50000"/>
                  </a:schemeClr>
                </a:solidFill>
                <a:latin typeface="Tahoma" pitchFamily="34" charset="0"/>
                <a:cs typeface="Tahoma" pitchFamily="34" charset="0"/>
              </a:rPr>
              <a:t> </a:t>
            </a:r>
            <a:r>
              <a:rPr lang="en-US" sz="2600" dirty="0" smtClean="0">
                <a:solidFill>
                  <a:schemeClr val="tx2">
                    <a:lumMod val="50000"/>
                  </a:schemeClr>
                </a:solidFill>
                <a:latin typeface="Tahoma" pitchFamily="34" charset="0"/>
                <a:cs typeface="Tahoma" pitchFamily="34" charset="0"/>
              </a:rPr>
              <a:t> </a:t>
            </a:r>
            <a:r>
              <a:rPr lang="en-US" sz="2600" dirty="0" smtClean="0">
                <a:solidFill>
                  <a:schemeClr val="tx2">
                    <a:lumMod val="50000"/>
                  </a:schemeClr>
                </a:solidFill>
                <a:latin typeface="Tahoma" pitchFamily="34" charset="0"/>
                <a:cs typeface="Tahoma" pitchFamily="34" charset="0"/>
              </a:rPr>
              <a:t>"And he will make a firm covenant with the many for one week, but in the middle of the week he will put a stop to sacrifice and grain offering; and on the wing of abominations will come one who makes desolate, even until a complete destruction, one that is decreed, is poured out on the one who makes desolate</a:t>
            </a:r>
            <a:r>
              <a:rPr lang="en-US" sz="2600" dirty="0" smtClean="0">
                <a:solidFill>
                  <a:schemeClr val="tx2">
                    <a:lumMod val="50000"/>
                  </a:schemeClr>
                </a:solidFill>
                <a:latin typeface="Tahoma" pitchFamily="34" charset="0"/>
                <a:cs typeface="Tahoma" pitchFamily="34" charset="0"/>
              </a:rPr>
              <a:t>.”</a:t>
            </a:r>
            <a:endParaRPr lang="en-US" sz="2600" dirty="0" smtClean="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EVIDENCE OF TRIB TEMPLE</a:t>
            </a:r>
            <a:endParaRPr lang="en-US" dirty="0"/>
          </a:p>
        </p:txBody>
      </p:sp>
      <p:sp>
        <p:nvSpPr>
          <p:cNvPr id="3" name="Content Placeholder 2"/>
          <p:cNvSpPr>
            <a:spLocks noGrp="1"/>
          </p:cNvSpPr>
          <p:nvPr>
            <p:ph idx="1"/>
          </p:nvPr>
        </p:nvSpPr>
        <p:spPr>
          <a:xfrm>
            <a:off x="914400" y="1447800"/>
            <a:ext cx="8229600" cy="5410200"/>
          </a:xfrm>
        </p:spPr>
        <p:txBody>
          <a:bodyPr>
            <a:normAutofit fontScale="92500" lnSpcReduction="20000"/>
          </a:bodyPr>
          <a:lstStyle/>
          <a:p>
            <a:r>
              <a:rPr lang="en-US" dirty="0" smtClean="0">
                <a:latin typeface="Tahoma" pitchFamily="34" charset="0"/>
                <a:cs typeface="Tahoma" pitchFamily="34" charset="0"/>
              </a:rPr>
              <a:t>2 </a:t>
            </a:r>
            <a:r>
              <a:rPr lang="en-US" dirty="0" smtClean="0">
                <a:latin typeface="Tahoma" pitchFamily="34" charset="0"/>
                <a:cs typeface="Tahoma" pitchFamily="34" charset="0"/>
              </a:rPr>
              <a:t>Thessalonians 2:4…who </a:t>
            </a:r>
            <a:r>
              <a:rPr lang="en-US" dirty="0" smtClean="0">
                <a:latin typeface="Tahoma" pitchFamily="34" charset="0"/>
                <a:cs typeface="Tahoma" pitchFamily="34" charset="0"/>
              </a:rPr>
              <a:t>opposes and exalts himself above every so-called god or object of worship, so that he takes his seat in the temple of God, displaying himself as being God. </a:t>
            </a:r>
            <a:endParaRPr lang="en-US" dirty="0" smtClean="0">
              <a:latin typeface="Tahoma" pitchFamily="34" charset="0"/>
              <a:cs typeface="Tahoma" pitchFamily="34" charset="0"/>
            </a:endParaRPr>
          </a:p>
          <a:p>
            <a:r>
              <a:rPr lang="en-US" b="1" dirty="0" smtClean="0">
                <a:latin typeface="Tahoma" pitchFamily="34" charset="0"/>
                <a:cs typeface="Tahoma" pitchFamily="34" charset="0"/>
              </a:rPr>
              <a:t>Revelation </a:t>
            </a:r>
            <a:r>
              <a:rPr lang="en-US" b="1" dirty="0" smtClean="0">
                <a:latin typeface="Tahoma" pitchFamily="34" charset="0"/>
                <a:cs typeface="Tahoma" pitchFamily="34" charset="0"/>
              </a:rPr>
              <a:t>11:1-2 </a:t>
            </a:r>
            <a:r>
              <a:rPr lang="en-US" dirty="0" smtClean="0">
                <a:latin typeface="Tahoma" pitchFamily="34" charset="0"/>
                <a:cs typeface="Tahoma" pitchFamily="34" charset="0"/>
              </a:rPr>
              <a:t>Then </a:t>
            </a:r>
            <a:r>
              <a:rPr lang="en-US" dirty="0" smtClean="0">
                <a:latin typeface="Tahoma" pitchFamily="34" charset="0"/>
                <a:cs typeface="Tahoma" pitchFamily="34" charset="0"/>
              </a:rPr>
              <a:t>there was given me a measuring rod like a staff; and someone said, "Get up and measure the temple of God and the altar, and those who worship in it. </a:t>
            </a:r>
            <a:r>
              <a:rPr lang="en-US" dirty="0" smtClean="0">
                <a:latin typeface="Tahoma" pitchFamily="34" charset="0"/>
                <a:cs typeface="Tahoma" pitchFamily="34" charset="0"/>
              </a:rPr>
              <a:t>"</a:t>
            </a:r>
            <a:r>
              <a:rPr lang="en-US" dirty="0" smtClean="0">
                <a:latin typeface="Tahoma" pitchFamily="34" charset="0"/>
                <a:cs typeface="Tahoma" pitchFamily="34" charset="0"/>
              </a:rPr>
              <a:t>Leave out the court which is outside the temple and do not measure it, for it has been given to the nations; and they will tread under foot the holy city for forty-two months. </a:t>
            </a: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endParaRPr lang="en-US"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7BEC98-8F74-4C51-9E05-022476D6520C}" type="slidenum">
              <a:rPr lang="en-US" smtClean="0"/>
              <a:pPr/>
              <a:t>6</a:t>
            </a:fld>
            <a:endParaRPr lang="en-US"/>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1676400" y="0"/>
            <a:ext cx="6846956" cy="4724400"/>
          </a:xfrm>
          <a:prstGeom prst="rect">
            <a:avLst/>
          </a:prstGeom>
          <a:noFill/>
          <a:ln w="9525">
            <a:noFill/>
            <a:miter lim="800000"/>
            <a:headEnd/>
            <a:tailEnd/>
          </a:ln>
        </p:spPr>
      </p:pic>
      <p:sp>
        <p:nvSpPr>
          <p:cNvPr id="1027" name="Rectangle 3"/>
          <p:cNvSpPr>
            <a:spLocks noChangeArrowheads="1"/>
          </p:cNvSpPr>
          <p:nvPr/>
        </p:nvSpPr>
        <p:spPr bwMode="auto">
          <a:xfrm>
            <a:off x="1676400" y="4784568"/>
            <a:ext cx="6248400" cy="208672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ahoma" pitchFamily="34" charset="0"/>
                <a:cs typeface="Tahoma" pitchFamily="34" charset="0"/>
              </a:rPr>
              <a:t>1. Outer Court - 40:17-19</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2. Inner Court - 40:44,47</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3. The Temple or Sanctuary - 41:1-26</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4. Wall around the outside of the Temple - 40:5 (42:15-20, 45:2)</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5. Fifty cubits of open space - 45:2</a:t>
            </a:r>
            <a:endParaRPr kumimoji="0" lang="en-US" sz="2400" b="0" i="0" u="none" strike="noStrike" cap="none" normalizeH="0" baseline="0" dirty="0" smtClean="0">
              <a:ln>
                <a:noFill/>
              </a:ln>
              <a:solidFill>
                <a:schemeClr val="tx1"/>
              </a:solidFill>
              <a:effectLst/>
              <a:latin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7BEC98-8F74-4C51-9E05-022476D6520C}" type="slidenum">
              <a:rPr lang="en-US" smtClean="0"/>
              <a:pPr/>
              <a:t>7</a:t>
            </a:fld>
            <a:endParaRPr lang="en-US"/>
          </a:p>
        </p:txBody>
      </p:sp>
      <p:pic>
        <p:nvPicPr>
          <p:cNvPr id="11265" name="Picture 1"/>
          <p:cNvPicPr>
            <a:picLocks noChangeAspect="1" noChangeArrowheads="1"/>
          </p:cNvPicPr>
          <p:nvPr/>
        </p:nvPicPr>
        <p:blipFill>
          <a:blip r:embed="rId2" cstate="print"/>
          <a:srcRect/>
          <a:stretch>
            <a:fillRect/>
          </a:stretch>
        </p:blipFill>
        <p:spPr bwMode="auto">
          <a:xfrm>
            <a:off x="1295400" y="0"/>
            <a:ext cx="6968142" cy="4724400"/>
          </a:xfrm>
          <a:prstGeom prst="rect">
            <a:avLst/>
          </a:prstGeom>
          <a:noFill/>
          <a:ln w="9525">
            <a:noFill/>
            <a:miter lim="800000"/>
            <a:headEnd/>
            <a:tailEnd/>
          </a:ln>
        </p:spPr>
      </p:pic>
      <p:sp>
        <p:nvSpPr>
          <p:cNvPr id="11266" name="Rectangle 2"/>
          <p:cNvSpPr>
            <a:spLocks noChangeArrowheads="1"/>
          </p:cNvSpPr>
          <p:nvPr/>
        </p:nvSpPr>
        <p:spPr bwMode="auto">
          <a:xfrm>
            <a:off x="1661276" y="4830937"/>
            <a:ext cx="6400214" cy="208672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ahoma" pitchFamily="34" charset="0"/>
                <a:cs typeface="Tahoma" pitchFamily="34" charset="0"/>
              </a:rPr>
              <a:t>6. Outer Court Northern Gateway - 40:20-23</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7. Outer Court Eastern Gateway - 40:6-16</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8. Outer Court Southern Gateway - 40:24-27</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9. Inner Court Northern Gateway - 40:35-37</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10. Inner Court Eastern Gateway - 40:32-34</a:t>
            </a:r>
            <a:br>
              <a:rPr kumimoji="0" lang="en-US" sz="2400" b="0" i="0" u="none" strike="noStrike" cap="none" normalizeH="0" baseline="0" dirty="0" smtClean="0">
                <a:ln>
                  <a:noFill/>
                </a:ln>
                <a:solidFill>
                  <a:srgbClr val="000000"/>
                </a:solidFill>
                <a:effectLst/>
                <a:latin typeface="Tahoma" pitchFamily="34" charset="0"/>
                <a:cs typeface="Tahoma" pitchFamily="34" charset="0"/>
              </a:rPr>
            </a:br>
            <a:r>
              <a:rPr kumimoji="0" lang="en-US" sz="2400" b="0" i="0" u="none" strike="noStrike" cap="none" normalizeH="0" baseline="0" dirty="0" smtClean="0">
                <a:ln>
                  <a:noFill/>
                </a:ln>
                <a:solidFill>
                  <a:srgbClr val="000000"/>
                </a:solidFill>
                <a:effectLst/>
                <a:latin typeface="Tahoma" pitchFamily="34" charset="0"/>
                <a:cs typeface="Tahoma" pitchFamily="34" charset="0"/>
              </a:rPr>
              <a:t>11. Inner Court Southern Gateway - 40:28-31</a:t>
            </a:r>
            <a:endParaRPr kumimoji="0" lang="en-US" sz="2400" b="0" i="0" u="none" strike="noStrike" cap="none" normalizeH="0" baseline="0" dirty="0" smtClean="0">
              <a:ln>
                <a:noFill/>
              </a:ln>
              <a:solidFill>
                <a:schemeClr val="tx1"/>
              </a:solidFill>
              <a:effectLst/>
              <a:latin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8229600" cy="5562600"/>
          </a:xfrm>
        </p:spPr>
        <p:txBody>
          <a:bodyPr>
            <a:normAutofit fontScale="92500" lnSpcReduction="10000"/>
          </a:bodyPr>
          <a:lstStyle/>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400" dirty="0" smtClean="0">
                <a:latin typeface="Tahoma" pitchFamily="34" charset="0"/>
                <a:cs typeface="Tahoma" pitchFamily="34" charset="0"/>
              </a:rPr>
              <a:t>  </a:t>
            </a:r>
          </a:p>
          <a:p>
            <a:pPr>
              <a:buNone/>
            </a:pPr>
            <a:r>
              <a:rPr lang="en-US" sz="2400" dirty="0" smtClean="0">
                <a:latin typeface="Tahoma" pitchFamily="34" charset="0"/>
                <a:cs typeface="Tahoma" pitchFamily="34" charset="0"/>
              </a:rPr>
              <a:t> </a:t>
            </a:r>
            <a:r>
              <a:rPr lang="en-US" sz="2400" dirty="0" smtClean="0">
                <a:latin typeface="Tahoma" pitchFamily="34" charset="0"/>
                <a:cs typeface="Tahoma" pitchFamily="34" charset="0"/>
              </a:rPr>
              <a:t>  </a:t>
            </a:r>
          </a:p>
          <a:p>
            <a:pPr>
              <a:buNone/>
            </a:pPr>
            <a:r>
              <a:rPr lang="en-US" sz="2400" dirty="0" smtClean="0">
                <a:latin typeface="Tahoma" pitchFamily="34" charset="0"/>
                <a:cs typeface="Tahoma" pitchFamily="34" charset="0"/>
              </a:rPr>
              <a:t> </a:t>
            </a:r>
            <a:r>
              <a:rPr lang="en-US" sz="2400" dirty="0" smtClean="0">
                <a:latin typeface="Tahoma" pitchFamily="34" charset="0"/>
                <a:cs typeface="Tahoma" pitchFamily="34" charset="0"/>
              </a:rPr>
              <a:t>  </a:t>
            </a:r>
          </a:p>
          <a:p>
            <a:pPr>
              <a:buNone/>
            </a:pPr>
            <a:r>
              <a:rPr lang="en-US" sz="2400" dirty="0" smtClean="0">
                <a:latin typeface="Tahoma" pitchFamily="34" charset="0"/>
                <a:cs typeface="Tahoma" pitchFamily="34" charset="0"/>
              </a:rPr>
              <a:t> </a:t>
            </a:r>
            <a:r>
              <a:rPr lang="en-US" sz="2400" dirty="0" smtClean="0">
                <a:latin typeface="Tahoma" pitchFamily="34" charset="0"/>
                <a:cs typeface="Tahoma" pitchFamily="34" charset="0"/>
              </a:rPr>
              <a:t>  </a:t>
            </a:r>
          </a:p>
          <a:p>
            <a:pPr>
              <a:buNone/>
            </a:pPr>
            <a:r>
              <a:rPr lang="en-US" sz="2400" dirty="0" smtClean="0">
                <a:latin typeface="Tahoma" pitchFamily="34" charset="0"/>
                <a:cs typeface="Tahoma" pitchFamily="34" charset="0"/>
              </a:rPr>
              <a:t> </a:t>
            </a:r>
            <a:r>
              <a:rPr lang="en-US" sz="2400" dirty="0" smtClean="0">
                <a:latin typeface="Tahoma" pitchFamily="34" charset="0"/>
                <a:cs typeface="Tahoma" pitchFamily="34" charset="0"/>
              </a:rPr>
              <a:t>  12</a:t>
            </a:r>
            <a:r>
              <a:rPr lang="en-US" sz="2400" dirty="0" smtClean="0">
                <a:latin typeface="Tahoma" pitchFamily="34" charset="0"/>
                <a:cs typeface="Tahoma" pitchFamily="34" charset="0"/>
              </a:rPr>
              <a:t>. Building at the Western End - 41:12</a:t>
            </a:r>
            <a:br>
              <a:rPr lang="en-US" sz="2400" dirty="0" smtClean="0">
                <a:latin typeface="Tahoma" pitchFamily="34" charset="0"/>
                <a:cs typeface="Tahoma" pitchFamily="34" charset="0"/>
              </a:rPr>
            </a:br>
            <a:r>
              <a:rPr lang="en-US" sz="2400" dirty="0" smtClean="0">
                <a:latin typeface="Tahoma" pitchFamily="34" charset="0"/>
                <a:cs typeface="Tahoma" pitchFamily="34" charset="0"/>
              </a:rPr>
              <a:t>13. Four Kitchens (one in each corner of the Outer Court) - 46:21-24</a:t>
            </a:r>
            <a:br>
              <a:rPr lang="en-US" sz="2400" dirty="0" smtClean="0">
                <a:latin typeface="Tahoma" pitchFamily="34" charset="0"/>
                <a:cs typeface="Tahoma" pitchFamily="34" charset="0"/>
              </a:rPr>
            </a:br>
            <a:r>
              <a:rPr lang="en-US" sz="2400" dirty="0" smtClean="0">
                <a:latin typeface="Tahoma" pitchFamily="34" charset="0"/>
                <a:cs typeface="Tahoma" pitchFamily="34" charset="0"/>
              </a:rPr>
              <a:t>14. Outer Court Chambers (30 total) - 40:17</a:t>
            </a:r>
            <a:br>
              <a:rPr lang="en-US" sz="2400" dirty="0" smtClean="0">
                <a:latin typeface="Tahoma" pitchFamily="34" charset="0"/>
                <a:cs typeface="Tahoma" pitchFamily="34" charset="0"/>
              </a:rPr>
            </a:br>
            <a:r>
              <a:rPr lang="en-US" sz="2400" dirty="0" smtClean="0">
                <a:latin typeface="Tahoma" pitchFamily="34" charset="0"/>
                <a:cs typeface="Tahoma" pitchFamily="34" charset="0"/>
              </a:rPr>
              <a:t>15. Northern Priests Chambers in three story </a:t>
            </a:r>
            <a:r>
              <a:rPr lang="en-US" sz="2400" dirty="0" smtClean="0">
                <a:latin typeface="Tahoma" pitchFamily="34" charset="0"/>
                <a:cs typeface="Tahoma" pitchFamily="34" charset="0"/>
              </a:rPr>
              <a:t>Galleries- </a:t>
            </a:r>
            <a:r>
              <a:rPr lang="en-US" sz="2400" dirty="0" smtClean="0">
                <a:latin typeface="Tahoma" pitchFamily="34" charset="0"/>
                <a:cs typeface="Tahoma" pitchFamily="34" charset="0"/>
              </a:rPr>
              <a:t>42:1-9</a:t>
            </a:r>
            <a:br>
              <a:rPr lang="en-US" sz="2400" dirty="0" smtClean="0">
                <a:latin typeface="Tahoma" pitchFamily="34" charset="0"/>
                <a:cs typeface="Tahoma" pitchFamily="34" charset="0"/>
              </a:rPr>
            </a:br>
            <a:r>
              <a:rPr lang="en-US" sz="2400" dirty="0" smtClean="0">
                <a:latin typeface="Tahoma" pitchFamily="34" charset="0"/>
                <a:cs typeface="Tahoma" pitchFamily="34" charset="0"/>
              </a:rPr>
              <a:t>16. Southern Priests Chambers in three story Galleries - 42:10-14</a:t>
            </a:r>
            <a:endParaRPr lang="en-US" sz="2400" dirty="0" smtClean="0">
              <a:solidFill>
                <a:schemeClr val="tx2">
                  <a:lumMod val="50000"/>
                </a:schemeClr>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217BEC98-8F74-4C51-9E05-022476D6520C}" type="slidenum">
              <a:rPr lang="en-US" smtClean="0"/>
              <a:pPr/>
              <a:t>8</a:t>
            </a:fld>
            <a:endParaRPr lang="en-US"/>
          </a:p>
        </p:txBody>
      </p:sp>
      <p:pic>
        <p:nvPicPr>
          <p:cNvPr id="10241" name="Picture 1"/>
          <p:cNvPicPr>
            <a:picLocks noChangeAspect="1" noChangeArrowheads="1"/>
          </p:cNvPicPr>
          <p:nvPr/>
        </p:nvPicPr>
        <p:blipFill>
          <a:blip r:embed="rId2" cstate="print"/>
          <a:srcRect/>
          <a:stretch>
            <a:fillRect/>
          </a:stretch>
        </p:blipFill>
        <p:spPr bwMode="auto">
          <a:xfrm>
            <a:off x="1524000" y="-381000"/>
            <a:ext cx="7155158" cy="4851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7BEC98-8F74-4C51-9E05-022476D6520C}" type="slidenum">
              <a:rPr lang="en-US" smtClean="0"/>
              <a:pPr/>
              <a:t>9</a:t>
            </a:fld>
            <a:endParaRPr lang="en-US"/>
          </a:p>
        </p:txBody>
      </p:sp>
      <p:pic>
        <p:nvPicPr>
          <p:cNvPr id="9219" name="Picture 3"/>
          <p:cNvPicPr>
            <a:picLocks noGrp="1" noChangeAspect="1" noChangeArrowheads="1"/>
          </p:cNvPicPr>
          <p:nvPr>
            <p:ph idx="1"/>
          </p:nvPr>
        </p:nvPicPr>
        <p:blipFill>
          <a:blip r:embed="rId2" cstate="print"/>
          <a:srcRect/>
          <a:stretch>
            <a:fillRect/>
          </a:stretch>
        </p:blipFill>
        <p:spPr bwMode="auto">
          <a:xfrm>
            <a:off x="1676400" y="-5385"/>
            <a:ext cx="6553200" cy="6863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2296</TotalTime>
  <Words>879</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REVERENCE FOR GOD’S PROMISES</vt:lpstr>
      <vt:lpstr>EZEKIEL’S TEMPLE</vt:lpstr>
      <vt:lpstr>ALTAR CHANGES?</vt:lpstr>
      <vt:lpstr>WHO BUILDS THE TEMPLE</vt:lpstr>
      <vt:lpstr>EVIDENCE OF TRIB TEMPLE</vt:lpstr>
      <vt:lpstr>Slide 6</vt:lpstr>
      <vt:lpstr>Slide 7</vt:lpstr>
      <vt:lpstr>Slide 8</vt:lpstr>
      <vt:lpstr>Slide 9</vt:lpstr>
      <vt:lpstr>WHEN??</vt:lpstr>
      <vt:lpstr>THE EASTERN GATE </vt:lpstr>
      <vt:lpstr>CORPSES OF KINGS</vt:lpstr>
      <vt:lpstr>Slide 13</vt:lpstr>
      <vt:lpstr>WHO IS EZEKIEL’S TEMPLE FOR?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REVERENCE FOR GOD’S PROMISES</dc:title>
  <dc:creator> </dc:creator>
  <cp:lastModifiedBy> </cp:lastModifiedBy>
  <cp:revision>21</cp:revision>
  <dcterms:created xsi:type="dcterms:W3CDTF">2013-01-20T19:58:50Z</dcterms:created>
  <dcterms:modified xsi:type="dcterms:W3CDTF">2013-04-08T00:55:51Z</dcterms:modified>
</cp:coreProperties>
</file>