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4" r:id="rId8"/>
    <p:sldId id="265" r:id="rId9"/>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2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12" autoAdjust="0"/>
    <p:restoredTop sz="94660"/>
  </p:normalViewPr>
  <p:slideViewPr>
    <p:cSldViewPr>
      <p:cViewPr>
        <p:scale>
          <a:sx n="68" d="100"/>
          <a:sy n="68" d="100"/>
        </p:scale>
        <p:origin x="-1212"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9A924AA-3510-408E-9BCB-FFDAF3A93C69}" type="datetimeFigureOut">
              <a:rPr lang="en-US" smtClean="0"/>
              <a:pPr/>
              <a:t>11/6/2012</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7B07A9D-DC1A-4CD9-A978-5D5399E8996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F7D83C2D-98D9-46DC-8B3C-4BF6B7B95B96}" type="datetimeFigureOut">
              <a:rPr lang="en-US" smtClean="0"/>
              <a:pPr/>
              <a:t>11/6/2012</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16E778E5-6DE4-4C73-A6BE-EFFD91949E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a:t>
            </a:r>
            <a:endParaRPr lang="en-US" dirty="0"/>
          </a:p>
        </p:txBody>
      </p:sp>
      <p:sp>
        <p:nvSpPr>
          <p:cNvPr id="4" name="Slide Number Placeholder 3"/>
          <p:cNvSpPr>
            <a:spLocks noGrp="1"/>
          </p:cNvSpPr>
          <p:nvPr>
            <p:ph type="sldNum" sz="quarter" idx="10"/>
          </p:nvPr>
        </p:nvSpPr>
        <p:spPr/>
        <p:txBody>
          <a:bodyPr/>
          <a:lstStyle/>
          <a:p>
            <a:fld id="{16E778E5-6DE4-4C73-A6BE-EFFD91949EAC}"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488"/>
            <a:ext cx="7772400" cy="1470025"/>
          </a:xfrm>
        </p:spPr>
        <p:txBody>
          <a:bodyPr anchor="ctr"/>
          <a:lstStyle/>
          <a:p>
            <a:r>
              <a:rPr kumimoji="0" lang="en-US" smtClean="0"/>
              <a:t>Click to edit Master title style</a:t>
            </a:r>
            <a:endParaRPr kumimoji="0" lang="en-US"/>
          </a:p>
        </p:txBody>
      </p:sp>
      <p:sp>
        <p:nvSpPr>
          <p:cNvPr id="3" name="Subtitle 2"/>
          <p:cNvSpPr>
            <a:spLocks noGrp="1"/>
          </p:cNvSpPr>
          <p:nvPr>
            <p:ph type="subTitle" idx="1"/>
          </p:nvPr>
        </p:nvSpPr>
        <p:spPr>
          <a:xfrm>
            <a:off x="1623397" y="3214686"/>
            <a:ext cx="5897206" cy="1500198"/>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68" y="642918"/>
            <a:ext cx="1543032" cy="5483246"/>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42918"/>
            <a:ext cx="6615130" cy="548324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buSzPct val="50000"/>
              <a:buFont typeface="Wingdings"/>
              <a:buChar char=""/>
              <a:defRPr/>
            </a:lvl1pPr>
            <a:lvl2pPr>
              <a:buSzPct val="50000"/>
              <a:buFont typeface="Wingdings 2"/>
              <a:buChar char=""/>
              <a:defRPr/>
            </a:lvl2pPr>
            <a:lvl3pPr>
              <a:buSzPct val="50000"/>
              <a:buFont typeface="Wingdings"/>
              <a:buChar char="Y"/>
              <a:defRPr/>
            </a:lvl3pPr>
            <a:lvl4pPr>
              <a:buSzPct val="50000"/>
              <a:buFont typeface="Wingdings 2"/>
              <a:buChar char="³"/>
              <a:defRPr/>
            </a:lvl4pPr>
            <a:lvl5pPr>
              <a:buSzPct val="50000"/>
              <a:buFont typeface="Wingdings 2"/>
              <a:buChar char=""/>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83DB8301-B5A0-4543-AB2D-9708CE924420}"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643183"/>
            <a:ext cx="6457968" cy="1362075"/>
          </a:xfrm>
        </p:spPr>
        <p:txBody>
          <a:bodyPr anchor="ctr"/>
          <a:lstStyle>
            <a:lvl1pPr algn="l">
              <a:defRPr sz="4000" b="0"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009383"/>
            <a:ext cx="4529142" cy="150018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vl1pPr>
            <a:lvl2pPr marL="457200" indent="0">
              <a:buNone/>
              <a:defRPr sz="2000" b="0"/>
            </a:lvl2pPr>
            <a:lvl3pPr marL="914400" indent="0">
              <a:buNone/>
              <a:defRPr sz="1800" b="0"/>
            </a:lvl3pPr>
            <a:lvl4pPr marL="1371600" indent="0">
              <a:buNone/>
              <a:defRPr sz="1600" b="0"/>
            </a:lvl4pPr>
            <a:lvl5pPr marL="1828800" indent="0">
              <a:buNone/>
              <a:defRPr sz="1600" b="0"/>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effectLst/>
              </a:defRPr>
            </a:lvl1pPr>
            <a:lvl2pPr marL="457200" indent="0">
              <a:buNone/>
              <a:defRPr sz="2000" b="0">
                <a:effectLst/>
              </a:defRPr>
            </a:lvl2pPr>
            <a:lvl3pPr marL="914400" indent="0">
              <a:buNone/>
              <a:defRPr sz="1800" b="0">
                <a:effectLst/>
              </a:defRPr>
            </a:lvl3pPr>
            <a:lvl4pPr marL="1371600" indent="0">
              <a:buNone/>
              <a:defRPr sz="1600" b="0">
                <a:effectLst/>
              </a:defRPr>
            </a:lvl4pPr>
            <a:lvl5pPr marL="1828800" indent="0">
              <a:buNone/>
              <a:defRPr sz="1600" b="0">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DB8301-B5A0-4543-AB2D-9708CE924420}" type="datetimeFigureOut">
              <a:rPr lang="en-US" smtClean="0"/>
              <a:pPr/>
              <a:t>11/6/2012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DB8301-B5A0-4543-AB2D-9708CE924420}" type="datetimeFigureOut">
              <a:rPr lang="en-US" smtClean="0"/>
              <a:pPr/>
              <a:t>11/6/2012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B8301-B5A0-4543-AB2D-9708CE924420}" type="datetimeFigureOut">
              <a:rPr lang="en-US" smtClean="0"/>
              <a:pPr/>
              <a:t>11/6/2012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571480"/>
            <a:ext cx="3008313" cy="1071570"/>
          </a:xfrm>
        </p:spPr>
        <p:txBody>
          <a:bodyPr anchor="t"/>
          <a:lstStyle>
            <a:lvl1pPr algn="l">
              <a:defRPr sz="2000" b="0">
                <a:effectLst/>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3575050" y="571481"/>
            <a:ext cx="5111750" cy="55546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57201" y="1643051"/>
            <a:ext cx="3008313" cy="44831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2910" y="687306"/>
            <a:ext cx="850886" cy="4670520"/>
          </a:xfrm>
        </p:spPr>
        <p:txBody>
          <a:bodyPr vert="eaVert" anchor="ctr"/>
          <a:lstStyle>
            <a:lvl1pPr algn="ctr">
              <a:defRPr sz="2000" b="0">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500166" y="684213"/>
            <a:ext cx="6929486" cy="4673613"/>
          </a:xfrm>
          <a:prstGeom prst="roundRect">
            <a:avLst>
              <a:gd name="adj" fmla="val 5966"/>
            </a:avLst>
          </a:prstGeom>
          <a:solidFill>
            <a:schemeClr val="bg2">
              <a:tint val="60000"/>
              <a:alpha val="50000"/>
            </a:schemeClr>
          </a:solidFill>
          <a:effectLst>
            <a:outerShdw blurRad="127000" dist="101600" dir="2700000" algn="tl" rotWithShape="0">
              <a:srgbClr val="000000">
                <a:alpha val="43137"/>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p:nvSpPr>
          <p:cNvPr id="4" name="Text Placeholder 3"/>
          <p:cNvSpPr>
            <a:spLocks noGrp="1"/>
          </p:cNvSpPr>
          <p:nvPr>
            <p:ph type="body" sz="half" idx="2"/>
          </p:nvPr>
        </p:nvSpPr>
        <p:spPr>
          <a:xfrm>
            <a:off x="1500166" y="5481658"/>
            <a:ext cx="6924037"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rmAutofit/>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70104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83DB8301-B5A0-4543-AB2D-9708CE924420}" type="datetimeFigureOut">
              <a:rPr lang="en-US" smtClean="0"/>
              <a:pPr/>
              <a:t>11/6/2012</a:t>
            </a:fld>
            <a:endParaRPr lang="en-US"/>
          </a:p>
        </p:txBody>
      </p:sp>
      <p:sp>
        <p:nvSpPr>
          <p:cNvPr id="5" name="Footer Placeholder 4"/>
          <p:cNvSpPr>
            <a:spLocks noGrp="1"/>
          </p:cNvSpPr>
          <p:nvPr>
            <p:ph type="ftr" sz="quarter" idx="3"/>
          </p:nvPr>
        </p:nvSpPr>
        <p:spPr>
          <a:xfrm>
            <a:off x="0" y="6356350"/>
            <a:ext cx="2895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01090" y="0"/>
            <a:ext cx="642910" cy="571480"/>
          </a:xfrm>
          <a:prstGeom prst="roundRect">
            <a:avLst>
              <a:gd name="adj" fmla="val 16667"/>
            </a:avLst>
          </a:prstGeom>
        </p:spPr>
        <p:txBody>
          <a:bodyPr vert="horz" rtlCol="0" anchor="ctr"/>
          <a:lstStyle>
            <a:lvl1pPr algn="ctr" eaLnBrk="1" latinLnBrk="0" hangingPunct="1">
              <a:defRPr kumimoji="0" sz="1200">
                <a:solidFill>
                  <a:schemeClr val="tx1">
                    <a:tint val="75000"/>
                  </a:schemeClr>
                </a:solidFill>
              </a:defRPr>
            </a:lvl1pPr>
          </a:lstStyle>
          <a:p>
            <a:fld id="{E58DEC9A-5798-4096-A78C-EEBF904ABF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400" kern="1200">
          <a:gradFill flip="none" rotWithShape="1">
            <a:gsLst>
              <a:gs pos="0">
                <a:srgbClr val="000082"/>
              </a:gs>
              <a:gs pos="30000">
                <a:srgbClr val="66008F"/>
              </a:gs>
              <a:gs pos="64999">
                <a:srgbClr val="BA0066"/>
              </a:gs>
              <a:gs pos="89999">
                <a:srgbClr val="FF0000"/>
              </a:gs>
              <a:gs pos="100000">
                <a:srgbClr val="FF8200"/>
              </a:gs>
            </a:gsLst>
            <a:lin ang="5400000" scaled="1"/>
            <a:tileRect/>
          </a:gradFill>
          <a:effectLst>
            <a:outerShdw blurRad="50800" dist="50800" dir="2700000" algn="tl" rotWithShape="0">
              <a:srgbClr val="000000">
                <a:alpha val="43137"/>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a:buChar char="z"/>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ø"/>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a:buChar char="Y"/>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³"/>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¹"/>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defendingcontending.files.wordpress.com/2011/08/cropped-wolf-in-sheeps-clothing.jpg"/>
          <p:cNvPicPr>
            <a:picLocks noChangeAspect="1" noChangeArrowheads="1"/>
          </p:cNvPicPr>
          <p:nvPr/>
        </p:nvPicPr>
        <p:blipFill>
          <a:blip r:embed="rId2" cstate="print">
            <a:grayscl/>
          </a:blip>
          <a:srcRect/>
          <a:stretch>
            <a:fillRect/>
          </a:stretch>
        </p:blipFill>
        <p:spPr bwMode="auto">
          <a:xfrm>
            <a:off x="0" y="1828800"/>
            <a:ext cx="9144000" cy="2743200"/>
          </a:xfrm>
          <a:prstGeom prst="rect">
            <a:avLst/>
          </a:prstGeom>
          <a:noFill/>
        </p:spPr>
      </p:pic>
      <p:sp>
        <p:nvSpPr>
          <p:cNvPr id="2" name="Title 1"/>
          <p:cNvSpPr>
            <a:spLocks noGrp="1"/>
          </p:cNvSpPr>
          <p:nvPr>
            <p:ph type="ctrTitle"/>
          </p:nvPr>
        </p:nvSpPr>
        <p:spPr>
          <a:xfrm>
            <a:off x="685800" y="914401"/>
            <a:ext cx="7772400" cy="1905000"/>
          </a:xfrm>
        </p:spPr>
        <p:txBody>
          <a:bodyPr>
            <a:normAutofit/>
          </a:bodyPr>
          <a:lstStyle/>
          <a:p>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THE</a:t>
            </a:r>
            <a:r>
              <a:rPr lang="en-US" b="1" dirty="0" smtClean="0">
                <a:solidFill>
                  <a:schemeClr val="bg1"/>
                </a:solidFill>
                <a:effectLst>
                  <a:outerShdw blurRad="38100" dist="38100" dir="2700000" algn="tl">
                    <a:srgbClr val="000000">
                      <a:alpha val="43137"/>
                    </a:srgbClr>
                  </a:outerShdw>
                </a:effectLst>
              </a:rPr>
              <a:t> </a:t>
            </a:r>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GREAT EXCHANGE</a:t>
            </a:r>
            <a:b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br>
            <a:r>
              <a:rPr lang="en-US" sz="3200" b="1" dirty="0" smtClean="0">
                <a:ln w="12700">
                  <a:solidFill>
                    <a:schemeClr val="tx2">
                      <a:satMod val="155000"/>
                    </a:schemeClr>
                  </a:solidFill>
                  <a:prstDash val="solid"/>
                </a:ln>
                <a:solidFill>
                  <a:srgbClr val="C00000"/>
                </a:solidFill>
                <a:effectLst>
                  <a:outerShdw blurRad="38100" dist="38100" dir="2700000" algn="tl">
                    <a:srgbClr val="000000">
                      <a:alpha val="43137"/>
                    </a:srgbClr>
                  </a:outerShdw>
                </a:effectLst>
              </a:rPr>
              <a:t>The Emerging Church</a:t>
            </a:r>
            <a:endParaRPr lang="en-US" b="1" dirty="0">
              <a:solidFill>
                <a:srgbClr val="C0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47800" y="4572000"/>
            <a:ext cx="6400800" cy="1981200"/>
          </a:xfrm>
        </p:spPr>
        <p:txBody>
          <a:bodyPr>
            <a:normAutofit lnSpcReduction="10000"/>
          </a:bodyPr>
          <a:lstStyle/>
          <a:p>
            <a:endParaRPr lang="en-US" dirty="0" smtClean="0"/>
          </a:p>
          <a:p>
            <a:r>
              <a:rPr lang="en-US" sz="2800" dirty="0" err="1" smtClean="0">
                <a:solidFill>
                  <a:schemeClr val="bg1"/>
                </a:solidFill>
              </a:rPr>
              <a:t>JoLynn</a:t>
            </a:r>
            <a:r>
              <a:rPr lang="en-US" sz="2800" dirty="0" smtClean="0">
                <a:solidFill>
                  <a:schemeClr val="bg1"/>
                </a:solidFill>
              </a:rPr>
              <a:t> Gower</a:t>
            </a:r>
          </a:p>
          <a:p>
            <a:r>
              <a:rPr lang="en-US" sz="2800" dirty="0" smtClean="0">
                <a:solidFill>
                  <a:schemeClr val="bg1"/>
                </a:solidFill>
              </a:rPr>
              <a:t>352-2458   493-6151</a:t>
            </a:r>
          </a:p>
          <a:p>
            <a:r>
              <a:rPr lang="en-US" sz="2800" dirty="0" smtClean="0">
                <a:solidFill>
                  <a:schemeClr val="bg1"/>
                </a:solidFill>
              </a:rPr>
              <a:t>jgower@guardingthetruth.org</a:t>
            </a:r>
          </a:p>
          <a:p>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15962"/>
          </a:xfrm>
        </p:spPr>
        <p:txBody>
          <a:bodyPr>
            <a:normAutofit fontScale="90000"/>
          </a:bodyPr>
          <a:lstStyle/>
          <a:p>
            <a:r>
              <a:rPr lang="en-US" dirty="0" smtClean="0">
                <a:solidFill>
                  <a:srgbClr val="002060"/>
                </a:solidFill>
              </a:rPr>
              <a:t>CHRISTIAN EQUALS GREEN</a:t>
            </a:r>
            <a:endParaRPr lang="en-US" dirty="0">
              <a:solidFill>
                <a:srgbClr val="002060"/>
              </a:solidFill>
            </a:endParaRPr>
          </a:p>
        </p:txBody>
      </p:sp>
      <p:sp>
        <p:nvSpPr>
          <p:cNvPr id="3" name="Content Placeholder 2"/>
          <p:cNvSpPr>
            <a:spLocks noGrp="1"/>
          </p:cNvSpPr>
          <p:nvPr>
            <p:ph idx="1"/>
          </p:nvPr>
        </p:nvSpPr>
        <p:spPr>
          <a:xfrm>
            <a:off x="0" y="1066800"/>
            <a:ext cx="9144000" cy="6019800"/>
          </a:xfrm>
        </p:spPr>
        <p:txBody>
          <a:bodyPr>
            <a:normAutofit fontScale="92500" lnSpcReduction="20000"/>
          </a:bodyPr>
          <a:lstStyle/>
          <a:p>
            <a:pPr>
              <a:buClr>
                <a:srgbClr val="C00000"/>
              </a:buClr>
              <a:buSzPct val="100000"/>
            </a:pPr>
            <a:r>
              <a:rPr lang="en-US" sz="2400" dirty="0" smtClean="0">
                <a:solidFill>
                  <a:schemeClr val="tx1">
                    <a:lumMod val="95000"/>
                    <a:lumOff val="5000"/>
                  </a:schemeClr>
                </a:solidFill>
                <a:effectLst>
                  <a:outerShdw blurRad="38100" dist="38100" dir="2700000" algn="tl">
                    <a:srgbClr val="000000">
                      <a:alpha val="43137"/>
                    </a:srgbClr>
                  </a:outerShdw>
                </a:effectLst>
                <a:latin typeface="+mj-lt"/>
              </a:rPr>
              <a:t>Tony </a:t>
            </a:r>
            <a:r>
              <a:rPr lang="en-US" sz="2400" dirty="0" err="1" smtClean="0">
                <a:solidFill>
                  <a:schemeClr val="tx1">
                    <a:lumMod val="95000"/>
                    <a:lumOff val="5000"/>
                  </a:schemeClr>
                </a:solidFill>
                <a:effectLst>
                  <a:outerShdw blurRad="38100" dist="38100" dir="2700000" algn="tl">
                    <a:srgbClr val="000000">
                      <a:alpha val="43137"/>
                    </a:srgbClr>
                  </a:outerShdw>
                </a:effectLst>
                <a:latin typeface="+mj-lt"/>
              </a:rPr>
              <a:t>Campolo</a:t>
            </a:r>
            <a:r>
              <a:rPr lang="en-US" sz="2400" dirty="0" smtClean="0">
                <a:solidFill>
                  <a:schemeClr val="tx1">
                    <a:lumMod val="95000"/>
                    <a:lumOff val="5000"/>
                  </a:schemeClr>
                </a:solidFill>
                <a:effectLst>
                  <a:outerShdw blurRad="38100" dist="38100" dir="2700000" algn="tl">
                    <a:srgbClr val="000000">
                      <a:alpha val="43137"/>
                    </a:srgbClr>
                  </a:outerShdw>
                </a:effectLst>
                <a:latin typeface="+mj-lt"/>
              </a:rPr>
              <a:t> was born in 1935 and                                         is an alumnus and professor emeritus                                         of sociology at Eastern University in St.                                             David’s, Pennsylvania.  He is a 1956                                    graduate of Eastern College, Eastern                                        Baptist Theological Seminary (now Palmer                               Theological Seminary) and earned a Ph.D.                             from Temple University.  He is an ordained Baptist                          minister and evangelist, presently serving as                   an associate pastor of the Mount Carmel Baptist Church in West Philadelphia, which is affiliated with both the National Baptist Convention, USA, Inc. and the American Baptist Churches USA.  For ten years, he was a professor of sociology at the university of Pennsylvania.</a:t>
            </a:r>
          </a:p>
          <a:p>
            <a:pPr>
              <a:buClr>
                <a:srgbClr val="C00000"/>
              </a:buClr>
              <a:buSzPct val="100000"/>
            </a:pPr>
            <a:r>
              <a:rPr lang="en-US" sz="2400" dirty="0" smtClean="0">
                <a:solidFill>
                  <a:schemeClr val="tx1">
                    <a:lumMod val="95000"/>
                    <a:lumOff val="5000"/>
                  </a:schemeClr>
                </a:solidFill>
                <a:effectLst>
                  <a:outerShdw blurRad="38100" dist="38100" dir="2700000" algn="tl">
                    <a:srgbClr val="000000">
                      <a:alpha val="43137"/>
                    </a:srgbClr>
                  </a:outerShdw>
                </a:effectLst>
                <a:latin typeface="+mj-lt"/>
              </a:rPr>
              <a:t>“God saved us in order that He might rescue all of creation. The earth is groaning and waiting for the sons and daughters of God to be redeemed and filled with the Spirit.  Why?  So that they can invade the planet and rescue it from the demonic destruction that has played havoc with the atmosphere, the ecology balance, all the things we see around us.  Our call is to be God’s agents, to rescue not only the human race but the whole of creation.” </a:t>
            </a:r>
            <a:r>
              <a:rPr lang="en-US" sz="1700" b="1" dirty="0" smtClean="0">
                <a:solidFill>
                  <a:schemeClr val="tx1">
                    <a:lumMod val="95000"/>
                    <a:lumOff val="5000"/>
                  </a:schemeClr>
                </a:solidFill>
                <a:effectLst>
                  <a:outerShdw blurRad="38100" dist="38100" dir="2700000" algn="tl">
                    <a:srgbClr val="000000">
                      <a:alpha val="43137"/>
                    </a:srgbClr>
                  </a:outerShdw>
                </a:effectLst>
                <a:latin typeface="+mj-lt"/>
              </a:rPr>
              <a:t>Tony </a:t>
            </a:r>
            <a:r>
              <a:rPr lang="en-US" sz="1700" b="1" dirty="0" err="1" smtClean="0">
                <a:solidFill>
                  <a:schemeClr val="tx1">
                    <a:lumMod val="95000"/>
                    <a:lumOff val="5000"/>
                  </a:schemeClr>
                </a:solidFill>
                <a:effectLst>
                  <a:outerShdw blurRad="38100" dist="38100" dir="2700000" algn="tl">
                    <a:srgbClr val="000000">
                      <a:alpha val="43137"/>
                    </a:srgbClr>
                  </a:outerShdw>
                </a:effectLst>
                <a:latin typeface="+mj-lt"/>
              </a:rPr>
              <a:t>Campolo</a:t>
            </a:r>
            <a:endParaRPr lang="en-US" sz="1700" b="1" dirty="0" smtClean="0">
              <a:solidFill>
                <a:srgbClr val="00002E"/>
              </a:solidFill>
              <a:latin typeface="+mj-lt"/>
            </a:endParaRPr>
          </a:p>
        </p:txBody>
      </p:sp>
      <p:pic>
        <p:nvPicPr>
          <p:cNvPr id="1029" name="Picture 5"/>
          <p:cNvPicPr>
            <a:picLocks noChangeAspect="1" noChangeArrowheads="1"/>
          </p:cNvPicPr>
          <p:nvPr/>
        </p:nvPicPr>
        <p:blipFill>
          <a:blip r:embed="rId2" cstate="print"/>
          <a:srcRect/>
          <a:stretch>
            <a:fillRect/>
          </a:stretch>
        </p:blipFill>
        <p:spPr bwMode="auto">
          <a:xfrm>
            <a:off x="6324600" y="1219200"/>
            <a:ext cx="2362200" cy="236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solidFill>
                  <a:srgbClr val="002060"/>
                </a:solidFill>
              </a:rPr>
              <a:t>WHAT IS TRUE ABOUT EARTH</a:t>
            </a:r>
            <a:endParaRPr lang="en-US" dirty="0">
              <a:solidFill>
                <a:srgbClr val="002060"/>
              </a:solidFill>
            </a:endParaRPr>
          </a:p>
        </p:txBody>
      </p:sp>
      <p:sp>
        <p:nvSpPr>
          <p:cNvPr id="3" name="Content Placeholder 2"/>
          <p:cNvSpPr>
            <a:spLocks noGrp="1"/>
          </p:cNvSpPr>
          <p:nvPr>
            <p:ph idx="1"/>
          </p:nvPr>
        </p:nvSpPr>
        <p:spPr>
          <a:xfrm>
            <a:off x="0" y="1371600"/>
            <a:ext cx="9144000" cy="5486400"/>
          </a:xfrm>
        </p:spPr>
        <p:txBody>
          <a:bodyPr>
            <a:normAutofit lnSpcReduction="10000"/>
          </a:bodyPr>
          <a:lstStyle/>
          <a:p>
            <a:pPr>
              <a:buClr>
                <a:srgbClr val="C00000"/>
              </a:buClr>
              <a:buSzPct val="100000"/>
            </a:pPr>
            <a:r>
              <a:rPr lang="en-US" sz="2800" dirty="0" smtClean="0">
                <a:solidFill>
                  <a:srgbClr val="002060"/>
                </a:solidFill>
                <a:effectLst>
                  <a:outerShdw blurRad="38100" dist="38100" dir="2700000" algn="tl">
                    <a:srgbClr val="000000">
                      <a:alpha val="43137"/>
                    </a:srgbClr>
                  </a:outerShdw>
                </a:effectLst>
                <a:latin typeface="+mj-lt"/>
              </a:rPr>
              <a:t>Man was given the role of steward of the earth</a:t>
            </a:r>
          </a:p>
          <a:p>
            <a:pPr>
              <a:buClr>
                <a:srgbClr val="C00000"/>
              </a:buClr>
              <a:buSzPct val="100000"/>
            </a:pPr>
            <a:r>
              <a:rPr lang="en-US" sz="2800" b="1" dirty="0" smtClean="0">
                <a:solidFill>
                  <a:srgbClr val="002060"/>
                </a:solidFill>
                <a:effectLst>
                  <a:outerShdw blurRad="38100" dist="38100" dir="2700000" algn="tl">
                    <a:srgbClr val="000000">
                      <a:alpha val="43137"/>
                    </a:srgbClr>
                  </a:outerShdw>
                </a:effectLst>
                <a:latin typeface="+mj-lt"/>
              </a:rPr>
              <a:t>Genesis 1:28  </a:t>
            </a:r>
            <a:r>
              <a:rPr lang="en-US" sz="2800" dirty="0" smtClean="0">
                <a:solidFill>
                  <a:srgbClr val="002060"/>
                </a:solidFill>
                <a:effectLst>
                  <a:outerShdw blurRad="38100" dist="38100" dir="2700000" algn="tl">
                    <a:srgbClr val="000000">
                      <a:alpha val="43137"/>
                    </a:srgbClr>
                  </a:outerShdw>
                </a:effectLst>
                <a:latin typeface="+mj-lt"/>
              </a:rPr>
              <a:t>God blessed them; and God said to them, "Be fruitful and multiply, and fill the earth, and </a:t>
            </a:r>
            <a:r>
              <a:rPr lang="en-US" sz="2800" u="sng" dirty="0" smtClean="0">
                <a:solidFill>
                  <a:srgbClr val="002060"/>
                </a:solidFill>
                <a:effectLst>
                  <a:outerShdw blurRad="38100" dist="38100" dir="2700000" algn="tl">
                    <a:srgbClr val="000000">
                      <a:alpha val="43137"/>
                    </a:srgbClr>
                  </a:outerShdw>
                </a:effectLst>
                <a:latin typeface="+mj-lt"/>
              </a:rPr>
              <a:t>subdue</a:t>
            </a:r>
            <a:r>
              <a:rPr lang="en-US" sz="2800" dirty="0" smtClean="0">
                <a:solidFill>
                  <a:srgbClr val="002060"/>
                </a:solidFill>
                <a:effectLst>
                  <a:outerShdw blurRad="38100" dist="38100" dir="2700000" algn="tl">
                    <a:srgbClr val="000000">
                      <a:alpha val="43137"/>
                    </a:srgbClr>
                  </a:outerShdw>
                </a:effectLst>
                <a:latin typeface="+mj-lt"/>
              </a:rPr>
              <a:t> it; and rule over the fish of the sea and over the birds of the sky and over every living thing that moves on the earth." </a:t>
            </a:r>
          </a:p>
          <a:p>
            <a:pPr>
              <a:buClr>
                <a:srgbClr val="C00000"/>
              </a:buClr>
              <a:buSzPct val="100000"/>
            </a:pPr>
            <a:r>
              <a:rPr lang="en-US" sz="2800" dirty="0" smtClean="0">
                <a:solidFill>
                  <a:srgbClr val="002060"/>
                </a:solidFill>
                <a:effectLst>
                  <a:outerShdw blurRad="38100" dist="38100" dir="2700000" algn="tl">
                    <a:srgbClr val="000000">
                      <a:alpha val="43137"/>
                    </a:srgbClr>
                  </a:outerShdw>
                </a:effectLst>
                <a:latin typeface="+mj-lt"/>
              </a:rPr>
              <a:t>Subdue: </a:t>
            </a:r>
            <a:r>
              <a:rPr lang="en-US" sz="2800" i="1" dirty="0" err="1" smtClean="0">
                <a:solidFill>
                  <a:srgbClr val="002060"/>
                </a:solidFill>
                <a:effectLst>
                  <a:outerShdw blurRad="38100" dist="38100" dir="2700000" algn="tl">
                    <a:srgbClr val="000000">
                      <a:alpha val="43137"/>
                    </a:srgbClr>
                  </a:outerShdw>
                </a:effectLst>
                <a:latin typeface="+mj-lt"/>
              </a:rPr>
              <a:t>kabash</a:t>
            </a:r>
            <a:r>
              <a:rPr lang="en-US" sz="2800" i="1" dirty="0" smtClean="0">
                <a:solidFill>
                  <a:srgbClr val="002060"/>
                </a:solidFill>
                <a:effectLst>
                  <a:outerShdw blurRad="38100" dist="38100" dir="2700000" algn="tl">
                    <a:srgbClr val="000000">
                      <a:alpha val="43137"/>
                    </a:srgbClr>
                  </a:outerShdw>
                </a:effectLst>
                <a:latin typeface="+mj-lt"/>
              </a:rPr>
              <a:t>:</a:t>
            </a:r>
            <a:r>
              <a:rPr lang="en-US" sz="2800" dirty="0" smtClean="0">
                <a:solidFill>
                  <a:srgbClr val="002060"/>
                </a:solidFill>
                <a:effectLst>
                  <a:outerShdw blurRad="38100" dist="38100" dir="2700000" algn="tl">
                    <a:srgbClr val="000000">
                      <a:alpha val="43137"/>
                    </a:srgbClr>
                  </a:outerShdw>
                </a:effectLst>
                <a:latin typeface="+mj-lt"/>
              </a:rPr>
              <a:t> bring into subjection or bondage</a:t>
            </a:r>
          </a:p>
          <a:p>
            <a:pPr>
              <a:buClr>
                <a:srgbClr val="C00000"/>
              </a:buClr>
              <a:buSzPct val="100000"/>
            </a:pPr>
            <a:r>
              <a:rPr lang="en-US" sz="2800" b="1" dirty="0" smtClean="0">
                <a:solidFill>
                  <a:srgbClr val="002060"/>
                </a:solidFill>
                <a:effectLst>
                  <a:outerShdw blurRad="38100" dist="38100" dir="2700000" algn="tl">
                    <a:srgbClr val="000000">
                      <a:alpha val="43137"/>
                    </a:srgbClr>
                  </a:outerShdw>
                </a:effectLst>
                <a:latin typeface="+mj-lt"/>
              </a:rPr>
              <a:t>Psalm 24:1  </a:t>
            </a:r>
            <a:r>
              <a:rPr lang="en-US" sz="2800" dirty="0" smtClean="0">
                <a:solidFill>
                  <a:srgbClr val="002060"/>
                </a:solidFill>
                <a:effectLst>
                  <a:outerShdw blurRad="38100" dist="38100" dir="2700000" algn="tl">
                    <a:srgbClr val="000000">
                      <a:alpha val="43137"/>
                    </a:srgbClr>
                  </a:outerShdw>
                </a:effectLst>
                <a:latin typeface="+mj-lt"/>
              </a:rPr>
              <a:t>Psalm of David. The earth is the Lord's, and all it contains,  the world, and those who dwell in it. </a:t>
            </a:r>
          </a:p>
          <a:p>
            <a:pPr>
              <a:buClr>
                <a:srgbClr val="C00000"/>
              </a:buClr>
              <a:buSzPct val="100000"/>
            </a:pPr>
            <a:r>
              <a:rPr lang="en-US" sz="2800" dirty="0" smtClean="0">
                <a:solidFill>
                  <a:srgbClr val="002060"/>
                </a:solidFill>
                <a:effectLst>
                  <a:outerShdw blurRad="38100" dist="38100" dir="2700000" algn="tl">
                    <a:srgbClr val="000000">
                      <a:alpha val="43137"/>
                    </a:srgbClr>
                  </a:outerShdw>
                </a:effectLst>
                <a:latin typeface="+mj-lt"/>
              </a:rPr>
              <a:t>The need for the earth’s redemption was caused by the sin of man</a:t>
            </a: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800" dirty="0" smtClean="0">
              <a:solidFill>
                <a:srgbClr val="00002E"/>
              </a:solidFill>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solidFill>
                  <a:srgbClr val="002060"/>
                </a:solidFill>
              </a:rPr>
              <a:t>THE STATE OF THE EARTH</a:t>
            </a:r>
            <a:endParaRPr lang="en-US" dirty="0">
              <a:solidFill>
                <a:srgbClr val="002060"/>
              </a:solidFill>
            </a:endParaRPr>
          </a:p>
        </p:txBody>
      </p:sp>
      <p:sp>
        <p:nvSpPr>
          <p:cNvPr id="3" name="Content Placeholder 2"/>
          <p:cNvSpPr>
            <a:spLocks noGrp="1"/>
          </p:cNvSpPr>
          <p:nvPr>
            <p:ph idx="1"/>
          </p:nvPr>
        </p:nvSpPr>
        <p:spPr>
          <a:xfrm>
            <a:off x="0" y="1295400"/>
            <a:ext cx="9144000" cy="5562600"/>
          </a:xfrm>
        </p:spPr>
        <p:txBody>
          <a:bodyPr>
            <a:noAutofit/>
          </a:bodyPr>
          <a:lstStyle/>
          <a:p>
            <a:pPr>
              <a:lnSpc>
                <a:spcPct val="90000"/>
              </a:lnSpc>
              <a:spcBef>
                <a:spcPts val="600"/>
              </a:spcBef>
              <a:buClr>
                <a:srgbClr val="C00000"/>
              </a:buClr>
              <a:buSzPct val="100000"/>
            </a:pPr>
            <a:r>
              <a:rPr lang="en-US" sz="2800" b="1" dirty="0" smtClean="0">
                <a:solidFill>
                  <a:srgbClr val="002060"/>
                </a:solidFill>
                <a:effectLst>
                  <a:outerShdw blurRad="38100" dist="38100" dir="2700000" algn="tl">
                    <a:srgbClr val="000000">
                      <a:alpha val="43137"/>
                    </a:srgbClr>
                  </a:outerShdw>
                </a:effectLst>
                <a:latin typeface="+mj-lt"/>
              </a:rPr>
              <a:t>Romans 8:19-23  </a:t>
            </a:r>
            <a:r>
              <a:rPr lang="en-US" sz="2800" dirty="0" smtClean="0">
                <a:solidFill>
                  <a:srgbClr val="002060"/>
                </a:solidFill>
                <a:effectLst>
                  <a:outerShdw blurRad="38100" dist="38100" dir="2700000" algn="tl">
                    <a:srgbClr val="000000">
                      <a:alpha val="43137"/>
                    </a:srgbClr>
                  </a:outerShdw>
                </a:effectLst>
                <a:latin typeface="+mj-lt"/>
              </a:rPr>
              <a:t>For the anxious longing of the creation waits eagerly for the revealing of the sons of God. For the creation was subjected to futility, not willingly, but because of Him who subjected it, in hope  that the creation itself also will be set free from its slavery to corruption into the freedom of the glory of the children of God.  For we know that the whole creation groans and suffers the pains of childbirth together until now.  And not only this, but also we ourselves, having the first fruits of the Spirit, even we ourselves groan within ourselves, waiting eagerly for our adoption as sons, the redemption of our body. </a:t>
            </a:r>
          </a:p>
          <a:p>
            <a:pPr>
              <a:lnSpc>
                <a:spcPct val="90000"/>
              </a:lnSpc>
              <a:spcBef>
                <a:spcPts val="600"/>
              </a:spcBef>
              <a:buClr>
                <a:srgbClr val="C00000"/>
              </a:buClr>
              <a:buSzPct val="100000"/>
            </a:pPr>
            <a:r>
              <a:rPr lang="en-US" sz="2800" b="1" dirty="0" smtClean="0">
                <a:solidFill>
                  <a:srgbClr val="002060"/>
                </a:solidFill>
                <a:effectLst>
                  <a:outerShdw blurRad="38100" dist="38100" dir="2700000" algn="tl">
                    <a:srgbClr val="000000">
                      <a:alpha val="43137"/>
                    </a:srgbClr>
                  </a:outerShdw>
                </a:effectLst>
                <a:latin typeface="+mj-lt"/>
              </a:rPr>
              <a:t>John 12:31  </a:t>
            </a:r>
            <a:r>
              <a:rPr lang="en-US" sz="2800" dirty="0" smtClean="0">
                <a:solidFill>
                  <a:srgbClr val="002060"/>
                </a:solidFill>
                <a:effectLst>
                  <a:outerShdw blurRad="38100" dist="38100" dir="2700000" algn="tl">
                    <a:srgbClr val="000000">
                      <a:alpha val="43137"/>
                    </a:srgbClr>
                  </a:outerShdw>
                </a:effectLst>
                <a:latin typeface="+mj-lt"/>
              </a:rPr>
              <a:t>"Now judgment is upon this world; now the ruler of this world will be cast out.”</a:t>
            </a:r>
          </a:p>
          <a:p>
            <a:pPr>
              <a:lnSpc>
                <a:spcPct val="90000"/>
              </a:lnSpc>
              <a:spcBef>
                <a:spcPts val="600"/>
              </a:spcBef>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pPr>
            <a:endParaRPr lang="en-US" sz="28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buNone/>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buNone/>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buNone/>
            </a:pPr>
            <a:r>
              <a:rPr lang="en-US" sz="2400" dirty="0" smtClean="0">
                <a:solidFill>
                  <a:srgbClr val="002060"/>
                </a:solidFill>
                <a:effectLst>
                  <a:outerShdw blurRad="38100" dist="38100" dir="2700000" algn="tl">
                    <a:srgbClr val="000000">
                      <a:alpha val="43137"/>
                    </a:srgbClr>
                  </a:outerShdw>
                </a:effectLst>
                <a:latin typeface="+mj-lt"/>
              </a:rPr>
              <a:t> </a:t>
            </a:r>
          </a:p>
          <a:p>
            <a:pPr>
              <a:lnSpc>
                <a:spcPct val="90000"/>
              </a:lnSpc>
              <a:spcBef>
                <a:spcPts val="600"/>
              </a:spcBef>
              <a:buClr>
                <a:srgbClr val="C00000"/>
              </a:buClr>
              <a:buSzPct val="100000"/>
              <a:buNone/>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buNone/>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buNone/>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buNone/>
            </a:pPr>
            <a:endParaRPr lang="en-US" sz="2400" dirty="0" smtClean="0">
              <a:solidFill>
                <a:srgbClr val="002060"/>
              </a:solidFill>
              <a:effectLst>
                <a:outerShdw blurRad="38100" dist="38100" dir="2700000" algn="tl">
                  <a:srgbClr val="000000">
                    <a:alpha val="43137"/>
                  </a:srgbClr>
                </a:outerShdw>
              </a:effectLst>
              <a:latin typeface="+mj-lt"/>
            </a:endParaRPr>
          </a:p>
          <a:p>
            <a:pPr>
              <a:lnSpc>
                <a:spcPct val="90000"/>
              </a:lnSpc>
              <a:spcBef>
                <a:spcPts val="600"/>
              </a:spcBef>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solidFill>
                  <a:srgbClr val="002060"/>
                </a:solidFill>
              </a:rPr>
              <a:t>THE FATE OF THE EARTH</a:t>
            </a:r>
            <a:endParaRPr lang="en-US" dirty="0">
              <a:solidFill>
                <a:srgbClr val="002060"/>
              </a:solidFill>
            </a:endParaRPr>
          </a:p>
        </p:txBody>
      </p:sp>
      <p:sp>
        <p:nvSpPr>
          <p:cNvPr id="3" name="Content Placeholder 2"/>
          <p:cNvSpPr>
            <a:spLocks noGrp="1"/>
          </p:cNvSpPr>
          <p:nvPr>
            <p:ph idx="1"/>
          </p:nvPr>
        </p:nvSpPr>
        <p:spPr>
          <a:xfrm>
            <a:off x="0" y="1295400"/>
            <a:ext cx="9144000" cy="5562600"/>
          </a:xfrm>
        </p:spPr>
        <p:txBody>
          <a:bodyPr>
            <a:normAutofit lnSpcReduction="10000"/>
          </a:bodyPr>
          <a:lstStyle/>
          <a:p>
            <a:pPr>
              <a:spcBef>
                <a:spcPts val="300"/>
              </a:spcBef>
              <a:buClr>
                <a:srgbClr val="C00000"/>
              </a:buClr>
              <a:buSzPct val="100000"/>
            </a:pPr>
            <a:r>
              <a:rPr lang="en-US" sz="2400" b="1" dirty="0" smtClean="0">
                <a:solidFill>
                  <a:srgbClr val="002060"/>
                </a:solidFill>
                <a:effectLst>
                  <a:outerShdw blurRad="38100" dist="38100" dir="2700000" algn="tl">
                    <a:srgbClr val="000000">
                      <a:alpha val="43137"/>
                    </a:srgbClr>
                  </a:outerShdw>
                </a:effectLst>
                <a:latin typeface="+mj-lt"/>
              </a:rPr>
              <a:t>2 Peter 3:10-13  </a:t>
            </a:r>
            <a:r>
              <a:rPr lang="en-US" sz="2400" dirty="0" smtClean="0">
                <a:solidFill>
                  <a:srgbClr val="002060"/>
                </a:solidFill>
                <a:effectLst>
                  <a:outerShdw blurRad="38100" dist="38100" dir="2700000" algn="tl">
                    <a:srgbClr val="000000">
                      <a:alpha val="43137"/>
                    </a:srgbClr>
                  </a:outerShdw>
                </a:effectLst>
                <a:latin typeface="+mj-lt"/>
              </a:rPr>
              <a:t>But the day of the Lord will come like a thief, in which the heavens will pass away with a roar and the elements will be destroyed with intense heat, and the earth and its works will be burned up.  Since all these things are to be destroyed in this way, what sort of people ought you to be in holy conduct and godliness, looking for and hastening the coming of the day of God, because of which the heavens will be destroyed by burning, and the elements will melt with intense heat! But according to His promise we are looking for new heavens and a new earth, in which righteousness dwells. </a:t>
            </a:r>
          </a:p>
          <a:p>
            <a:pPr>
              <a:spcBef>
                <a:spcPts val="300"/>
              </a:spcBef>
              <a:buClr>
                <a:srgbClr val="C00000"/>
              </a:buClr>
              <a:buSzPct val="100000"/>
            </a:pPr>
            <a:r>
              <a:rPr lang="en-US" sz="2400" b="1" dirty="0" smtClean="0">
                <a:solidFill>
                  <a:srgbClr val="00002E"/>
                </a:solidFill>
                <a:effectLst>
                  <a:outerShdw blurRad="38100" dist="38100" dir="2700000" algn="tl">
                    <a:srgbClr val="000000">
                      <a:alpha val="43137"/>
                    </a:srgbClr>
                  </a:outerShdw>
                </a:effectLst>
                <a:latin typeface="+mj-lt"/>
              </a:rPr>
              <a:t>Revelation 21:1-2  </a:t>
            </a:r>
            <a:r>
              <a:rPr lang="en-US" sz="2400" dirty="0" smtClean="0">
                <a:solidFill>
                  <a:srgbClr val="00002E"/>
                </a:solidFill>
                <a:effectLst>
                  <a:outerShdw blurRad="38100" dist="38100" dir="2700000" algn="tl">
                    <a:srgbClr val="000000">
                      <a:alpha val="43137"/>
                    </a:srgbClr>
                  </a:outerShdw>
                </a:effectLst>
                <a:latin typeface="+mj-lt"/>
              </a:rPr>
              <a:t>Then I saw a new heaven and a new earth; for the first heaven and the first earth passed away, and there is no longer any sea. And I saw the holy city, new Jerusalem, coming down out of heaven from God, made ready as a bride adorned for her husband. </a:t>
            </a:r>
          </a:p>
          <a:p>
            <a:pPr algn="ctr">
              <a:spcBef>
                <a:spcPts val="300"/>
              </a:spcBef>
              <a:buClr>
                <a:srgbClr val="C00000"/>
              </a:buClr>
              <a:buSzPct val="100000"/>
              <a:buNone/>
            </a:pPr>
            <a:r>
              <a:rPr lang="en-US" sz="2400" b="1" dirty="0" smtClean="0">
                <a:solidFill>
                  <a:srgbClr val="00002E"/>
                </a:solidFill>
                <a:effectLst>
                  <a:outerShdw blurRad="38100" dist="38100" dir="2700000" algn="tl">
                    <a:srgbClr val="000000">
                      <a:alpha val="43137"/>
                    </a:srgbClr>
                  </a:outerShdw>
                </a:effectLst>
                <a:latin typeface="+mj-lt"/>
              </a:rPr>
              <a:t>THE PRESENT STATE OF THE EARTH IS TEMPORARY</a:t>
            </a:r>
          </a:p>
          <a:p>
            <a:pPr>
              <a:spcBef>
                <a:spcPts val="300"/>
              </a:spcBef>
              <a:buClr>
                <a:srgbClr val="C00000"/>
              </a:buClr>
              <a:buSzPct val="100000"/>
            </a:pPr>
            <a:endParaRPr lang="en-US" sz="2400" b="1" dirty="0" smtClean="0">
              <a:solidFill>
                <a:srgbClr val="00002E"/>
              </a:solidFill>
              <a:effectLst>
                <a:outerShdw blurRad="38100" dist="38100" dir="2700000" algn="tl">
                  <a:srgbClr val="000000">
                    <a:alpha val="43137"/>
                  </a:srgbClr>
                </a:outerShdw>
              </a:effectLst>
              <a:latin typeface="+mj-lt"/>
            </a:endParaRPr>
          </a:p>
          <a:p>
            <a:pPr>
              <a:spcBef>
                <a:spcPts val="300"/>
              </a:spcBef>
              <a:buClr>
                <a:srgbClr val="C00000"/>
              </a:buClr>
              <a:buSzPct val="100000"/>
            </a:pPr>
            <a:endParaRPr lang="en-US" sz="2400" dirty="0" smtClean="0">
              <a:solidFill>
                <a:srgbClr val="00002E"/>
              </a:solidFill>
              <a:effectLst>
                <a:outerShdw blurRad="38100" dist="38100" dir="2700000" algn="tl">
                  <a:srgbClr val="000000">
                    <a:alpha val="43137"/>
                  </a:srgbClr>
                </a:outerShdw>
              </a:effectLst>
              <a:latin typeface="+mj-lt"/>
            </a:endParaRP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dirty="0" smtClean="0">
                <a:solidFill>
                  <a:srgbClr val="002060"/>
                </a:solidFill>
              </a:rPr>
              <a:t>WHAT THE GREEN AGENDA IS </a:t>
            </a:r>
            <a:endParaRPr lang="en-US" dirty="0">
              <a:solidFill>
                <a:srgbClr val="002060"/>
              </a:solidFill>
            </a:endParaRPr>
          </a:p>
        </p:txBody>
      </p:sp>
      <p:sp>
        <p:nvSpPr>
          <p:cNvPr id="3" name="Content Placeholder 2"/>
          <p:cNvSpPr>
            <a:spLocks noGrp="1"/>
          </p:cNvSpPr>
          <p:nvPr>
            <p:ph idx="1"/>
          </p:nvPr>
        </p:nvSpPr>
        <p:spPr>
          <a:xfrm>
            <a:off x="0" y="1143000"/>
            <a:ext cx="9144000" cy="5715000"/>
          </a:xfrm>
        </p:spPr>
        <p:txBody>
          <a:bodyPr>
            <a:normAutofit/>
          </a:bodyPr>
          <a:lstStyle/>
          <a:p>
            <a:pPr>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Environmentalism is an engine of socialism (social justice)</a:t>
            </a:r>
          </a:p>
          <a:p>
            <a:pPr>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Environmentalism is an engine of pantheism</a:t>
            </a:r>
          </a:p>
          <a:p>
            <a:pPr algn="ctr">
              <a:buClr>
                <a:srgbClr val="C00000"/>
              </a:buClr>
              <a:buSzPct val="100000"/>
              <a:buNone/>
            </a:pPr>
            <a:r>
              <a:rPr lang="en-US" sz="2400" b="1" dirty="0" smtClean="0">
                <a:solidFill>
                  <a:srgbClr val="002060"/>
                </a:solidFill>
                <a:effectLst>
                  <a:outerShdw blurRad="38100" dist="38100" dir="2700000" algn="tl">
                    <a:srgbClr val="000000">
                      <a:alpha val="43137"/>
                    </a:srgbClr>
                  </a:outerShdw>
                </a:effectLst>
                <a:latin typeface="+mj-lt"/>
              </a:rPr>
              <a:t>THE BELIEVERS ROLE IS TO BE STEWARDS OF</a:t>
            </a:r>
          </a:p>
          <a:p>
            <a:pPr algn="ctr">
              <a:buClr>
                <a:srgbClr val="C00000"/>
              </a:buClr>
              <a:buSzPct val="100000"/>
              <a:buNone/>
            </a:pPr>
            <a:r>
              <a:rPr lang="en-US" sz="2400" b="1" dirty="0" smtClean="0">
                <a:solidFill>
                  <a:srgbClr val="002060"/>
                </a:solidFill>
                <a:effectLst>
                  <a:outerShdw blurRad="38100" dist="38100" dir="2700000" algn="tl">
                    <a:srgbClr val="000000">
                      <a:alpha val="43137"/>
                    </a:srgbClr>
                  </a:outerShdw>
                </a:effectLst>
                <a:latin typeface="+mj-lt"/>
              </a:rPr>
              <a:t> THE EARTH AND NOT ITS SAVIORS</a:t>
            </a:r>
          </a:p>
          <a:p>
            <a:pPr>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The green agenda denies the beginning and end of the present earth</a:t>
            </a:r>
          </a:p>
          <a:p>
            <a:pPr>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The green agenda tries to make the earth good enough for the return of Christ</a:t>
            </a:r>
          </a:p>
          <a:p>
            <a:pPr algn="ctr">
              <a:buClr>
                <a:srgbClr val="C00000"/>
              </a:buClr>
              <a:buSzPct val="100000"/>
              <a:buNone/>
            </a:pPr>
            <a:r>
              <a:rPr lang="en-US" sz="2400" b="1" dirty="0" smtClean="0">
                <a:solidFill>
                  <a:srgbClr val="002060"/>
                </a:solidFill>
                <a:effectLst>
                  <a:outerShdw blurRad="38100" dist="38100" dir="2700000" algn="tl">
                    <a:srgbClr val="000000">
                      <a:alpha val="43137"/>
                    </a:srgbClr>
                  </a:outerShdw>
                </a:effectLst>
                <a:latin typeface="+mj-lt"/>
              </a:rPr>
              <a:t>THE BIBLE SAYS THAT THIS EARTH IS TEMPORARY;</a:t>
            </a:r>
          </a:p>
          <a:p>
            <a:pPr algn="ctr">
              <a:buClr>
                <a:srgbClr val="C00000"/>
              </a:buClr>
              <a:buSzPct val="100000"/>
              <a:buNone/>
            </a:pPr>
            <a:r>
              <a:rPr lang="en-US" sz="2400" b="1" dirty="0" smtClean="0">
                <a:solidFill>
                  <a:srgbClr val="002060"/>
                </a:solidFill>
                <a:effectLst>
                  <a:outerShdw blurRad="38100" dist="38100" dir="2700000" algn="tl">
                    <a:srgbClr val="000000">
                      <a:alpha val="43137"/>
                    </a:srgbClr>
                  </a:outerShdw>
                </a:effectLst>
                <a:latin typeface="+mj-lt"/>
              </a:rPr>
              <a:t>BELIEVERS’ FOCUS SHOULD BE REDEMPTION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THE BEST OPTION</a:t>
            </a:r>
            <a:endParaRPr lang="en-US" dirty="0">
              <a:solidFill>
                <a:srgbClr val="002060"/>
              </a:solidFill>
            </a:endParaRPr>
          </a:p>
        </p:txBody>
      </p:sp>
      <p:sp>
        <p:nvSpPr>
          <p:cNvPr id="3" name="Content Placeholder 2"/>
          <p:cNvSpPr>
            <a:spLocks noGrp="1"/>
          </p:cNvSpPr>
          <p:nvPr>
            <p:ph idx="1"/>
          </p:nvPr>
        </p:nvSpPr>
        <p:spPr>
          <a:xfrm>
            <a:off x="0" y="1600200"/>
            <a:ext cx="9144000" cy="5257800"/>
          </a:xfrm>
        </p:spPr>
        <p:txBody>
          <a:bodyPr>
            <a:normAutofit/>
          </a:bodyPr>
          <a:lstStyle/>
          <a:p>
            <a:pPr>
              <a:buClr>
                <a:srgbClr val="C00000"/>
              </a:buClr>
              <a:buSzPct val="100000"/>
            </a:pPr>
            <a:r>
              <a:rPr lang="en-US" sz="2400" b="1" dirty="0" smtClean="0">
                <a:solidFill>
                  <a:srgbClr val="002060"/>
                </a:solidFill>
                <a:effectLst>
                  <a:outerShdw blurRad="38100" dist="38100" dir="2700000" algn="tl">
                    <a:srgbClr val="000000">
                      <a:alpha val="43137"/>
                    </a:srgbClr>
                  </a:outerShdw>
                </a:effectLst>
                <a:latin typeface="+mj-lt"/>
              </a:rPr>
              <a:t>Colossians 1:16-17  </a:t>
            </a:r>
            <a:r>
              <a:rPr lang="en-US" sz="2400" dirty="0" smtClean="0">
                <a:solidFill>
                  <a:srgbClr val="002060"/>
                </a:solidFill>
                <a:effectLst>
                  <a:outerShdw blurRad="38100" dist="38100" dir="2700000" algn="tl">
                    <a:srgbClr val="000000">
                      <a:alpha val="43137"/>
                    </a:srgbClr>
                  </a:outerShdw>
                </a:effectLst>
                <a:latin typeface="+mj-lt"/>
              </a:rPr>
              <a:t>For by Him all things were created, both in the heavens and on earth, visible and invisible, whether thrones or dominions or rulers or authorities—all things have been created through Him and for Him.  He is before all things, and in Him all things hold together. </a:t>
            </a:r>
          </a:p>
          <a:p>
            <a:pPr algn="ctr">
              <a:buClr>
                <a:srgbClr val="C00000"/>
              </a:buClr>
              <a:buSzPct val="100000"/>
              <a:buNone/>
            </a:pPr>
            <a:r>
              <a:rPr lang="en-US" sz="2400" b="1" dirty="0" smtClean="0">
                <a:solidFill>
                  <a:srgbClr val="002060"/>
                </a:solidFill>
                <a:effectLst>
                  <a:outerShdw blurRad="38100" dist="38100" dir="2700000" algn="tl">
                    <a:srgbClr val="000000">
                      <a:alpha val="43137"/>
                    </a:srgbClr>
                  </a:outerShdw>
                </a:effectLst>
                <a:latin typeface="+mj-lt"/>
              </a:rPr>
              <a:t>THE BEST ENVIRONMENTALISTS ARE THOSE WHO</a:t>
            </a:r>
          </a:p>
          <a:p>
            <a:pPr algn="ctr">
              <a:buClr>
                <a:srgbClr val="C00000"/>
              </a:buClr>
              <a:buSzPct val="100000"/>
              <a:buNone/>
            </a:pPr>
            <a:r>
              <a:rPr lang="en-US" sz="2400" b="1" dirty="0" smtClean="0">
                <a:solidFill>
                  <a:srgbClr val="002060"/>
                </a:solidFill>
                <a:effectLst>
                  <a:outerShdw blurRad="38100" dist="38100" dir="2700000" algn="tl">
                    <a:srgbClr val="000000">
                      <a:alpha val="43137"/>
                    </a:srgbClr>
                  </a:outerShdw>
                </a:effectLst>
                <a:latin typeface="+mj-lt"/>
              </a:rPr>
              <a:t>PLACE THEIR STEWARDSHIP UNDER THE CREATOR</a:t>
            </a:r>
          </a:p>
          <a:p>
            <a:pPr>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God’s judgments on man’s sin adversely affects the environment</a:t>
            </a:r>
          </a:p>
          <a:p>
            <a:pPr>
              <a:buClr>
                <a:srgbClr val="C00000"/>
              </a:buClr>
              <a:buSzPct val="100000"/>
            </a:pPr>
            <a:r>
              <a:rPr lang="en-US" sz="2400" dirty="0" smtClean="0">
                <a:solidFill>
                  <a:srgbClr val="002060"/>
                </a:solidFill>
                <a:effectLst>
                  <a:outerShdw blurRad="38100" dist="38100" dir="2700000" algn="tl">
                    <a:srgbClr val="000000">
                      <a:alpha val="43137"/>
                    </a:srgbClr>
                  </a:outerShdw>
                </a:effectLst>
                <a:latin typeface="+mj-lt"/>
              </a:rPr>
              <a:t>Sinners are totally confused by their attempts to control what they </a:t>
            </a:r>
            <a:r>
              <a:rPr lang="en-US" sz="2400" smtClean="0">
                <a:solidFill>
                  <a:srgbClr val="002060"/>
                </a:solidFill>
                <a:effectLst>
                  <a:outerShdw blurRad="38100" dist="38100" dir="2700000" algn="tl">
                    <a:srgbClr val="000000">
                      <a:alpha val="43137"/>
                    </a:srgbClr>
                  </a:outerShdw>
                </a:effectLst>
                <a:latin typeface="+mj-lt"/>
              </a:rPr>
              <a:t>cannot control</a:t>
            </a: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b="1" dirty="0" smtClean="0">
              <a:solidFill>
                <a:srgbClr val="002060"/>
              </a:solidFill>
              <a:effectLst>
                <a:outerShdw blurRad="38100" dist="38100" dir="2700000" algn="tl">
                  <a:srgbClr val="000000">
                    <a:alpha val="43137"/>
                  </a:srgbClr>
                </a:outerShdw>
              </a:effectLst>
              <a:latin typeface="+mj-lt"/>
            </a:endParaRPr>
          </a:p>
          <a:p>
            <a:pPr>
              <a:buClr>
                <a:srgbClr val="C00000"/>
              </a:buClr>
              <a:buSzPct val="100000"/>
            </a:pPr>
            <a:endParaRPr lang="en-US" sz="2400" b="1" dirty="0" smtClean="0">
              <a:solidFill>
                <a:srgbClr val="002060"/>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2E"/>
                </a:solidFill>
              </a:rPr>
              <a:t>THE </a:t>
            </a:r>
            <a:r>
              <a:rPr lang="en-US" smtClean="0">
                <a:solidFill>
                  <a:srgbClr val="00002E"/>
                </a:solidFill>
              </a:rPr>
              <a:t>GREEN BIBLE </a:t>
            </a:r>
            <a:r>
              <a:rPr lang="en-US" dirty="0" smtClean="0">
                <a:solidFill>
                  <a:srgbClr val="00002E"/>
                </a:solidFill>
              </a:rPr>
              <a:t>(</a:t>
            </a:r>
            <a:r>
              <a:rPr lang="en-US" dirty="0" err="1" smtClean="0">
                <a:solidFill>
                  <a:srgbClr val="00002E"/>
                </a:solidFill>
              </a:rPr>
              <a:t>nrsv</a:t>
            </a:r>
            <a:r>
              <a:rPr lang="en-US" dirty="0" smtClean="0">
                <a:solidFill>
                  <a:srgbClr val="00002E"/>
                </a:solidFill>
              </a:rPr>
              <a:t>)</a:t>
            </a:r>
            <a:endParaRPr lang="en-US" dirty="0">
              <a:solidFill>
                <a:srgbClr val="00002E"/>
              </a:solidFill>
            </a:endParaRPr>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pPr>
              <a:buClr>
                <a:srgbClr val="C00000"/>
              </a:buClr>
              <a:buSzPct val="100000"/>
            </a:pPr>
            <a:r>
              <a:rPr lang="en-US" dirty="0" smtClean="0"/>
              <a:t> </a:t>
            </a:r>
            <a:r>
              <a:rPr lang="en-US" dirty="0" smtClean="0">
                <a:solidFill>
                  <a:srgbClr val="00002E"/>
                </a:solidFill>
                <a:effectLst>
                  <a:outerShdw blurRad="38100" dist="38100" dir="2700000" algn="tl">
                    <a:srgbClr val="000000">
                      <a:alpha val="43137"/>
                    </a:srgbClr>
                  </a:outerShdw>
                </a:effectLst>
              </a:rPr>
              <a:t>Highlights verses that refer to creation, nature, and man’s responsibility toward the earth</a:t>
            </a:r>
          </a:p>
          <a:p>
            <a:pPr>
              <a:buClr>
                <a:srgbClr val="C00000"/>
              </a:buClr>
              <a:buSzPct val="100000"/>
            </a:pPr>
            <a:r>
              <a:rPr lang="en-US" dirty="0" smtClean="0">
                <a:solidFill>
                  <a:srgbClr val="00002E"/>
                </a:solidFill>
                <a:effectLst>
                  <a:outerShdw blurRad="38100" dist="38100" dir="2700000" algn="tl">
                    <a:srgbClr val="000000">
                      <a:alpha val="43137"/>
                    </a:srgbClr>
                  </a:outerShdw>
                </a:effectLst>
              </a:rPr>
              <a:t>Focus is on the creation and not the Creator</a:t>
            </a:r>
          </a:p>
          <a:p>
            <a:pPr>
              <a:buClr>
                <a:srgbClr val="C00000"/>
              </a:buClr>
              <a:buSzPct val="100000"/>
            </a:pPr>
            <a:r>
              <a:rPr lang="en-US" dirty="0" smtClean="0">
                <a:solidFill>
                  <a:srgbClr val="00002E"/>
                </a:solidFill>
                <a:effectLst>
                  <a:outerShdw blurRad="38100" dist="38100" dir="2700000" algn="tl">
                    <a:srgbClr val="000000">
                      <a:alpha val="43137"/>
                    </a:srgbClr>
                  </a:outerShdw>
                </a:effectLst>
              </a:rPr>
              <a:t>Many of the contributing editors are </a:t>
            </a:r>
            <a:r>
              <a:rPr lang="en-US" dirty="0" err="1" smtClean="0">
                <a:solidFill>
                  <a:srgbClr val="00002E"/>
                </a:solidFill>
                <a:effectLst>
                  <a:outerShdw blurRad="38100" dist="38100" dir="2700000" algn="tl">
                    <a:srgbClr val="000000">
                      <a:alpha val="43137"/>
                    </a:srgbClr>
                  </a:outerShdw>
                </a:effectLst>
              </a:rPr>
              <a:t>emergents</a:t>
            </a:r>
            <a:endParaRPr lang="en-US" dirty="0" smtClean="0">
              <a:solidFill>
                <a:srgbClr val="00002E"/>
              </a:solidFill>
              <a:effectLst>
                <a:outerShdw blurRad="38100" dist="38100" dir="2700000" algn="tl">
                  <a:srgbClr val="000000">
                    <a:alpha val="43137"/>
                  </a:srgbClr>
                </a:outerShdw>
              </a:effectLst>
            </a:endParaRPr>
          </a:p>
          <a:p>
            <a:pPr>
              <a:buClr>
                <a:srgbClr val="C00000"/>
              </a:buClr>
              <a:buSzPct val="100000"/>
              <a:buNone/>
            </a:pPr>
            <a:r>
              <a:rPr lang="en-US" dirty="0" smtClean="0">
                <a:solidFill>
                  <a:srgbClr val="00002E"/>
                </a:solidFill>
                <a:effectLst>
                  <a:outerShdw blurRad="38100" dist="38100" dir="2700000" algn="tl">
                    <a:srgbClr val="000000">
                      <a:alpha val="43137"/>
                    </a:srgbClr>
                  </a:outerShdw>
                </a:effectLst>
              </a:rPr>
              <a:t> </a:t>
            </a:r>
            <a:r>
              <a:rPr lang="en-US" dirty="0" smtClean="0">
                <a:solidFill>
                  <a:srgbClr val="00002E"/>
                </a:solidFill>
                <a:effectLst>
                  <a:outerShdw blurRad="38100" dist="38100" dir="2700000" algn="tl">
                    <a:srgbClr val="000000">
                      <a:alpha val="43137"/>
                    </a:srgbClr>
                  </a:outerShdw>
                </a:effectLst>
              </a:rPr>
              <a:t>   Brian McLaren, Rick Warren, N. T. Wright, Desmond Tutu, the late Pope John Paul</a:t>
            </a:r>
          </a:p>
          <a:p>
            <a:pPr>
              <a:buClr>
                <a:srgbClr val="C00000"/>
              </a:buClr>
              <a:buSzPct val="100000"/>
            </a:pPr>
            <a:r>
              <a:rPr lang="en-US" dirty="0" smtClean="0">
                <a:solidFill>
                  <a:srgbClr val="00002E"/>
                </a:solidFill>
                <a:effectLst>
                  <a:outerShdw blurRad="38100" dist="38100" dir="2700000" algn="tl">
                    <a:srgbClr val="000000">
                      <a:alpha val="43137"/>
                    </a:srgbClr>
                  </a:outerShdw>
                </a:effectLst>
              </a:rPr>
              <a:t>N. T. Wright wrote “New Perspectives on Paul”</a:t>
            </a:r>
          </a:p>
          <a:p>
            <a:pPr>
              <a:buClr>
                <a:srgbClr val="C00000"/>
              </a:buClr>
              <a:buSzPct val="100000"/>
            </a:pPr>
            <a:r>
              <a:rPr lang="en-US" dirty="0" smtClean="0">
                <a:solidFill>
                  <a:srgbClr val="00002E"/>
                </a:solidFill>
                <a:effectLst>
                  <a:outerShdw blurRad="38100" dist="38100" dir="2700000" algn="tl">
                    <a:srgbClr val="000000">
                      <a:alpha val="43137"/>
                    </a:srgbClr>
                  </a:outerShdw>
                </a:effectLst>
              </a:rPr>
              <a:t>Desmond Tutu’s essay speaks about how the </a:t>
            </a:r>
            <a:r>
              <a:rPr lang="en-US" dirty="0" err="1" smtClean="0">
                <a:solidFill>
                  <a:srgbClr val="00002E"/>
                </a:solidFill>
                <a:effectLst>
                  <a:outerShdw blurRad="38100" dist="38100" dir="2700000" algn="tl">
                    <a:srgbClr val="000000">
                      <a:alpha val="43137"/>
                    </a:srgbClr>
                  </a:outerShdw>
                </a:effectLst>
              </a:rPr>
              <a:t>weralthy</a:t>
            </a:r>
            <a:r>
              <a:rPr lang="en-US" dirty="0" smtClean="0">
                <a:solidFill>
                  <a:srgbClr val="00002E"/>
                </a:solidFill>
                <a:effectLst>
                  <a:outerShdw blurRad="38100" dist="38100" dir="2700000" algn="tl">
                    <a:srgbClr val="000000">
                      <a:alpha val="43137"/>
                    </a:srgbClr>
                  </a:outerShdw>
                </a:effectLst>
              </a:rPr>
              <a:t> have caused poverty because of their use of resources and is really a social justice essay focusing on redistribution of wealth</a:t>
            </a:r>
            <a:endParaRPr lang="en-US" dirty="0">
              <a:solidFill>
                <a:srgbClr val="00002E"/>
              </a:solidFill>
              <a:effectLst>
                <a:outerShdw blurRad="38100" dist="38100" dir="2700000" algn="tl">
                  <a:srgbClr val="000000">
                    <a:alpha val="43137"/>
                  </a:srgbClr>
                </a:outerShdw>
              </a:effectLst>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ckyTi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ucky Tie">
      <a:fillStyleLst>
        <a:solidFill>
          <a:schemeClr val="phClr">
            <a:tint val="100000"/>
            <a:shade val="100000"/>
            <a:hueMod val="100000"/>
            <a:satMod val="100000"/>
          </a:schemeClr>
        </a:solidFill>
        <a:gradFill rotWithShape="1">
          <a:gsLst>
            <a:gs pos="0">
              <a:schemeClr val="phClr">
                <a:tint val="100000"/>
                <a:shade val="50000"/>
                <a:hueMod val="100000"/>
                <a:satMod val="90000"/>
              </a:schemeClr>
            </a:gs>
            <a:gs pos="50000">
              <a:schemeClr val="phClr">
                <a:tint val="50000"/>
                <a:shade val="100000"/>
                <a:hueMod val="100000"/>
                <a:satMod val="100000"/>
              </a:schemeClr>
            </a:gs>
            <a:gs pos="100000">
              <a:schemeClr val="phClr">
                <a:tint val="100000"/>
                <a:shade val="50000"/>
                <a:hueMod val="100000"/>
                <a:satMod val="90000"/>
              </a:schemeClr>
            </a:gs>
          </a:gsLst>
          <a:lin ang="1800000" scaled="1"/>
        </a:gradFill>
        <a:solidFill>
          <a:schemeClr val="phClr">
            <a:tint val="100000"/>
            <a:shade val="100000"/>
            <a:hueMod val="100000"/>
            <a:satMod val="100000"/>
          </a:schemeClr>
        </a:solidFill>
      </a:fillStyleLst>
      <a:lnStyleLst>
        <a:ln w="20000" cap="flat" cmpd="sng" algn="ctr">
          <a:solidFill>
            <a:schemeClr val="phClr"/>
          </a:solidFill>
          <a:prstDash val="solid"/>
        </a:ln>
        <a:ln w="30000" cap="flat" cmpd="sng" algn="ctr">
          <a:solidFill>
            <a:schemeClr val="phClr"/>
          </a:solidFill>
          <a:prstDash val="solid"/>
        </a:ln>
        <a:ln w="40000" cap="flat" cmpd="dbl" algn="ctr">
          <a:solidFill>
            <a:schemeClr val="phClr"/>
          </a:solidFill>
          <a:prstDash val="solid"/>
        </a:ln>
      </a:lnStyleLst>
      <a:effectStyleLst>
        <a:effectStyle>
          <a:effectLst>
            <a:glow rad="12700">
              <a:schemeClr val="phClr">
                <a:tint val="100000"/>
                <a:shade val="100000"/>
                <a:alpha val="50196"/>
                <a:hueMod val="100000"/>
                <a:satMod val="100000"/>
              </a:schemeClr>
            </a:glow>
          </a:effectLst>
        </a:effectStyle>
        <a:effectStyle>
          <a:effectLst>
            <a:innerShdw blurRad="25400" dist="38100" dir="2700000">
              <a:schemeClr val="phClr">
                <a:tint val="90000"/>
                <a:shade val="100000"/>
                <a:hueMod val="100000"/>
                <a:satMod val="100000"/>
              </a:schemeClr>
            </a:innerShdw>
          </a:effectLst>
        </a:effectStyle>
        <a:effectStyle>
          <a:effectLst>
            <a:innerShdw blurRad="25400" dist="38100" dir="2700000">
              <a:schemeClr val="phClr">
                <a:tint val="100000"/>
                <a:shade val="50000"/>
                <a:hueMod val="100000"/>
                <a:satMod val="100000"/>
              </a:schemeClr>
            </a:innerShdw>
          </a:effectLst>
          <a:scene3d>
            <a:camera prst="orthographicFront"/>
            <a:lightRig rig="soft" dir="t"/>
          </a:scene3d>
          <a:sp3d extrusionH="76200" prstMaterial="matte">
            <a:bevelT h="50800"/>
            <a:bevelB w="0" h="0"/>
            <a:extrusionClr>
              <a:schemeClr val="accent3">
                <a:tint val="40000"/>
              </a:schemeClr>
            </a:extrusionClr>
          </a:sp3d>
        </a:effectStyle>
      </a:effectStyleLst>
      <a:bgFillStyleLst>
        <a:gradFill rotWithShape="1">
          <a:gsLst>
            <a:gs pos="0">
              <a:schemeClr val="phClr">
                <a:tint val="100000"/>
                <a:shade val="50000"/>
                <a:hueMod val="100000"/>
                <a:satMod val="100000"/>
              </a:schemeClr>
            </a:gs>
            <a:gs pos="40000">
              <a:schemeClr val="phClr">
                <a:tint val="85000"/>
                <a:shade val="100000"/>
                <a:hueMod val="100000"/>
                <a:satMod val="100000"/>
              </a:schemeClr>
            </a:gs>
            <a:gs pos="100000">
              <a:schemeClr val="phClr">
                <a:tint val="100000"/>
                <a:shade val="50000"/>
                <a:hueMod val="100000"/>
                <a:satMod val="100000"/>
              </a:schemeClr>
            </a:gs>
          </a:gsLst>
          <a:lin ang="2700000" scaled="1"/>
        </a:gradFill>
        <a:blipFill>
          <a:blip xmlns:r="http://schemas.openxmlformats.org/officeDocument/2006/relationships" r:embed="rId1">
            <a:duotone>
              <a:schemeClr val="phClr">
                <a:tint val="100000"/>
                <a:shade val="60000"/>
                <a:hueMod val="100000"/>
                <a:satMod val="100000"/>
              </a:schemeClr>
              <a:schemeClr val="phClr">
                <a:tint val="70000"/>
                <a:shade val="100000"/>
                <a:hueMod val="100000"/>
                <a:satMod val="100000"/>
              </a:schemeClr>
            </a:duotone>
          </a:blip>
          <a:stretch>
            <a:fillRect/>
          </a:stretch>
        </a:blipFill>
        <a:blipFill>
          <a:blip xmlns:r="http://schemas.openxmlformats.org/officeDocument/2006/relationships" r:embed="rId2">
            <a:duotone>
              <a:schemeClr val="phClr">
                <a:tint val="100000"/>
                <a:shade val="60000"/>
                <a:hueMod val="100000"/>
                <a:satMod val="100000"/>
              </a:schemeClr>
              <a:schemeClr val="phClr">
                <a:tint val="7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3347</TotalTime>
  <Words>958</Words>
  <Application>Microsoft Office PowerPoint</Application>
  <PresentationFormat>On-screen Show (4:3)</PresentationFormat>
  <Paragraphs>67</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LuckyTie</vt:lpstr>
      <vt:lpstr>THE GREAT EXCHANGE The Emerging Church</vt:lpstr>
      <vt:lpstr>CHRISTIAN EQUALS GREEN</vt:lpstr>
      <vt:lpstr>WHAT IS TRUE ABOUT EARTH</vt:lpstr>
      <vt:lpstr>THE STATE OF THE EARTH</vt:lpstr>
      <vt:lpstr>THE FATE OF THE EARTH</vt:lpstr>
      <vt:lpstr>WHAT THE GREEN AGENDA IS </vt:lpstr>
      <vt:lpstr>THE BEST OPTION</vt:lpstr>
      <vt:lpstr>THE GREEN BIBLE (nrsv)</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26</cp:revision>
  <dcterms:created xsi:type="dcterms:W3CDTF">2012-07-31T18:20:03Z</dcterms:created>
  <dcterms:modified xsi:type="dcterms:W3CDTF">2012-11-06T20:04:18Z</dcterms:modified>
</cp:coreProperties>
</file>