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57" r:id="rId3"/>
    <p:sldId id="280" r:id="rId4"/>
    <p:sldId id="281" r:id="rId5"/>
    <p:sldId id="282" r:id="rId6"/>
    <p:sldId id="258" r:id="rId7"/>
    <p:sldId id="264" r:id="rId8"/>
    <p:sldId id="265" r:id="rId9"/>
    <p:sldId id="277" r:id="rId10"/>
    <p:sldId id="260" r:id="rId11"/>
    <p:sldId id="261" r:id="rId12"/>
    <p:sldId id="266" r:id="rId13"/>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508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788" y="0"/>
            <a:ext cx="3070225" cy="450850"/>
          </a:xfrm>
          <a:prstGeom prst="rect">
            <a:avLst/>
          </a:prstGeom>
        </p:spPr>
        <p:txBody>
          <a:bodyPr vert="horz" lIns="91440" tIns="45720" rIns="91440" bIns="45720" rtlCol="0"/>
          <a:lstStyle>
            <a:lvl1pPr algn="r">
              <a:defRPr sz="1200"/>
            </a:lvl1pPr>
          </a:lstStyle>
          <a:p>
            <a:fld id="{0E7C086E-FBB5-4E13-96ED-390C5B9896E2}" type="datetimeFigureOut">
              <a:rPr lang="en-US" smtClean="0"/>
              <a:pPr/>
              <a:t>3/30/2013</a:t>
            </a:fld>
            <a:endParaRPr lang="en-US"/>
          </a:p>
        </p:txBody>
      </p:sp>
      <p:sp>
        <p:nvSpPr>
          <p:cNvPr id="4" name="Footer Placeholder 3"/>
          <p:cNvSpPr>
            <a:spLocks noGrp="1"/>
          </p:cNvSpPr>
          <p:nvPr>
            <p:ph type="ftr" sz="quarter" idx="2"/>
          </p:nvPr>
        </p:nvSpPr>
        <p:spPr>
          <a:xfrm>
            <a:off x="0" y="8572500"/>
            <a:ext cx="3070225" cy="4508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788" y="8572500"/>
            <a:ext cx="3070225" cy="450850"/>
          </a:xfrm>
          <a:prstGeom prst="rect">
            <a:avLst/>
          </a:prstGeom>
        </p:spPr>
        <p:txBody>
          <a:bodyPr vert="horz" lIns="91440" tIns="45720" rIns="91440" bIns="45720" rtlCol="0" anchor="b"/>
          <a:lstStyle>
            <a:lvl1pPr algn="r">
              <a:defRPr sz="1200"/>
            </a:lvl1pPr>
          </a:lstStyle>
          <a:p>
            <a:fld id="{0C21E509-4386-4EA0-8E08-2F1C9A9BA63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508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788" y="0"/>
            <a:ext cx="3070225" cy="450850"/>
          </a:xfrm>
          <a:prstGeom prst="rect">
            <a:avLst/>
          </a:prstGeom>
        </p:spPr>
        <p:txBody>
          <a:bodyPr vert="horz" lIns="91440" tIns="45720" rIns="91440" bIns="45720" rtlCol="0"/>
          <a:lstStyle>
            <a:lvl1pPr algn="r">
              <a:defRPr sz="1200"/>
            </a:lvl1pPr>
          </a:lstStyle>
          <a:p>
            <a:fld id="{56256DB2-8236-4C99-99A2-A2D3DA219399}" type="datetimeFigureOut">
              <a:rPr lang="en-US" smtClean="0"/>
              <a:pPr/>
              <a:t>3/30/2013</a:t>
            </a:fld>
            <a:endParaRPr lang="en-US"/>
          </a:p>
        </p:txBody>
      </p:sp>
      <p:sp>
        <p:nvSpPr>
          <p:cNvPr id="4" name="Slide Image Placeholder 3"/>
          <p:cNvSpPr>
            <a:spLocks noGrp="1" noRot="1" noChangeAspect="1"/>
          </p:cNvSpPr>
          <p:nvPr>
            <p:ph type="sldImg" idx="2"/>
          </p:nvPr>
        </p:nvSpPr>
        <p:spPr>
          <a:xfrm>
            <a:off x="1287463" y="676275"/>
            <a:ext cx="4511675" cy="3384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286250"/>
            <a:ext cx="5670550" cy="40624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2500"/>
            <a:ext cx="3070225" cy="4508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788" y="8572500"/>
            <a:ext cx="3070225" cy="450850"/>
          </a:xfrm>
          <a:prstGeom prst="rect">
            <a:avLst/>
          </a:prstGeom>
        </p:spPr>
        <p:txBody>
          <a:bodyPr vert="horz" lIns="91440" tIns="45720" rIns="91440" bIns="45720" rtlCol="0" anchor="b"/>
          <a:lstStyle>
            <a:lvl1pPr algn="r">
              <a:defRPr sz="1200"/>
            </a:lvl1pPr>
          </a:lstStyle>
          <a:p>
            <a:fld id="{9422EA86-2212-4B1E-9BB4-5E7084731A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AD1B124-71A8-4071-994B-D5CB89310005}" type="datetime1">
              <a:rPr lang="en-US" smtClean="0"/>
              <a:pPr/>
              <a:t>3/30/2013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80FCD8-6D4B-4716-B22E-FC784A37CC42}" type="datetime1">
              <a:rPr lang="en-US" smtClean="0"/>
              <a:pPr/>
              <a:t>3/30/2013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5256FA-70EA-4F30-AA27-D32049ED6560}" type="datetime1">
              <a:rPr lang="en-US" smtClean="0"/>
              <a:pPr/>
              <a:t>3/30/2013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BC73B0-DFA7-43CC-BCBD-96FAD27FA782}" type="datetime1">
              <a:rPr lang="en-US" smtClean="0"/>
              <a:pPr/>
              <a:t>3/30/2013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F3933DC-80B3-48E9-9A0A-E4BC36155C6A}" type="datetime1">
              <a:rPr lang="en-US" smtClean="0"/>
              <a:pPr/>
              <a:t>3/30/2013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D2EEC0D-0EA0-4A42-BEE2-6963EF5B9FD4}" type="datetime1">
              <a:rPr lang="en-US" smtClean="0"/>
              <a:pPr/>
              <a:t>3/30/2013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BD185E3-7139-469D-B960-5E08A611EA24}" type="datetime1">
              <a:rPr lang="en-US" smtClean="0"/>
              <a:pPr/>
              <a:t>3/30/2013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6F520F0-D4D2-41EE-A82A-95CAA9A99398}" type="datetime1">
              <a:rPr lang="en-US" smtClean="0"/>
              <a:pPr/>
              <a:t>3/30/2013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5673EF5-A616-49BC-A033-21F0488B3E9D}" type="datetime1">
              <a:rPr lang="en-US" smtClean="0"/>
              <a:pPr/>
              <a:t>3/30/2013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BE20B02-CE8C-4753-A938-0AF6D48A6BA5}" type="datetime1">
              <a:rPr lang="en-US" smtClean="0"/>
              <a:pPr/>
              <a:t>3/30/2013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4FA41FB-0746-4654-A261-9A607C8B3CFC}" type="datetime1">
              <a:rPr lang="en-US" smtClean="0"/>
              <a:pPr/>
              <a:t>3/30/2013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12F2040-F692-46C5-AAEF-82A848359331}" type="datetime1">
              <a:rPr lang="en-US" smtClean="0"/>
              <a:pPr/>
              <a:t>3/30/2013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17BEC98-8F74-4C51-9E05-022476D6520C}"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1926102"/>
          </a:xfrm>
        </p:spPr>
        <p:txBody>
          <a:bodyPr/>
          <a:lstStyle/>
          <a:p>
            <a:pPr algn="ctr"/>
            <a:r>
              <a:rPr lang="en-US" dirty="0" smtClean="0">
                <a:latin typeface="Tahoma" pitchFamily="34" charset="0"/>
                <a:cs typeface="Tahoma" pitchFamily="34" charset="0"/>
              </a:rPr>
              <a:t>REVERENCE FOR GOD’S PROMISES</a:t>
            </a:r>
            <a:endParaRPr lang="en-US" dirty="0">
              <a:latin typeface="Tahoma" pitchFamily="34" charset="0"/>
              <a:cs typeface="Tahoma" pitchFamily="34" charset="0"/>
            </a:endParaRPr>
          </a:p>
        </p:txBody>
      </p:sp>
      <p:sp>
        <p:nvSpPr>
          <p:cNvPr id="3" name="Subtitle 2"/>
          <p:cNvSpPr>
            <a:spLocks noGrp="1"/>
          </p:cNvSpPr>
          <p:nvPr>
            <p:ph type="subTitle" idx="1"/>
          </p:nvPr>
        </p:nvSpPr>
        <p:spPr>
          <a:xfrm>
            <a:off x="1432560" y="4038600"/>
            <a:ext cx="7406640" cy="2133600"/>
          </a:xfrm>
        </p:spPr>
        <p:txBody>
          <a:bodyPr>
            <a:normAutofit/>
          </a:bodyPr>
          <a:lstStyle/>
          <a:p>
            <a:pPr algn="ctr"/>
            <a:r>
              <a:rPr lang="en-US" sz="2400" dirty="0" err="1" smtClean="0">
                <a:latin typeface="Tahoma" pitchFamily="34" charset="0"/>
                <a:cs typeface="Tahoma" pitchFamily="34" charset="0"/>
              </a:rPr>
              <a:t>JoLynn</a:t>
            </a:r>
            <a:r>
              <a:rPr lang="en-US" sz="2400" dirty="0" smtClean="0">
                <a:latin typeface="Tahoma" pitchFamily="34" charset="0"/>
                <a:cs typeface="Tahoma" pitchFamily="34" charset="0"/>
              </a:rPr>
              <a:t> Gower</a:t>
            </a:r>
          </a:p>
          <a:p>
            <a:pPr algn="ctr"/>
            <a:r>
              <a:rPr lang="en-US" sz="2400" dirty="0" smtClean="0">
                <a:latin typeface="Tahoma" pitchFamily="34" charset="0"/>
                <a:cs typeface="Tahoma" pitchFamily="34" charset="0"/>
              </a:rPr>
              <a:t>352-2458    cell 493-6151</a:t>
            </a:r>
          </a:p>
          <a:p>
            <a:pPr algn="ctr"/>
            <a:r>
              <a:rPr lang="en-US" sz="2400" dirty="0" smtClean="0">
                <a:latin typeface="Tahoma" pitchFamily="34" charset="0"/>
                <a:cs typeface="Tahoma" pitchFamily="34" charset="0"/>
              </a:rPr>
              <a:t>jgower@guardingthetruth.org</a:t>
            </a:r>
            <a:endParaRPr lang="en-US" sz="2400"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lstStyle/>
          <a:p>
            <a:pPr algn="ctr"/>
            <a:r>
              <a:rPr lang="en-US" dirty="0" smtClean="0">
                <a:latin typeface="Tahoma" pitchFamily="34" charset="0"/>
                <a:cs typeface="Tahoma" pitchFamily="34" charset="0"/>
              </a:rPr>
              <a:t>THE DESTRUCTION OF GOG</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447800"/>
            <a:ext cx="8229600" cy="5410200"/>
          </a:xfrm>
        </p:spPr>
        <p:txBody>
          <a:bodyPr>
            <a:normAutofit/>
          </a:bodyPr>
          <a:lstStyle/>
          <a:p>
            <a:r>
              <a:rPr lang="en-US" sz="2800" b="1" dirty="0" smtClean="0">
                <a:solidFill>
                  <a:schemeClr val="tx2">
                    <a:lumMod val="50000"/>
                  </a:schemeClr>
                </a:solidFill>
                <a:latin typeface="Tahoma" pitchFamily="34" charset="0"/>
                <a:cs typeface="Tahoma" pitchFamily="34" charset="0"/>
              </a:rPr>
              <a:t>Ezekiel 38:21-23 </a:t>
            </a:r>
            <a:r>
              <a:rPr lang="en-US" sz="2800" b="1" dirty="0" smtClean="0">
                <a:solidFill>
                  <a:schemeClr val="tx2">
                    <a:lumMod val="50000"/>
                  </a:schemeClr>
                </a:solidFill>
                <a:latin typeface="Tahoma" pitchFamily="34" charset="0"/>
                <a:cs typeface="Tahoma" pitchFamily="34" charset="0"/>
              </a:rPr>
              <a:t> </a:t>
            </a:r>
            <a:r>
              <a:rPr lang="en-US" sz="2800" dirty="0" smtClean="0">
                <a:solidFill>
                  <a:schemeClr val="tx2">
                    <a:lumMod val="50000"/>
                  </a:schemeClr>
                </a:solidFill>
                <a:latin typeface="Tahoma" pitchFamily="34" charset="0"/>
                <a:cs typeface="Tahoma" pitchFamily="34" charset="0"/>
              </a:rPr>
              <a:t>"I will call for a sword against him on all My mountains," declares the Lord God. "Every man's sword will be against his brother. </a:t>
            </a:r>
            <a:r>
              <a:rPr lang="en-US" sz="2800" dirty="0" smtClean="0">
                <a:solidFill>
                  <a:schemeClr val="tx2">
                    <a:lumMod val="50000"/>
                  </a:schemeClr>
                </a:solidFill>
                <a:latin typeface="Tahoma" pitchFamily="34" charset="0"/>
                <a:cs typeface="Tahoma" pitchFamily="34" charset="0"/>
              </a:rPr>
              <a:t> With </a:t>
            </a:r>
            <a:r>
              <a:rPr lang="en-US" sz="2800" dirty="0" smtClean="0">
                <a:solidFill>
                  <a:schemeClr val="tx2">
                    <a:lumMod val="50000"/>
                  </a:schemeClr>
                </a:solidFill>
                <a:latin typeface="Tahoma" pitchFamily="34" charset="0"/>
                <a:cs typeface="Tahoma" pitchFamily="34" charset="0"/>
              </a:rPr>
              <a:t>pestilence and with blood I will enter into judgment with him; and I will rain on him and on his troops, and on the many peoples who are with him, a torrential rain, with hailstones, fire and brimstone. </a:t>
            </a:r>
            <a:r>
              <a:rPr lang="en-US" sz="2800" dirty="0" smtClean="0">
                <a:solidFill>
                  <a:schemeClr val="tx2">
                    <a:lumMod val="50000"/>
                  </a:schemeClr>
                </a:solidFill>
                <a:latin typeface="Tahoma" pitchFamily="34" charset="0"/>
                <a:cs typeface="Tahoma" pitchFamily="34" charset="0"/>
              </a:rPr>
              <a:t>I </a:t>
            </a:r>
            <a:r>
              <a:rPr lang="en-US" sz="2800" dirty="0" smtClean="0">
                <a:solidFill>
                  <a:schemeClr val="tx2">
                    <a:lumMod val="50000"/>
                  </a:schemeClr>
                </a:solidFill>
                <a:latin typeface="Tahoma" pitchFamily="34" charset="0"/>
                <a:cs typeface="Tahoma" pitchFamily="34" charset="0"/>
              </a:rPr>
              <a:t>will magnify Myself, sanctify Myself, and make Myself known in the sight of many nations; and they will know that I am the Lord</a:t>
            </a:r>
            <a:r>
              <a:rPr lang="en-US" sz="2800" dirty="0" smtClean="0">
                <a:solidFill>
                  <a:schemeClr val="tx2">
                    <a:lumMod val="50000"/>
                  </a:schemeClr>
                </a:solidFill>
                <a:latin typeface="Tahoma" pitchFamily="34" charset="0"/>
                <a:cs typeface="Tahoma" pitchFamily="34" charset="0"/>
              </a:rPr>
              <a:t>.”</a:t>
            </a:r>
            <a:endParaRPr lang="en-US" sz="2800" dirty="0" smtClean="0">
              <a:solidFill>
                <a:schemeClr val="tx2">
                  <a:lumMod val="50000"/>
                </a:schemeClr>
              </a:solidFill>
              <a:latin typeface="Tahoma" pitchFamily="34" charset="0"/>
              <a:cs typeface="Tahoma" pitchFamily="34" charset="0"/>
            </a:endParaRPr>
          </a:p>
          <a:p>
            <a:pPr>
              <a:buNone/>
            </a:pPr>
            <a:r>
              <a:rPr lang="en-US" sz="2800" dirty="0" smtClean="0">
                <a:solidFill>
                  <a:schemeClr val="tx2">
                    <a:lumMod val="50000"/>
                  </a:schemeClr>
                </a:solidFill>
                <a:latin typeface="Tahoma" pitchFamily="34" charset="0"/>
                <a:cs typeface="Tahoma" pitchFamily="34" charset="0"/>
              </a:rPr>
              <a:t> </a:t>
            </a:r>
          </a:p>
          <a:p>
            <a:pPr>
              <a:buNone/>
            </a:pPr>
            <a:endParaRPr lang="en-US" sz="2800" dirty="0" smtClean="0">
              <a:solidFill>
                <a:schemeClr val="tx2">
                  <a:lumMod val="50000"/>
                </a:schemeClr>
              </a:solidFill>
              <a:latin typeface="Tahoma" pitchFamily="34" charset="0"/>
              <a:cs typeface="Tahoma" pitchFamily="34" charset="0"/>
            </a:endParaRPr>
          </a:p>
          <a:p>
            <a:pPr>
              <a:buNone/>
            </a:pPr>
            <a:endParaRPr lang="en-US" sz="2800" dirty="0" smtClean="0">
              <a:solidFill>
                <a:schemeClr val="tx2">
                  <a:lumMod val="50000"/>
                </a:schemeClr>
              </a:solidFill>
              <a:latin typeface="Tahoma" pitchFamily="34" charset="0"/>
              <a:cs typeface="Tahoma" pitchFamily="34" charset="0"/>
            </a:endParaRPr>
          </a:p>
          <a:p>
            <a:pPr>
              <a:buNone/>
            </a:pPr>
            <a:endParaRPr lang="en-US" sz="2800" dirty="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868362"/>
          </a:xfrm>
        </p:spPr>
        <p:txBody>
          <a:bodyPr/>
          <a:lstStyle/>
          <a:p>
            <a:pPr algn="ctr"/>
            <a:r>
              <a:rPr lang="en-US" dirty="0" smtClean="0">
                <a:latin typeface="Tahoma" pitchFamily="34" charset="0"/>
                <a:cs typeface="Tahoma" pitchFamily="34" charset="0"/>
              </a:rPr>
              <a:t>TIMING</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219200"/>
            <a:ext cx="8229600" cy="5638800"/>
          </a:xfrm>
        </p:spPr>
        <p:txBody>
          <a:bodyPr>
            <a:normAutofit lnSpcReduction="10000"/>
          </a:bodyPr>
          <a:lstStyle/>
          <a:p>
            <a:r>
              <a:rPr lang="en-US" sz="2800" b="1" dirty="0" smtClean="0">
                <a:solidFill>
                  <a:schemeClr val="bg2">
                    <a:lumMod val="10000"/>
                  </a:schemeClr>
                </a:solidFill>
                <a:latin typeface="Tahoma" pitchFamily="34" charset="0"/>
                <a:cs typeface="Tahoma" pitchFamily="34" charset="0"/>
              </a:rPr>
              <a:t>Ezekiel 39:9 </a:t>
            </a:r>
            <a:r>
              <a:rPr lang="en-US" sz="2800" b="1" dirty="0" smtClean="0">
                <a:solidFill>
                  <a:schemeClr val="bg2">
                    <a:lumMod val="10000"/>
                  </a:schemeClr>
                </a:solidFill>
                <a:latin typeface="Tahoma" pitchFamily="34" charset="0"/>
                <a:cs typeface="Tahoma" pitchFamily="34" charset="0"/>
              </a:rPr>
              <a:t> </a:t>
            </a:r>
            <a:r>
              <a:rPr lang="en-US" sz="2800" dirty="0" smtClean="0">
                <a:solidFill>
                  <a:schemeClr val="bg2">
                    <a:lumMod val="10000"/>
                  </a:schemeClr>
                </a:solidFill>
                <a:latin typeface="Tahoma" pitchFamily="34" charset="0"/>
                <a:cs typeface="Tahoma" pitchFamily="34" charset="0"/>
              </a:rPr>
              <a:t>Then </a:t>
            </a:r>
            <a:r>
              <a:rPr lang="en-US" sz="2800" dirty="0" smtClean="0">
                <a:solidFill>
                  <a:schemeClr val="bg2">
                    <a:lumMod val="10000"/>
                  </a:schemeClr>
                </a:solidFill>
                <a:latin typeface="Tahoma" pitchFamily="34" charset="0"/>
                <a:cs typeface="Tahoma" pitchFamily="34" charset="0"/>
              </a:rPr>
              <a:t>those who inhabit the cities of Israel will go out and make fires with the weapons and burn them, both shields and bucklers, bows and arrows, war clubs and spears, and for seven years they will make fires of them. </a:t>
            </a:r>
            <a:endParaRPr lang="en-US" sz="2800" dirty="0" smtClean="0">
              <a:solidFill>
                <a:schemeClr val="bg2">
                  <a:lumMod val="10000"/>
                </a:schemeClr>
              </a:solidFill>
              <a:latin typeface="Tahoma" pitchFamily="34" charset="0"/>
              <a:cs typeface="Tahoma" pitchFamily="34" charset="0"/>
            </a:endParaRPr>
          </a:p>
          <a:p>
            <a:r>
              <a:rPr lang="en-US" sz="2800" b="1" dirty="0" smtClean="0">
                <a:solidFill>
                  <a:schemeClr val="bg2">
                    <a:lumMod val="10000"/>
                  </a:schemeClr>
                </a:solidFill>
                <a:latin typeface="Tahoma" pitchFamily="34" charset="0"/>
                <a:cs typeface="Tahoma" pitchFamily="34" charset="0"/>
              </a:rPr>
              <a:t>Ezekiel 39:11-12 </a:t>
            </a:r>
            <a:r>
              <a:rPr lang="en-US" sz="2800" b="1" dirty="0" smtClean="0">
                <a:solidFill>
                  <a:schemeClr val="bg2">
                    <a:lumMod val="10000"/>
                  </a:schemeClr>
                </a:solidFill>
                <a:latin typeface="Tahoma" pitchFamily="34" charset="0"/>
                <a:cs typeface="Tahoma" pitchFamily="34" charset="0"/>
              </a:rPr>
              <a:t> </a:t>
            </a:r>
            <a:r>
              <a:rPr lang="en-US" sz="2800" dirty="0" smtClean="0">
                <a:solidFill>
                  <a:schemeClr val="bg2">
                    <a:lumMod val="10000"/>
                  </a:schemeClr>
                </a:solidFill>
                <a:latin typeface="Tahoma" pitchFamily="34" charset="0"/>
                <a:cs typeface="Tahoma" pitchFamily="34" charset="0"/>
              </a:rPr>
              <a:t>“On </a:t>
            </a:r>
            <a:r>
              <a:rPr lang="en-US" sz="2800" dirty="0" smtClean="0">
                <a:solidFill>
                  <a:schemeClr val="bg2">
                    <a:lumMod val="10000"/>
                  </a:schemeClr>
                </a:solidFill>
                <a:latin typeface="Tahoma" pitchFamily="34" charset="0"/>
                <a:cs typeface="Tahoma" pitchFamily="34" charset="0"/>
              </a:rPr>
              <a:t>that day I will give Gog a burial ground there in Israel, the valley of those who pass by east of the sea, and it will block off those who would pass by. So they will bury Gog there with all his horde, and they will call it the valley of </a:t>
            </a:r>
            <a:r>
              <a:rPr lang="en-US" sz="2800" dirty="0" err="1" smtClean="0">
                <a:solidFill>
                  <a:schemeClr val="bg2">
                    <a:lumMod val="10000"/>
                  </a:schemeClr>
                </a:solidFill>
                <a:latin typeface="Tahoma" pitchFamily="34" charset="0"/>
                <a:cs typeface="Tahoma" pitchFamily="34" charset="0"/>
              </a:rPr>
              <a:t>Hamon-gog</a:t>
            </a:r>
            <a:r>
              <a:rPr lang="en-US" sz="2800" dirty="0" smtClean="0">
                <a:solidFill>
                  <a:schemeClr val="bg2">
                    <a:lumMod val="10000"/>
                  </a:schemeClr>
                </a:solidFill>
                <a:latin typeface="Tahoma" pitchFamily="34" charset="0"/>
                <a:cs typeface="Tahoma" pitchFamily="34" charset="0"/>
              </a:rPr>
              <a:t>. </a:t>
            </a:r>
            <a:r>
              <a:rPr lang="en-US" sz="2800" dirty="0" smtClean="0">
                <a:solidFill>
                  <a:schemeClr val="bg2">
                    <a:lumMod val="10000"/>
                  </a:schemeClr>
                </a:solidFill>
                <a:latin typeface="Tahoma" pitchFamily="34" charset="0"/>
                <a:cs typeface="Tahoma" pitchFamily="34" charset="0"/>
              </a:rPr>
              <a:t> For </a:t>
            </a:r>
            <a:r>
              <a:rPr lang="en-US" sz="2800" dirty="0" smtClean="0">
                <a:solidFill>
                  <a:schemeClr val="bg2">
                    <a:lumMod val="10000"/>
                  </a:schemeClr>
                </a:solidFill>
                <a:latin typeface="Tahoma" pitchFamily="34" charset="0"/>
                <a:cs typeface="Tahoma" pitchFamily="34" charset="0"/>
              </a:rPr>
              <a:t>seven months the house of Israel will be burying them in order to cleanse the land</a:t>
            </a:r>
            <a:r>
              <a:rPr lang="en-US" sz="2800" dirty="0" smtClean="0">
                <a:solidFill>
                  <a:schemeClr val="bg2">
                    <a:lumMod val="10000"/>
                  </a:schemeClr>
                </a:solidFill>
                <a:latin typeface="Tahoma" pitchFamily="34" charset="0"/>
                <a:cs typeface="Tahoma" pitchFamily="34" charset="0"/>
              </a:rPr>
              <a:t>.” </a:t>
            </a:r>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8153400" cy="990600"/>
          </a:xfrm>
        </p:spPr>
        <p:txBody>
          <a:bodyPr>
            <a:normAutofit/>
          </a:bodyPr>
          <a:lstStyle/>
          <a:p>
            <a:pPr algn="ctr"/>
            <a:r>
              <a:rPr lang="en-US" dirty="0" smtClean="0">
                <a:latin typeface="Tahoma" pitchFamily="34" charset="0"/>
                <a:cs typeface="Tahoma" pitchFamily="34" charset="0"/>
              </a:rPr>
              <a:t>WAR’S RESULT</a:t>
            </a:r>
            <a:endParaRPr lang="en-US" dirty="0">
              <a:latin typeface="Tahoma" pitchFamily="34" charset="0"/>
              <a:cs typeface="Tahoma" pitchFamily="34" charset="0"/>
            </a:endParaRPr>
          </a:p>
        </p:txBody>
      </p:sp>
      <p:sp>
        <p:nvSpPr>
          <p:cNvPr id="3" name="Content Placeholder 2"/>
          <p:cNvSpPr>
            <a:spLocks noGrp="1"/>
          </p:cNvSpPr>
          <p:nvPr>
            <p:ph idx="1"/>
          </p:nvPr>
        </p:nvSpPr>
        <p:spPr>
          <a:xfrm>
            <a:off x="838200" y="990600"/>
            <a:ext cx="8305800" cy="5867400"/>
          </a:xfrm>
        </p:spPr>
        <p:txBody>
          <a:bodyPr>
            <a:noAutofit/>
          </a:bodyPr>
          <a:lstStyle/>
          <a:p>
            <a:pPr>
              <a:lnSpc>
                <a:spcPct val="93000"/>
              </a:lnSpc>
            </a:pPr>
            <a:r>
              <a:rPr lang="en-US" sz="2700" b="1" dirty="0" smtClean="0">
                <a:solidFill>
                  <a:schemeClr val="tx2">
                    <a:lumMod val="50000"/>
                  </a:schemeClr>
                </a:solidFill>
                <a:latin typeface="Tahoma" pitchFamily="34" charset="0"/>
                <a:cs typeface="Tahoma" pitchFamily="34" charset="0"/>
              </a:rPr>
              <a:t>Ezekiel 39:14-15 </a:t>
            </a:r>
            <a:r>
              <a:rPr lang="en-US" sz="2700" dirty="0" smtClean="0">
                <a:solidFill>
                  <a:schemeClr val="tx2">
                    <a:lumMod val="50000"/>
                  </a:schemeClr>
                </a:solidFill>
                <a:latin typeface="Tahoma" pitchFamily="34" charset="0"/>
                <a:cs typeface="Tahoma" pitchFamily="34" charset="0"/>
              </a:rPr>
              <a:t>"</a:t>
            </a:r>
            <a:r>
              <a:rPr lang="en-US" sz="2700" dirty="0" smtClean="0">
                <a:solidFill>
                  <a:schemeClr val="tx2">
                    <a:lumMod val="50000"/>
                  </a:schemeClr>
                </a:solidFill>
                <a:latin typeface="Tahoma" pitchFamily="34" charset="0"/>
                <a:cs typeface="Tahoma" pitchFamily="34" charset="0"/>
              </a:rPr>
              <a:t>They will set apart men who will constantly pass through the land, burying those who were passing through, even those left on the surface of the ground, in order to cleanse it. At the end of seven months they will make a search. </a:t>
            </a:r>
            <a:r>
              <a:rPr lang="en-US" sz="2700" dirty="0" smtClean="0">
                <a:solidFill>
                  <a:schemeClr val="tx2">
                    <a:lumMod val="50000"/>
                  </a:schemeClr>
                </a:solidFill>
                <a:latin typeface="Tahoma" pitchFamily="34" charset="0"/>
                <a:cs typeface="Tahoma" pitchFamily="34" charset="0"/>
              </a:rPr>
              <a:t> As </a:t>
            </a:r>
            <a:r>
              <a:rPr lang="en-US" sz="2700" dirty="0" smtClean="0">
                <a:solidFill>
                  <a:schemeClr val="tx2">
                    <a:lumMod val="50000"/>
                  </a:schemeClr>
                </a:solidFill>
                <a:latin typeface="Tahoma" pitchFamily="34" charset="0"/>
                <a:cs typeface="Tahoma" pitchFamily="34" charset="0"/>
              </a:rPr>
              <a:t>those who pass through the land pass through and anyone sees a man's bone, then he will set up a marker by it until the buriers have buried it in the valley of </a:t>
            </a:r>
            <a:r>
              <a:rPr lang="en-US" sz="2700" dirty="0" err="1" smtClean="0">
                <a:solidFill>
                  <a:schemeClr val="tx2">
                    <a:lumMod val="50000"/>
                  </a:schemeClr>
                </a:solidFill>
                <a:latin typeface="Tahoma" pitchFamily="34" charset="0"/>
                <a:cs typeface="Tahoma" pitchFamily="34" charset="0"/>
              </a:rPr>
              <a:t>Hamon-gog</a:t>
            </a:r>
            <a:r>
              <a:rPr lang="en-US" sz="2700" dirty="0" smtClean="0">
                <a:solidFill>
                  <a:schemeClr val="tx2">
                    <a:lumMod val="50000"/>
                  </a:schemeClr>
                </a:solidFill>
                <a:latin typeface="Tahoma" pitchFamily="34" charset="0"/>
                <a:cs typeface="Tahoma" pitchFamily="34" charset="0"/>
              </a:rPr>
              <a:t>.” </a:t>
            </a:r>
          </a:p>
          <a:p>
            <a:pPr>
              <a:lnSpc>
                <a:spcPct val="93000"/>
              </a:lnSpc>
            </a:pPr>
            <a:r>
              <a:rPr lang="en-US" sz="2700" b="1" dirty="0" smtClean="0">
                <a:solidFill>
                  <a:schemeClr val="tx2">
                    <a:lumMod val="50000"/>
                  </a:schemeClr>
                </a:solidFill>
                <a:latin typeface="Tahoma" pitchFamily="34" charset="0"/>
                <a:cs typeface="Tahoma" pitchFamily="34" charset="0"/>
              </a:rPr>
              <a:t>Ezekiel 39:21-22 </a:t>
            </a:r>
            <a:r>
              <a:rPr lang="en-US" sz="2700" b="1" dirty="0" smtClean="0">
                <a:solidFill>
                  <a:schemeClr val="tx2">
                    <a:lumMod val="50000"/>
                  </a:schemeClr>
                </a:solidFill>
                <a:latin typeface="Tahoma" pitchFamily="34" charset="0"/>
                <a:cs typeface="Tahoma" pitchFamily="34" charset="0"/>
              </a:rPr>
              <a:t> </a:t>
            </a:r>
            <a:r>
              <a:rPr lang="en-US" sz="2700" dirty="0" smtClean="0">
                <a:solidFill>
                  <a:schemeClr val="tx2">
                    <a:lumMod val="50000"/>
                  </a:schemeClr>
                </a:solidFill>
                <a:latin typeface="Tahoma" pitchFamily="34" charset="0"/>
                <a:cs typeface="Tahoma" pitchFamily="34" charset="0"/>
              </a:rPr>
              <a:t>"</a:t>
            </a:r>
            <a:r>
              <a:rPr lang="en-US" sz="2700" dirty="0" smtClean="0">
                <a:solidFill>
                  <a:schemeClr val="tx2">
                    <a:lumMod val="50000"/>
                  </a:schemeClr>
                </a:solidFill>
                <a:latin typeface="Tahoma" pitchFamily="34" charset="0"/>
                <a:cs typeface="Tahoma" pitchFamily="34" charset="0"/>
              </a:rPr>
              <a:t>And I will set My glory among the nations; and all the nations will see My judgment which I have executed and My hand which I have laid on them. </a:t>
            </a:r>
            <a:r>
              <a:rPr lang="en-US" sz="2700" dirty="0" smtClean="0">
                <a:solidFill>
                  <a:schemeClr val="tx2">
                    <a:lumMod val="50000"/>
                  </a:schemeClr>
                </a:solidFill>
                <a:latin typeface="Tahoma" pitchFamily="34" charset="0"/>
                <a:cs typeface="Tahoma" pitchFamily="34" charset="0"/>
              </a:rPr>
              <a:t>And </a:t>
            </a:r>
            <a:r>
              <a:rPr lang="en-US" sz="2700" dirty="0" smtClean="0">
                <a:solidFill>
                  <a:schemeClr val="tx2">
                    <a:lumMod val="50000"/>
                  </a:schemeClr>
                </a:solidFill>
                <a:latin typeface="Tahoma" pitchFamily="34" charset="0"/>
                <a:cs typeface="Tahoma" pitchFamily="34" charset="0"/>
              </a:rPr>
              <a:t>the house of Israel will know that I am the Lord their God from that day onward. </a:t>
            </a:r>
          </a:p>
          <a:p>
            <a:pPr>
              <a:lnSpc>
                <a:spcPct val="93000"/>
              </a:lnSpc>
            </a:pPr>
            <a:endParaRPr lang="en-US" sz="2700" dirty="0" smtClean="0">
              <a:solidFill>
                <a:schemeClr val="tx2">
                  <a:lumMod val="50000"/>
                </a:schemeClr>
              </a:solidFill>
              <a:latin typeface="Tahoma" pitchFamily="34" charset="0"/>
              <a:cs typeface="Tahoma" pitchFamily="34" charset="0"/>
            </a:endParaRPr>
          </a:p>
          <a:p>
            <a:pPr>
              <a:lnSpc>
                <a:spcPct val="93000"/>
              </a:lnSpc>
            </a:pPr>
            <a:endParaRPr lang="en-US" sz="2700" dirty="0" smtClean="0">
              <a:solidFill>
                <a:schemeClr val="tx2">
                  <a:lumMod val="50000"/>
                </a:schemeClr>
              </a:solidFill>
              <a:latin typeface="Tahoma" pitchFamily="34" charset="0"/>
              <a:cs typeface="Tahoma" pitchFamily="34" charset="0"/>
            </a:endParaRPr>
          </a:p>
          <a:p>
            <a:pPr>
              <a:lnSpc>
                <a:spcPct val="93000"/>
              </a:lnSpc>
            </a:pPr>
            <a:endParaRPr lang="en-US" sz="2700" dirty="0" smtClean="0">
              <a:solidFill>
                <a:schemeClr val="tx2">
                  <a:lumMod val="50000"/>
                </a:schemeClr>
              </a:solidFill>
              <a:latin typeface="Tahoma" pitchFamily="34" charset="0"/>
              <a:cs typeface="Tahoma" pitchFamily="34" charset="0"/>
            </a:endParaRPr>
          </a:p>
          <a:p>
            <a:endParaRPr lang="en-US" sz="2700" dirty="0" smtClean="0">
              <a:solidFill>
                <a:schemeClr val="tx2">
                  <a:lumMod val="50000"/>
                </a:schemeClr>
              </a:solidFill>
              <a:latin typeface="Tahoma" pitchFamily="34" charset="0"/>
              <a:cs typeface="Tahoma" pitchFamily="34" charset="0"/>
            </a:endParaRPr>
          </a:p>
          <a:p>
            <a:endParaRPr lang="en-US" sz="2700" dirty="0" smtClean="0">
              <a:solidFill>
                <a:schemeClr val="tx2">
                  <a:lumMod val="50000"/>
                </a:schemeClr>
              </a:solidFill>
              <a:latin typeface="Tahoma" pitchFamily="34" charset="0"/>
              <a:cs typeface="Tahoma" pitchFamily="34" charset="0"/>
            </a:endParaRPr>
          </a:p>
          <a:p>
            <a:endParaRPr lang="en-US" sz="2700" dirty="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8305800" cy="838200"/>
          </a:xfrm>
        </p:spPr>
        <p:txBody>
          <a:bodyPr>
            <a:normAutofit/>
          </a:bodyPr>
          <a:lstStyle/>
          <a:p>
            <a:pPr algn="ctr"/>
            <a:r>
              <a:rPr lang="en-US" dirty="0" smtClean="0">
                <a:latin typeface="Tahoma" pitchFamily="34" charset="0"/>
                <a:cs typeface="Tahoma" pitchFamily="34" charset="0"/>
              </a:rPr>
              <a:t> PROPHECY ON DAMASCUS</a:t>
            </a:r>
            <a:endParaRPr lang="en-US" dirty="0">
              <a:latin typeface="Tahoma" pitchFamily="34" charset="0"/>
              <a:cs typeface="Tahoma" pitchFamily="34" charset="0"/>
            </a:endParaRPr>
          </a:p>
        </p:txBody>
      </p:sp>
      <p:sp>
        <p:nvSpPr>
          <p:cNvPr id="3" name="Content Placeholder 2"/>
          <p:cNvSpPr>
            <a:spLocks noGrp="1"/>
          </p:cNvSpPr>
          <p:nvPr>
            <p:ph idx="1"/>
          </p:nvPr>
        </p:nvSpPr>
        <p:spPr>
          <a:xfrm>
            <a:off x="838200" y="1219200"/>
            <a:ext cx="8305800" cy="5638800"/>
          </a:xfrm>
        </p:spPr>
        <p:txBody>
          <a:bodyPr>
            <a:noAutofit/>
          </a:bodyPr>
          <a:lstStyle/>
          <a:p>
            <a:pPr>
              <a:lnSpc>
                <a:spcPct val="90000"/>
              </a:lnSpc>
              <a:spcBef>
                <a:spcPts val="300"/>
              </a:spcBef>
            </a:pPr>
            <a:r>
              <a:rPr lang="en-US" sz="2800" b="1" dirty="0" smtClean="0">
                <a:solidFill>
                  <a:schemeClr val="tx2">
                    <a:lumMod val="50000"/>
                  </a:schemeClr>
                </a:solidFill>
                <a:latin typeface="Tahoma" pitchFamily="34" charset="0"/>
                <a:cs typeface="Tahoma" pitchFamily="34" charset="0"/>
              </a:rPr>
              <a:t>Isaiah 17:1-2  </a:t>
            </a:r>
            <a:r>
              <a:rPr lang="en-US" sz="2800" dirty="0" smtClean="0">
                <a:solidFill>
                  <a:schemeClr val="tx2">
                    <a:lumMod val="50000"/>
                  </a:schemeClr>
                </a:solidFill>
                <a:latin typeface="Tahoma" pitchFamily="34" charset="0"/>
                <a:cs typeface="Tahoma" pitchFamily="34" charset="0"/>
              </a:rPr>
              <a:t>The oracle concerning Damascus. “Behold, Damascus is about to be removed from being a city and will become a fallen ruin.  The cities of </a:t>
            </a:r>
            <a:r>
              <a:rPr lang="en-US" sz="2800" dirty="0" err="1" smtClean="0">
                <a:solidFill>
                  <a:schemeClr val="tx2">
                    <a:lumMod val="50000"/>
                  </a:schemeClr>
                </a:solidFill>
                <a:latin typeface="Tahoma" pitchFamily="34" charset="0"/>
                <a:cs typeface="Tahoma" pitchFamily="34" charset="0"/>
              </a:rPr>
              <a:t>Aroer</a:t>
            </a:r>
            <a:r>
              <a:rPr lang="en-US" sz="2800" dirty="0" smtClean="0">
                <a:solidFill>
                  <a:schemeClr val="tx2">
                    <a:lumMod val="50000"/>
                  </a:schemeClr>
                </a:solidFill>
                <a:latin typeface="Tahoma" pitchFamily="34" charset="0"/>
                <a:cs typeface="Tahoma" pitchFamily="34" charset="0"/>
              </a:rPr>
              <a:t> are forsaken; They will be for flocks to lie down in, and there will be no one to frighten them.” </a:t>
            </a:r>
          </a:p>
          <a:p>
            <a:pPr>
              <a:lnSpc>
                <a:spcPct val="90000"/>
              </a:lnSpc>
              <a:spcBef>
                <a:spcPts val="300"/>
              </a:spcBef>
            </a:pPr>
            <a:r>
              <a:rPr lang="en-US" sz="2800" dirty="0" smtClean="0">
                <a:solidFill>
                  <a:schemeClr val="tx2">
                    <a:lumMod val="50000"/>
                  </a:schemeClr>
                </a:solidFill>
                <a:latin typeface="Tahoma" pitchFamily="34" charset="0"/>
                <a:cs typeface="Tahoma" pitchFamily="34" charset="0"/>
              </a:rPr>
              <a:t>The “about to be” must tie to what went before, which was prophecy concerning the end of the age</a:t>
            </a:r>
          </a:p>
          <a:p>
            <a:pPr>
              <a:lnSpc>
                <a:spcPct val="90000"/>
              </a:lnSpc>
              <a:spcBef>
                <a:spcPts val="300"/>
              </a:spcBef>
            </a:pPr>
            <a:r>
              <a:rPr lang="en-US" sz="2800" dirty="0" smtClean="0">
                <a:solidFill>
                  <a:schemeClr val="tx2">
                    <a:lumMod val="50000"/>
                  </a:schemeClr>
                </a:solidFill>
                <a:latin typeface="Tahoma" pitchFamily="34" charset="0"/>
                <a:cs typeface="Tahoma" pitchFamily="34" charset="0"/>
              </a:rPr>
              <a:t>Damascus has never been destroyed and left a ruin</a:t>
            </a:r>
          </a:p>
          <a:p>
            <a:pPr>
              <a:lnSpc>
                <a:spcPct val="90000"/>
              </a:lnSpc>
              <a:spcBef>
                <a:spcPts val="300"/>
              </a:spcBef>
            </a:pPr>
            <a:r>
              <a:rPr lang="en-US" sz="2800" dirty="0" smtClean="0">
                <a:solidFill>
                  <a:schemeClr val="tx2">
                    <a:lumMod val="50000"/>
                  </a:schemeClr>
                </a:solidFill>
                <a:latin typeface="Tahoma" pitchFamily="34" charset="0"/>
                <a:cs typeface="Tahoma" pitchFamily="34" charset="0"/>
              </a:rPr>
              <a:t>Josephus says it was founded by </a:t>
            </a:r>
            <a:r>
              <a:rPr lang="en-US" sz="2800" dirty="0" err="1" smtClean="0">
                <a:solidFill>
                  <a:schemeClr val="tx2">
                    <a:lumMod val="50000"/>
                  </a:schemeClr>
                </a:solidFill>
                <a:latin typeface="Tahoma" pitchFamily="34" charset="0"/>
                <a:cs typeface="Tahoma" pitchFamily="34" charset="0"/>
              </a:rPr>
              <a:t>Uz</a:t>
            </a:r>
            <a:r>
              <a:rPr lang="en-US" sz="2800" dirty="0" smtClean="0">
                <a:solidFill>
                  <a:schemeClr val="tx2">
                    <a:lumMod val="50000"/>
                  </a:schemeClr>
                </a:solidFill>
                <a:latin typeface="Tahoma" pitchFamily="34" charset="0"/>
                <a:cs typeface="Tahoma" pitchFamily="34" charset="0"/>
              </a:rPr>
              <a:t> the son of Aram the son of Shem</a:t>
            </a:r>
          </a:p>
          <a:p>
            <a:pPr>
              <a:lnSpc>
                <a:spcPct val="90000"/>
              </a:lnSpc>
              <a:spcBef>
                <a:spcPts val="3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300"/>
              </a:spcBef>
            </a:pPr>
            <a:endParaRPr lang="en-US" sz="2800" dirty="0" smtClean="0">
              <a:solidFill>
                <a:schemeClr val="tx2">
                  <a:lumMod val="50000"/>
                </a:schemeClr>
              </a:solidFill>
              <a:latin typeface="Tahoma" pitchFamily="34" charset="0"/>
              <a:cs typeface="Tahoma" pitchFamily="34" charset="0"/>
            </a:endParaRPr>
          </a:p>
          <a:p>
            <a:pPr>
              <a:lnSpc>
                <a:spcPct val="90000"/>
              </a:lnSpc>
              <a:spcBef>
                <a:spcPts val="300"/>
              </a:spcBef>
            </a:pPr>
            <a:endParaRPr lang="en-US" sz="2800" dirty="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8305800" cy="1143000"/>
          </a:xfrm>
        </p:spPr>
        <p:txBody>
          <a:bodyPr/>
          <a:lstStyle/>
          <a:p>
            <a:pPr algn="ctr"/>
            <a:r>
              <a:rPr lang="en-US" dirty="0" smtClean="0">
                <a:latin typeface="Tahoma" pitchFamily="34" charset="0"/>
                <a:cs typeface="Tahoma" pitchFamily="34" charset="0"/>
              </a:rPr>
              <a:t>THE ARAB CONFLICT</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447800"/>
            <a:ext cx="8229600" cy="5410200"/>
          </a:xfrm>
        </p:spPr>
        <p:txBody>
          <a:bodyPr>
            <a:normAutofit fontScale="92500" lnSpcReduction="20000"/>
          </a:bodyPr>
          <a:lstStyle/>
          <a:p>
            <a:r>
              <a:rPr lang="en-US" b="1" dirty="0" smtClean="0">
                <a:solidFill>
                  <a:schemeClr val="tx2">
                    <a:lumMod val="50000"/>
                  </a:schemeClr>
                </a:solidFill>
                <a:latin typeface="Tahoma" pitchFamily="34" charset="0"/>
                <a:cs typeface="Tahoma" pitchFamily="34" charset="0"/>
              </a:rPr>
              <a:t>Psalm 83:3-4 </a:t>
            </a:r>
            <a:r>
              <a:rPr lang="en-US" b="1" dirty="0" smtClean="0">
                <a:solidFill>
                  <a:schemeClr val="tx2">
                    <a:lumMod val="50000"/>
                  </a:schemeClr>
                </a:solidFill>
                <a:latin typeface="Tahoma" pitchFamily="34" charset="0"/>
                <a:cs typeface="Tahoma" pitchFamily="34" charset="0"/>
              </a:rPr>
              <a:t> </a:t>
            </a:r>
            <a:r>
              <a:rPr lang="en-US" dirty="0" smtClean="0">
                <a:solidFill>
                  <a:schemeClr val="tx2">
                    <a:lumMod val="50000"/>
                  </a:schemeClr>
                </a:solidFill>
                <a:latin typeface="Tahoma" pitchFamily="34" charset="0"/>
                <a:cs typeface="Tahoma" pitchFamily="34" charset="0"/>
              </a:rPr>
              <a:t>They make shrewd plans against Your people</a:t>
            </a:r>
            <a:r>
              <a:rPr lang="en-US" dirty="0" smtClean="0">
                <a:solidFill>
                  <a:schemeClr val="tx2">
                    <a:lumMod val="50000"/>
                  </a:schemeClr>
                </a:solidFill>
                <a:latin typeface="Tahoma" pitchFamily="34" charset="0"/>
                <a:cs typeface="Tahoma" pitchFamily="34" charset="0"/>
              </a:rPr>
              <a:t>,  and </a:t>
            </a:r>
            <a:r>
              <a:rPr lang="en-US" dirty="0" smtClean="0">
                <a:solidFill>
                  <a:schemeClr val="tx2">
                    <a:lumMod val="50000"/>
                  </a:schemeClr>
                </a:solidFill>
                <a:latin typeface="Tahoma" pitchFamily="34" charset="0"/>
                <a:cs typeface="Tahoma" pitchFamily="34" charset="0"/>
              </a:rPr>
              <a:t>conspire together against Your treasured ones. </a:t>
            </a:r>
            <a:r>
              <a:rPr lang="en-US" dirty="0" smtClean="0">
                <a:solidFill>
                  <a:schemeClr val="tx2">
                    <a:lumMod val="50000"/>
                  </a:schemeClr>
                </a:solidFill>
                <a:latin typeface="Tahoma" pitchFamily="34" charset="0"/>
                <a:cs typeface="Tahoma" pitchFamily="34" charset="0"/>
              </a:rPr>
              <a:t> </a:t>
            </a:r>
            <a:r>
              <a:rPr lang="en-US" dirty="0" smtClean="0">
                <a:solidFill>
                  <a:schemeClr val="tx2">
                    <a:lumMod val="50000"/>
                  </a:schemeClr>
                </a:solidFill>
                <a:latin typeface="Tahoma" pitchFamily="34" charset="0"/>
                <a:cs typeface="Tahoma" pitchFamily="34" charset="0"/>
              </a:rPr>
              <a:t>They have said, "Come, and let us wipe them out as a nation</a:t>
            </a:r>
            <a:r>
              <a:rPr lang="en-US" dirty="0" smtClean="0">
                <a:solidFill>
                  <a:schemeClr val="tx2">
                    <a:lumMod val="50000"/>
                  </a:schemeClr>
                </a:solidFill>
                <a:latin typeface="Tahoma" pitchFamily="34" charset="0"/>
                <a:cs typeface="Tahoma" pitchFamily="34" charset="0"/>
              </a:rPr>
              <a:t>,  that </a:t>
            </a:r>
            <a:r>
              <a:rPr lang="en-US" dirty="0" smtClean="0">
                <a:solidFill>
                  <a:schemeClr val="tx2">
                    <a:lumMod val="50000"/>
                  </a:schemeClr>
                </a:solidFill>
                <a:latin typeface="Tahoma" pitchFamily="34" charset="0"/>
                <a:cs typeface="Tahoma" pitchFamily="34" charset="0"/>
              </a:rPr>
              <a:t>the name of Israel be remembered no more." </a:t>
            </a:r>
            <a:endParaRPr lang="en-US" dirty="0" smtClean="0">
              <a:solidFill>
                <a:schemeClr val="tx2">
                  <a:lumMod val="50000"/>
                </a:schemeClr>
              </a:solidFill>
              <a:latin typeface="Tahoma" pitchFamily="34" charset="0"/>
              <a:cs typeface="Tahoma" pitchFamily="34" charset="0"/>
            </a:endParaRPr>
          </a:p>
          <a:p>
            <a:r>
              <a:rPr lang="en-US" b="1" dirty="0" smtClean="0">
                <a:solidFill>
                  <a:schemeClr val="tx2">
                    <a:lumMod val="50000"/>
                  </a:schemeClr>
                </a:solidFill>
                <a:latin typeface="Tahoma" pitchFamily="34" charset="0"/>
                <a:cs typeface="Tahoma" pitchFamily="34" charset="0"/>
              </a:rPr>
              <a:t>Psalm 83:16-18 </a:t>
            </a:r>
            <a:r>
              <a:rPr lang="en-US" b="1" dirty="0" smtClean="0">
                <a:solidFill>
                  <a:schemeClr val="tx2">
                    <a:lumMod val="50000"/>
                  </a:schemeClr>
                </a:solidFill>
                <a:latin typeface="Tahoma" pitchFamily="34" charset="0"/>
                <a:cs typeface="Tahoma" pitchFamily="34" charset="0"/>
              </a:rPr>
              <a:t> </a:t>
            </a:r>
            <a:r>
              <a:rPr lang="en-US" dirty="0" smtClean="0">
                <a:solidFill>
                  <a:schemeClr val="tx2">
                    <a:lumMod val="50000"/>
                  </a:schemeClr>
                </a:solidFill>
                <a:latin typeface="Tahoma" pitchFamily="34" charset="0"/>
                <a:cs typeface="Tahoma" pitchFamily="34" charset="0"/>
              </a:rPr>
              <a:t>Fill their faces with dishonor</a:t>
            </a:r>
            <a:r>
              <a:rPr lang="en-US" dirty="0" smtClean="0">
                <a:solidFill>
                  <a:schemeClr val="tx2">
                    <a:lumMod val="50000"/>
                  </a:schemeClr>
                </a:solidFill>
                <a:latin typeface="Tahoma" pitchFamily="34" charset="0"/>
                <a:cs typeface="Tahoma" pitchFamily="34" charset="0"/>
              </a:rPr>
              <a:t>, that </a:t>
            </a:r>
            <a:r>
              <a:rPr lang="en-US" dirty="0" smtClean="0">
                <a:solidFill>
                  <a:schemeClr val="tx2">
                    <a:lumMod val="50000"/>
                  </a:schemeClr>
                </a:solidFill>
                <a:latin typeface="Tahoma" pitchFamily="34" charset="0"/>
                <a:cs typeface="Tahoma" pitchFamily="34" charset="0"/>
              </a:rPr>
              <a:t>they may seek Your name, O Lord. </a:t>
            </a:r>
            <a:r>
              <a:rPr lang="en-US" dirty="0" smtClean="0">
                <a:solidFill>
                  <a:schemeClr val="tx2">
                    <a:lumMod val="50000"/>
                  </a:schemeClr>
                </a:solidFill>
                <a:latin typeface="Tahoma" pitchFamily="34" charset="0"/>
                <a:cs typeface="Tahoma" pitchFamily="34" charset="0"/>
              </a:rPr>
              <a:t> </a:t>
            </a:r>
            <a:r>
              <a:rPr lang="en-US" dirty="0" smtClean="0">
                <a:solidFill>
                  <a:schemeClr val="tx2">
                    <a:lumMod val="50000"/>
                  </a:schemeClr>
                </a:solidFill>
                <a:latin typeface="Tahoma" pitchFamily="34" charset="0"/>
                <a:cs typeface="Tahoma" pitchFamily="34" charset="0"/>
              </a:rPr>
              <a:t>Let them be ashamed and dismayed forever</a:t>
            </a:r>
            <a:r>
              <a:rPr lang="en-US" dirty="0" smtClean="0">
                <a:solidFill>
                  <a:schemeClr val="tx2">
                    <a:lumMod val="50000"/>
                  </a:schemeClr>
                </a:solidFill>
                <a:latin typeface="Tahoma" pitchFamily="34" charset="0"/>
                <a:cs typeface="Tahoma" pitchFamily="34" charset="0"/>
              </a:rPr>
              <a:t>,  and </a:t>
            </a:r>
            <a:r>
              <a:rPr lang="en-US" dirty="0" smtClean="0">
                <a:solidFill>
                  <a:schemeClr val="tx2">
                    <a:lumMod val="50000"/>
                  </a:schemeClr>
                </a:solidFill>
                <a:latin typeface="Tahoma" pitchFamily="34" charset="0"/>
                <a:cs typeface="Tahoma" pitchFamily="34" charset="0"/>
              </a:rPr>
              <a:t>let them be humiliated and perish, </a:t>
            </a:r>
            <a:r>
              <a:rPr lang="en-US" dirty="0" smtClean="0">
                <a:solidFill>
                  <a:schemeClr val="tx2">
                    <a:lumMod val="50000"/>
                  </a:schemeClr>
                </a:solidFill>
                <a:latin typeface="Tahoma" pitchFamily="34" charset="0"/>
                <a:cs typeface="Tahoma" pitchFamily="34" charset="0"/>
              </a:rPr>
              <a:t>that </a:t>
            </a:r>
            <a:r>
              <a:rPr lang="en-US" dirty="0" smtClean="0">
                <a:solidFill>
                  <a:schemeClr val="tx2">
                    <a:lumMod val="50000"/>
                  </a:schemeClr>
                </a:solidFill>
                <a:latin typeface="Tahoma" pitchFamily="34" charset="0"/>
                <a:cs typeface="Tahoma" pitchFamily="34" charset="0"/>
              </a:rPr>
              <a:t>they may know that You alone, whose name is the Lord</a:t>
            </a:r>
            <a:r>
              <a:rPr lang="en-US" dirty="0" smtClean="0">
                <a:solidFill>
                  <a:schemeClr val="tx2">
                    <a:lumMod val="50000"/>
                  </a:schemeClr>
                </a:solidFill>
                <a:latin typeface="Tahoma" pitchFamily="34" charset="0"/>
                <a:cs typeface="Tahoma" pitchFamily="34" charset="0"/>
              </a:rPr>
              <a:t>, are </a:t>
            </a:r>
            <a:r>
              <a:rPr lang="en-US" dirty="0" smtClean="0">
                <a:solidFill>
                  <a:schemeClr val="tx2">
                    <a:lumMod val="50000"/>
                  </a:schemeClr>
                </a:solidFill>
                <a:latin typeface="Tahoma" pitchFamily="34" charset="0"/>
                <a:cs typeface="Tahoma" pitchFamily="34" charset="0"/>
              </a:rPr>
              <a:t>the Most High over all the earth</a:t>
            </a:r>
            <a:r>
              <a:rPr lang="en-US" dirty="0" smtClean="0">
                <a:solidFill>
                  <a:schemeClr val="tx2">
                    <a:lumMod val="50000"/>
                  </a:schemeClr>
                </a:solidFill>
                <a:latin typeface="Tahoma" pitchFamily="34" charset="0"/>
                <a:cs typeface="Tahoma" pitchFamily="34" charset="0"/>
              </a:rPr>
              <a:t>.</a:t>
            </a:r>
            <a:endParaRPr lang="en-US" dirty="0" smtClean="0">
              <a:solidFill>
                <a:schemeClr val="tx2">
                  <a:lumMod val="50000"/>
                </a:schemeClr>
              </a:solidFill>
              <a:latin typeface="Tahoma" pitchFamily="34" charset="0"/>
              <a:cs typeface="Tahoma" pitchFamily="34" charset="0"/>
            </a:endParaRPr>
          </a:p>
          <a:p>
            <a:endParaRPr lang="en-US" dirty="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229600" cy="1143000"/>
          </a:xfrm>
        </p:spPr>
        <p:txBody>
          <a:bodyPr>
            <a:normAutofit/>
          </a:bodyPr>
          <a:lstStyle/>
          <a:p>
            <a:r>
              <a:rPr lang="en-US" dirty="0" smtClean="0">
                <a:latin typeface="Tahoma" pitchFamily="34" charset="0"/>
                <a:cs typeface="Tahoma" pitchFamily="34" charset="0"/>
              </a:rPr>
              <a:t>COUNTRIES IN ARAB CONFLICT</a:t>
            </a:r>
            <a:endParaRPr lang="en-US"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4</a:t>
            </a:fld>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1066800" y="1456849"/>
            <a:ext cx="7772400" cy="5027772"/>
          </a:xfrm>
          <a:prstGeom prst="rect">
            <a:avLst/>
          </a:prstGeom>
          <a:noFill/>
          <a:ln w="57150">
            <a:solidFill>
              <a:schemeClr val="tx1"/>
            </a:solid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217BEC98-8F74-4C51-9E05-022476D6520C}" type="slidenum">
              <a:rPr lang="en-US" smtClean="0"/>
              <a:pPr/>
              <a:t>5</a:t>
            </a:fld>
            <a:endParaRPr lang="en-US"/>
          </a:p>
        </p:txBody>
      </p:sp>
      <p:pic>
        <p:nvPicPr>
          <p:cNvPr id="2050" name="Picture 2"/>
          <p:cNvPicPr>
            <a:picLocks noGrp="1" noChangeAspect="1" noChangeArrowheads="1"/>
          </p:cNvPicPr>
          <p:nvPr>
            <p:ph idx="1"/>
          </p:nvPr>
        </p:nvPicPr>
        <p:blipFill>
          <a:blip r:embed="rId2" cstate="print"/>
          <a:srcRect/>
          <a:stretch>
            <a:fillRect/>
          </a:stretch>
        </p:blipFill>
        <p:spPr bwMode="auto">
          <a:xfrm>
            <a:off x="968376" y="228600"/>
            <a:ext cx="8127999" cy="6095999"/>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944562"/>
          </a:xfrm>
        </p:spPr>
        <p:txBody>
          <a:bodyPr>
            <a:normAutofit/>
          </a:bodyPr>
          <a:lstStyle/>
          <a:p>
            <a:pPr algn="ctr"/>
            <a:r>
              <a:rPr lang="en-US" dirty="0" smtClean="0">
                <a:latin typeface="Tahoma" pitchFamily="34" charset="0"/>
                <a:cs typeface="Tahoma" pitchFamily="34" charset="0"/>
              </a:rPr>
              <a:t>EZEKIEL’S PROPHECY</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295400"/>
            <a:ext cx="8229600" cy="5562600"/>
          </a:xfrm>
        </p:spPr>
        <p:txBody>
          <a:bodyPr>
            <a:normAutofit/>
          </a:bodyPr>
          <a:lstStyle/>
          <a:p>
            <a:r>
              <a:rPr lang="en-US" sz="2800" b="1" dirty="0" smtClean="0">
                <a:solidFill>
                  <a:schemeClr val="tx2">
                    <a:lumMod val="50000"/>
                  </a:schemeClr>
                </a:solidFill>
                <a:latin typeface="Tahoma" pitchFamily="34" charset="0"/>
                <a:cs typeface="Tahoma" pitchFamily="34" charset="0"/>
              </a:rPr>
              <a:t>Ezekiel 38:1-3  </a:t>
            </a:r>
            <a:r>
              <a:rPr lang="en-US" sz="2800" dirty="0" smtClean="0">
                <a:solidFill>
                  <a:schemeClr val="tx2">
                    <a:lumMod val="50000"/>
                  </a:schemeClr>
                </a:solidFill>
                <a:latin typeface="Tahoma" pitchFamily="34" charset="0"/>
                <a:cs typeface="Tahoma" pitchFamily="34" charset="0"/>
              </a:rPr>
              <a:t>And the word of the Lord came to me saying, “Son of man, set your face toward Gog of the land of </a:t>
            </a:r>
            <a:r>
              <a:rPr lang="en-US" sz="2800" dirty="0" err="1" smtClean="0">
                <a:solidFill>
                  <a:schemeClr val="tx2">
                    <a:lumMod val="50000"/>
                  </a:schemeClr>
                </a:solidFill>
                <a:latin typeface="Tahoma" pitchFamily="34" charset="0"/>
                <a:cs typeface="Tahoma" pitchFamily="34" charset="0"/>
              </a:rPr>
              <a:t>Magog</a:t>
            </a:r>
            <a:r>
              <a:rPr lang="en-US" sz="2800" dirty="0" smtClean="0">
                <a:solidFill>
                  <a:schemeClr val="tx2">
                    <a:lumMod val="50000"/>
                  </a:schemeClr>
                </a:solidFill>
                <a:latin typeface="Tahoma" pitchFamily="34" charset="0"/>
                <a:cs typeface="Tahoma" pitchFamily="34" charset="0"/>
              </a:rPr>
              <a:t>, the prince of Rosh, </a:t>
            </a:r>
            <a:r>
              <a:rPr lang="en-US" sz="2800" dirty="0" err="1" smtClean="0">
                <a:solidFill>
                  <a:schemeClr val="tx2">
                    <a:lumMod val="50000"/>
                  </a:schemeClr>
                </a:solidFill>
                <a:latin typeface="Tahoma" pitchFamily="34" charset="0"/>
                <a:cs typeface="Tahoma" pitchFamily="34" charset="0"/>
              </a:rPr>
              <a:t>Meshech</a:t>
            </a:r>
            <a:r>
              <a:rPr lang="en-US" sz="2800" dirty="0" smtClean="0">
                <a:solidFill>
                  <a:schemeClr val="tx2">
                    <a:lumMod val="50000"/>
                  </a:schemeClr>
                </a:solidFill>
                <a:latin typeface="Tahoma" pitchFamily="34" charset="0"/>
                <a:cs typeface="Tahoma" pitchFamily="34" charset="0"/>
              </a:rPr>
              <a:t> and Tubal, and prophesy against him  and say, thus says the Lord God, "Behold, I am against you, O Gog, prince of Rosh, </a:t>
            </a:r>
            <a:r>
              <a:rPr lang="en-US" sz="2800" dirty="0" err="1" smtClean="0">
                <a:solidFill>
                  <a:schemeClr val="tx2">
                    <a:lumMod val="50000"/>
                  </a:schemeClr>
                </a:solidFill>
                <a:latin typeface="Tahoma" pitchFamily="34" charset="0"/>
                <a:cs typeface="Tahoma" pitchFamily="34" charset="0"/>
              </a:rPr>
              <a:t>Meshech</a:t>
            </a:r>
            <a:r>
              <a:rPr lang="en-US" sz="2800" dirty="0" smtClean="0">
                <a:solidFill>
                  <a:schemeClr val="tx2">
                    <a:lumMod val="50000"/>
                  </a:schemeClr>
                </a:solidFill>
                <a:latin typeface="Tahoma" pitchFamily="34" charset="0"/>
                <a:cs typeface="Tahoma" pitchFamily="34" charset="0"/>
              </a:rPr>
              <a:t> and Tubal.” </a:t>
            </a:r>
          </a:p>
          <a:p>
            <a:r>
              <a:rPr lang="en-US" sz="2800" b="1" dirty="0" smtClean="0">
                <a:solidFill>
                  <a:schemeClr val="tx2">
                    <a:lumMod val="50000"/>
                  </a:schemeClr>
                </a:solidFill>
                <a:latin typeface="Tahoma" pitchFamily="34" charset="0"/>
                <a:cs typeface="Tahoma" pitchFamily="34" charset="0"/>
              </a:rPr>
              <a:t>Genesis 10:2  </a:t>
            </a:r>
            <a:r>
              <a:rPr lang="en-US" sz="2800" dirty="0" smtClean="0">
                <a:solidFill>
                  <a:schemeClr val="tx2">
                    <a:lumMod val="50000"/>
                  </a:schemeClr>
                </a:solidFill>
                <a:latin typeface="Tahoma" pitchFamily="34" charset="0"/>
                <a:cs typeface="Tahoma" pitchFamily="34" charset="0"/>
              </a:rPr>
              <a:t>The sons of Japheth were </a:t>
            </a:r>
            <a:r>
              <a:rPr lang="en-US" sz="2800" u="sng" dirty="0" err="1" smtClean="0">
                <a:solidFill>
                  <a:schemeClr val="tx2">
                    <a:lumMod val="50000"/>
                  </a:schemeClr>
                </a:solidFill>
                <a:latin typeface="Tahoma" pitchFamily="34" charset="0"/>
                <a:cs typeface="Tahoma" pitchFamily="34" charset="0"/>
              </a:rPr>
              <a:t>Gomer</a:t>
            </a:r>
            <a:r>
              <a:rPr lang="en-US" sz="2800" dirty="0" smtClean="0">
                <a:solidFill>
                  <a:schemeClr val="tx2">
                    <a:lumMod val="50000"/>
                  </a:schemeClr>
                </a:solidFill>
                <a:latin typeface="Tahoma" pitchFamily="34" charset="0"/>
                <a:cs typeface="Tahoma" pitchFamily="34" charset="0"/>
              </a:rPr>
              <a:t> and </a:t>
            </a:r>
            <a:r>
              <a:rPr lang="en-US" sz="2800" dirty="0" err="1" smtClean="0">
                <a:solidFill>
                  <a:schemeClr val="tx2">
                    <a:lumMod val="50000"/>
                  </a:schemeClr>
                </a:solidFill>
                <a:latin typeface="Tahoma" pitchFamily="34" charset="0"/>
                <a:cs typeface="Tahoma" pitchFamily="34" charset="0"/>
              </a:rPr>
              <a:t>Magog</a:t>
            </a:r>
            <a:r>
              <a:rPr lang="en-US" sz="2800" dirty="0" smtClean="0">
                <a:solidFill>
                  <a:schemeClr val="tx2">
                    <a:lumMod val="50000"/>
                  </a:schemeClr>
                </a:solidFill>
                <a:latin typeface="Tahoma" pitchFamily="34" charset="0"/>
                <a:cs typeface="Tahoma" pitchFamily="34" charset="0"/>
              </a:rPr>
              <a:t> and </a:t>
            </a:r>
            <a:r>
              <a:rPr lang="en-US" sz="2800" dirty="0" err="1" smtClean="0">
                <a:solidFill>
                  <a:schemeClr val="tx2">
                    <a:lumMod val="50000"/>
                  </a:schemeClr>
                </a:solidFill>
                <a:latin typeface="Tahoma" pitchFamily="34" charset="0"/>
                <a:cs typeface="Tahoma" pitchFamily="34" charset="0"/>
              </a:rPr>
              <a:t>Madai</a:t>
            </a:r>
            <a:r>
              <a:rPr lang="en-US" sz="2800" dirty="0" smtClean="0">
                <a:solidFill>
                  <a:schemeClr val="tx2">
                    <a:lumMod val="50000"/>
                  </a:schemeClr>
                </a:solidFill>
                <a:latin typeface="Tahoma" pitchFamily="34" charset="0"/>
                <a:cs typeface="Tahoma" pitchFamily="34" charset="0"/>
              </a:rPr>
              <a:t> and </a:t>
            </a:r>
            <a:r>
              <a:rPr lang="en-US" sz="2800" dirty="0" err="1" smtClean="0">
                <a:solidFill>
                  <a:schemeClr val="tx2">
                    <a:lumMod val="50000"/>
                  </a:schemeClr>
                </a:solidFill>
                <a:latin typeface="Tahoma" pitchFamily="34" charset="0"/>
                <a:cs typeface="Tahoma" pitchFamily="34" charset="0"/>
              </a:rPr>
              <a:t>Javan</a:t>
            </a:r>
            <a:r>
              <a:rPr lang="en-US" sz="2800" dirty="0" smtClean="0">
                <a:solidFill>
                  <a:schemeClr val="tx2">
                    <a:lumMod val="50000"/>
                  </a:schemeClr>
                </a:solidFill>
                <a:latin typeface="Tahoma" pitchFamily="34" charset="0"/>
                <a:cs typeface="Tahoma" pitchFamily="34" charset="0"/>
              </a:rPr>
              <a:t> and </a:t>
            </a:r>
            <a:r>
              <a:rPr lang="en-US" sz="2800" u="sng" dirty="0" smtClean="0">
                <a:solidFill>
                  <a:schemeClr val="tx2">
                    <a:lumMod val="50000"/>
                  </a:schemeClr>
                </a:solidFill>
                <a:latin typeface="Tahoma" pitchFamily="34" charset="0"/>
                <a:cs typeface="Tahoma" pitchFamily="34" charset="0"/>
              </a:rPr>
              <a:t>Tubal</a:t>
            </a:r>
            <a:r>
              <a:rPr lang="en-US" sz="2800" dirty="0" smtClean="0">
                <a:solidFill>
                  <a:schemeClr val="tx2">
                    <a:lumMod val="50000"/>
                  </a:schemeClr>
                </a:solidFill>
                <a:latin typeface="Tahoma" pitchFamily="34" charset="0"/>
                <a:cs typeface="Tahoma" pitchFamily="34" charset="0"/>
              </a:rPr>
              <a:t> and </a:t>
            </a:r>
            <a:r>
              <a:rPr lang="en-US" sz="2800" u="sng" dirty="0" err="1" smtClean="0">
                <a:solidFill>
                  <a:schemeClr val="tx2">
                    <a:lumMod val="50000"/>
                  </a:schemeClr>
                </a:solidFill>
                <a:latin typeface="Tahoma" pitchFamily="34" charset="0"/>
                <a:cs typeface="Tahoma" pitchFamily="34" charset="0"/>
              </a:rPr>
              <a:t>Meshech</a:t>
            </a:r>
            <a:r>
              <a:rPr lang="en-US" sz="2800" dirty="0" smtClean="0">
                <a:solidFill>
                  <a:schemeClr val="tx2">
                    <a:lumMod val="50000"/>
                  </a:schemeClr>
                </a:solidFill>
                <a:latin typeface="Tahoma" pitchFamily="34" charset="0"/>
                <a:cs typeface="Tahoma" pitchFamily="34" charset="0"/>
              </a:rPr>
              <a:t> and </a:t>
            </a:r>
            <a:r>
              <a:rPr lang="en-US" sz="2800" dirty="0" err="1" smtClean="0">
                <a:solidFill>
                  <a:schemeClr val="tx2">
                    <a:lumMod val="50000"/>
                  </a:schemeClr>
                </a:solidFill>
                <a:latin typeface="Tahoma" pitchFamily="34" charset="0"/>
                <a:cs typeface="Tahoma" pitchFamily="34" charset="0"/>
              </a:rPr>
              <a:t>Tiras</a:t>
            </a:r>
            <a:r>
              <a:rPr lang="en-US" sz="2800" dirty="0" smtClean="0">
                <a:solidFill>
                  <a:schemeClr val="tx2">
                    <a:lumMod val="50000"/>
                  </a:schemeClr>
                </a:solidFill>
                <a:latin typeface="Tahoma" pitchFamily="34" charset="0"/>
                <a:cs typeface="Tahoma" pitchFamily="34" charset="0"/>
              </a:rPr>
              <a:t>. </a:t>
            </a:r>
          </a:p>
          <a:p>
            <a:r>
              <a:rPr lang="en-US" sz="2800" dirty="0" smtClean="0">
                <a:solidFill>
                  <a:schemeClr val="tx2">
                    <a:lumMod val="50000"/>
                  </a:schemeClr>
                </a:solidFill>
                <a:latin typeface="Tahoma" pitchFamily="34" charset="0"/>
                <a:cs typeface="Tahoma" pitchFamily="34" charset="0"/>
              </a:rPr>
              <a:t>Turkey and Eastern Europe as far west as Germany</a:t>
            </a: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943088" cy="990600"/>
          </a:xfrm>
        </p:spPr>
        <p:txBody>
          <a:bodyPr>
            <a:normAutofit/>
          </a:bodyPr>
          <a:lstStyle/>
          <a:p>
            <a:pPr algn="ctr"/>
            <a:r>
              <a:rPr lang="en-US" dirty="0" smtClean="0">
                <a:latin typeface="Tahoma" pitchFamily="34" charset="0"/>
                <a:cs typeface="Tahoma" pitchFamily="34" charset="0"/>
              </a:rPr>
              <a:t>EZEKIEL’S NATIONS</a:t>
            </a:r>
            <a:endParaRPr lang="en-US"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7</a:t>
            </a:fld>
            <a:endParaRPr lang="en-US"/>
          </a:p>
        </p:txBody>
      </p:sp>
      <p:pic>
        <p:nvPicPr>
          <p:cNvPr id="3074" name="Picture 2"/>
          <p:cNvPicPr>
            <a:picLocks noGrp="1" noChangeAspect="1" noChangeArrowheads="1"/>
          </p:cNvPicPr>
          <p:nvPr>
            <p:ph idx="1"/>
          </p:nvPr>
        </p:nvPicPr>
        <p:blipFill>
          <a:blip r:embed="rId2" cstate="print"/>
          <a:srcRect/>
          <a:stretch>
            <a:fillRect/>
          </a:stretch>
        </p:blipFill>
        <p:spPr bwMode="auto">
          <a:xfrm>
            <a:off x="850722" y="1143000"/>
            <a:ext cx="8127997" cy="541020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944562"/>
          </a:xfrm>
        </p:spPr>
        <p:txBody>
          <a:bodyPr>
            <a:normAutofit/>
          </a:bodyPr>
          <a:lstStyle/>
          <a:p>
            <a:pPr algn="ctr"/>
            <a:endParaRPr lang="en-US"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8</a:t>
            </a:fld>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127000" y="-1"/>
            <a:ext cx="9017000" cy="6762749"/>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ahoma" pitchFamily="34" charset="0"/>
                <a:cs typeface="Tahoma" pitchFamily="34" charset="0"/>
              </a:rPr>
              <a:t>THE </a:t>
            </a:r>
            <a:r>
              <a:rPr lang="en-US" dirty="0" smtClean="0">
                <a:latin typeface="Tahoma" pitchFamily="34" charset="0"/>
                <a:cs typeface="Tahoma" pitchFamily="34" charset="0"/>
              </a:rPr>
              <a:t>PLAN OF THE NATIONS</a:t>
            </a:r>
            <a:endParaRPr lang="en-US" dirty="0">
              <a:latin typeface="Tahoma" pitchFamily="34" charset="0"/>
              <a:cs typeface="Tahoma" pitchFamily="34" charset="0"/>
            </a:endParaRPr>
          </a:p>
        </p:txBody>
      </p:sp>
      <p:sp>
        <p:nvSpPr>
          <p:cNvPr id="3" name="Content Placeholder 2"/>
          <p:cNvSpPr>
            <a:spLocks noGrp="1"/>
          </p:cNvSpPr>
          <p:nvPr>
            <p:ph idx="1"/>
          </p:nvPr>
        </p:nvSpPr>
        <p:spPr>
          <a:xfrm>
            <a:off x="990600" y="1447800"/>
            <a:ext cx="8153400" cy="5410200"/>
          </a:xfrm>
        </p:spPr>
        <p:txBody>
          <a:bodyPr>
            <a:normAutofit fontScale="92500" lnSpcReduction="10000"/>
          </a:bodyPr>
          <a:lstStyle/>
          <a:p>
            <a:r>
              <a:rPr lang="en-US" b="1" dirty="0" smtClean="0">
                <a:solidFill>
                  <a:schemeClr val="tx2">
                    <a:lumMod val="50000"/>
                  </a:schemeClr>
                </a:solidFill>
                <a:latin typeface="Tahoma" pitchFamily="34" charset="0"/>
                <a:cs typeface="Tahoma" pitchFamily="34" charset="0"/>
              </a:rPr>
              <a:t>Ezekiel 38:8-9 </a:t>
            </a:r>
            <a:r>
              <a:rPr lang="en-US" b="1" dirty="0" smtClean="0">
                <a:solidFill>
                  <a:schemeClr val="tx2">
                    <a:lumMod val="50000"/>
                  </a:schemeClr>
                </a:solidFill>
                <a:latin typeface="Tahoma" pitchFamily="34" charset="0"/>
                <a:cs typeface="Tahoma" pitchFamily="34" charset="0"/>
              </a:rPr>
              <a:t> </a:t>
            </a:r>
            <a:r>
              <a:rPr lang="en-US" dirty="0" smtClean="0">
                <a:solidFill>
                  <a:schemeClr val="tx2">
                    <a:lumMod val="50000"/>
                  </a:schemeClr>
                </a:solidFill>
                <a:latin typeface="Tahoma" pitchFamily="34" charset="0"/>
                <a:cs typeface="Tahoma" pitchFamily="34" charset="0"/>
              </a:rPr>
              <a:t>After </a:t>
            </a:r>
            <a:r>
              <a:rPr lang="en-US" dirty="0" smtClean="0">
                <a:solidFill>
                  <a:schemeClr val="tx2">
                    <a:lumMod val="50000"/>
                  </a:schemeClr>
                </a:solidFill>
                <a:latin typeface="Tahoma" pitchFamily="34" charset="0"/>
                <a:cs typeface="Tahoma" pitchFamily="34" charset="0"/>
              </a:rPr>
              <a:t>many days you will be summoned; in the latter years you will come into the land that is restored from the sword, whose inhabitants have been gathered from many nations to the mountains of Israel which had been a continual waste; but its people were brought out from the nations, and they are living securely, all of them. </a:t>
            </a:r>
            <a:r>
              <a:rPr lang="en-US" dirty="0" smtClean="0">
                <a:solidFill>
                  <a:schemeClr val="tx2">
                    <a:lumMod val="50000"/>
                  </a:schemeClr>
                </a:solidFill>
                <a:latin typeface="Tahoma" pitchFamily="34" charset="0"/>
                <a:cs typeface="Tahoma" pitchFamily="34" charset="0"/>
              </a:rPr>
              <a:t> You </a:t>
            </a:r>
            <a:r>
              <a:rPr lang="en-US" dirty="0" smtClean="0">
                <a:solidFill>
                  <a:schemeClr val="tx2">
                    <a:lumMod val="50000"/>
                  </a:schemeClr>
                </a:solidFill>
                <a:latin typeface="Tahoma" pitchFamily="34" charset="0"/>
                <a:cs typeface="Tahoma" pitchFamily="34" charset="0"/>
              </a:rPr>
              <a:t>will go up, you will come like a storm; you will be like a cloud covering the land, you and all your troops, and many peoples with you." </a:t>
            </a:r>
          </a:p>
          <a:p>
            <a:endParaRPr lang="en-US" dirty="0" smtClean="0">
              <a:solidFill>
                <a:schemeClr val="tx2">
                  <a:lumMod val="50000"/>
                </a:schemeClr>
              </a:solidFill>
              <a:latin typeface="Tahoma" pitchFamily="34" charset="0"/>
              <a:cs typeface="Tahoma" pitchFamily="34" charset="0"/>
            </a:endParaRPr>
          </a:p>
          <a:p>
            <a:endParaRPr lang="en-US" dirty="0" smtClean="0">
              <a:solidFill>
                <a:schemeClr val="tx2">
                  <a:lumMod val="50000"/>
                </a:schemeClr>
              </a:solidFill>
              <a:latin typeface="Tahoma" pitchFamily="34" charset="0"/>
              <a:cs typeface="Tahoma" pitchFamily="34" charset="0"/>
            </a:endParaRPr>
          </a:p>
          <a:p>
            <a:endParaRPr lang="en-US" dirty="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1996</TotalTime>
  <Words>827</Words>
  <Application>Microsoft Office PowerPoint</Application>
  <PresentationFormat>On-screen Show (4:3)</PresentationFormat>
  <Paragraphs>56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REVERENCE FOR GOD’S PROMISES</vt:lpstr>
      <vt:lpstr> PROPHECY ON DAMASCUS</vt:lpstr>
      <vt:lpstr>THE ARAB CONFLICT</vt:lpstr>
      <vt:lpstr>COUNTRIES IN ARAB CONFLICT</vt:lpstr>
      <vt:lpstr>Slide 5</vt:lpstr>
      <vt:lpstr>EZEKIEL’S PROPHECY</vt:lpstr>
      <vt:lpstr>EZEKIEL’S NATIONS</vt:lpstr>
      <vt:lpstr>Slide 8</vt:lpstr>
      <vt:lpstr>THE PLAN OF THE NATIONS</vt:lpstr>
      <vt:lpstr>THE DESTRUCTION OF GOG</vt:lpstr>
      <vt:lpstr>TIMING</vt:lpstr>
      <vt:lpstr>WAR’S RESULT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REVERENCE FOR GOD’S PROMISES</dc:title>
  <dc:creator> </dc:creator>
  <cp:lastModifiedBy> </cp:lastModifiedBy>
  <cp:revision>15</cp:revision>
  <dcterms:created xsi:type="dcterms:W3CDTF">2013-01-20T19:58:50Z</dcterms:created>
  <dcterms:modified xsi:type="dcterms:W3CDTF">2013-03-30T17:38:11Z</dcterms:modified>
</cp:coreProperties>
</file>