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notesMasterIdLst>
    <p:notesMasterId r:id="rId12"/>
  </p:notesMasterIdLst>
  <p:sldIdLst>
    <p:sldId id="256" r:id="rId2"/>
    <p:sldId id="257" r:id="rId3"/>
    <p:sldId id="259" r:id="rId4"/>
    <p:sldId id="260" r:id="rId5"/>
    <p:sldId id="263" r:id="rId6"/>
    <p:sldId id="264" r:id="rId7"/>
    <p:sldId id="265" r:id="rId8"/>
    <p:sldId id="266" r:id="rId9"/>
    <p:sldId id="267" r:id="rId10"/>
    <p:sldId id="268" r:id="rId11"/>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91" autoAdjust="0"/>
  </p:normalViewPr>
  <p:slideViewPr>
    <p:cSldViewPr snapToGrid="0">
      <p:cViewPr varScale="1">
        <p:scale>
          <a:sx n="86" d="100"/>
          <a:sy n="86" d="100"/>
        </p:scale>
        <p:origin x="122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350F6CFA-DD22-4293-AB2E-3C49678BCD25}" type="datetimeFigureOut">
              <a:rPr lang="en-US" smtClean="0"/>
              <a:t>3/9/2022</a:t>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BA6F613C-82DA-4521-B992-C96A807537E8}" type="slidenum">
              <a:rPr lang="en-US" smtClean="0"/>
              <a:t>‹#›</a:t>
            </a:fld>
            <a:endParaRPr lang="en-US"/>
          </a:p>
        </p:txBody>
      </p:sp>
    </p:spTree>
    <p:extLst>
      <p:ext uri="{BB962C8B-B14F-4D97-AF65-F5344CB8AC3E}">
        <p14:creationId xmlns:p14="http://schemas.microsoft.com/office/powerpoint/2010/main" val="1763557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A6F613C-82DA-4521-B992-C96A807537E8}" type="slidenum">
              <a:rPr lang="en-US" smtClean="0"/>
              <a:t>10</a:t>
            </a:fld>
            <a:endParaRPr lang="en-US"/>
          </a:p>
        </p:txBody>
      </p:sp>
    </p:spTree>
    <p:extLst>
      <p:ext uri="{BB962C8B-B14F-4D97-AF65-F5344CB8AC3E}">
        <p14:creationId xmlns:p14="http://schemas.microsoft.com/office/powerpoint/2010/main" val="27276563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24186D1-7D4E-4CE4-871F-326B841F2FDC}" type="datetimeFigureOut">
              <a:rPr lang="en-US" smtClean="0"/>
              <a:t>3/9/2022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D87129-850E-4D65-ACC4-7B1718795D61}" type="slidenum">
              <a:rPr lang="en-US" smtClean="0"/>
              <a:t>‹#›</a:t>
            </a:fld>
            <a:endParaRPr lang="en-US"/>
          </a:p>
        </p:txBody>
      </p:sp>
    </p:spTree>
    <p:extLst>
      <p:ext uri="{BB962C8B-B14F-4D97-AF65-F5344CB8AC3E}">
        <p14:creationId xmlns:p14="http://schemas.microsoft.com/office/powerpoint/2010/main" val="1396697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25239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822136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5602650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04189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3/9/2022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173201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3/9/2022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76897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492938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7816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A24186D1-7D4E-4CE4-871F-326B841F2FDC}" type="datetimeFigureOut">
              <a:rPr lang="en-US" smtClean="0"/>
              <a:t>3/9/2022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D87129-850E-4D65-ACC4-7B1718795D61}" type="slidenum">
              <a:rPr lang="en-US" smtClean="0"/>
              <a:t>‹#›</a:t>
            </a:fld>
            <a:endParaRPr lang="en-US"/>
          </a:p>
        </p:txBody>
      </p:sp>
    </p:spTree>
    <p:extLst>
      <p:ext uri="{BB962C8B-B14F-4D97-AF65-F5344CB8AC3E}">
        <p14:creationId xmlns:p14="http://schemas.microsoft.com/office/powerpoint/2010/main" val="2824518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24766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74502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52191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3/9/2022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82691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3/9/2022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73368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B61BEF0D-F0BB-DE4B-95CE-6DB70DBA9567}" type="datetimeFigureOut">
              <a:rPr lang="en-US" smtClean="0"/>
              <a:pPr/>
              <a:t>3/9/2022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2615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56473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3/9/2022</a:t>
            </a:fld>
            <a:endParaRPr lang="en-US" dirty="0"/>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22301783"/>
      </p:ext>
    </p:extLst>
  </p:cSld>
  <p:clrMap bg1="dk1" tx1="lt1" bg2="dk2" tx2="lt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 id="2147483732" r:id="rId13"/>
    <p:sldLayoutId id="2147483733" r:id="rId14"/>
    <p:sldLayoutId id="2147483734" r:id="rId15"/>
    <p:sldLayoutId id="2147483735" r:id="rId16"/>
    <p:sldLayoutId id="2147483736"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81387-7955-45FA-AFF0-551EFA4AD610}"/>
              </a:ext>
            </a:extLst>
          </p:cNvPr>
          <p:cNvSpPr>
            <a:spLocks noGrp="1"/>
          </p:cNvSpPr>
          <p:nvPr>
            <p:ph type="ctrTitle"/>
          </p:nvPr>
        </p:nvSpPr>
        <p:spPr>
          <a:xfrm>
            <a:off x="278297" y="457200"/>
            <a:ext cx="8632203" cy="2971801"/>
          </a:xfrm>
        </p:spPr>
        <p:txBody>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LAWFUL OR UNLAWFUL</a:t>
            </a:r>
            <a:endParaRPr lang="en-US" dirty="0"/>
          </a:p>
        </p:txBody>
      </p:sp>
      <p:sp>
        <p:nvSpPr>
          <p:cNvPr id="4" name="TextBox 3">
            <a:extLst>
              <a:ext uri="{FF2B5EF4-FFF2-40B4-BE49-F238E27FC236}">
                <a16:creationId xmlns:a16="http://schemas.microsoft.com/office/drawing/2014/main" id="{164EAA3B-7D25-440C-B592-43498EC1AB00}"/>
              </a:ext>
            </a:extLst>
          </p:cNvPr>
          <p:cNvSpPr txBox="1"/>
          <p:nvPr/>
        </p:nvSpPr>
        <p:spPr>
          <a:xfrm>
            <a:off x="2279375" y="4598504"/>
            <a:ext cx="4200939" cy="923330"/>
          </a:xfrm>
          <a:prstGeom prst="rect">
            <a:avLst/>
          </a:prstGeom>
          <a:noFill/>
        </p:spPr>
        <p:txBody>
          <a:bodyPr wrap="square" rtlCol="0">
            <a:spAutoFit/>
          </a:bodyPr>
          <a:lstStyle/>
          <a:p>
            <a:pPr algn="ctr"/>
            <a:r>
              <a:rPr lang="en-US" dirty="0"/>
              <a:t>JoLynn Gower</a:t>
            </a:r>
          </a:p>
          <a:p>
            <a:pPr algn="ctr"/>
            <a:r>
              <a:rPr lang="en-US" dirty="0"/>
              <a:t>493-6151</a:t>
            </a:r>
          </a:p>
          <a:p>
            <a:pPr algn="ctr"/>
            <a:r>
              <a:rPr lang="en-US" dirty="0"/>
              <a:t>jgower@guardingthetruth.org</a:t>
            </a:r>
          </a:p>
        </p:txBody>
      </p:sp>
    </p:spTree>
    <p:extLst>
      <p:ext uri="{BB962C8B-B14F-4D97-AF65-F5344CB8AC3E}">
        <p14:creationId xmlns:p14="http://schemas.microsoft.com/office/powerpoint/2010/main" val="2635210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1"/>
            <a:ext cx="12156949" cy="1258957"/>
          </a:xfrm>
        </p:spPr>
        <p:txBody>
          <a:bodyPr/>
          <a:lstStyle/>
          <a:p>
            <a:pPr algn="ctr"/>
            <a:br>
              <a:rPr lang="en-US" dirty="0"/>
            </a:br>
            <a:endParaRPr lang="en-US" dirty="0"/>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202059"/>
            <a:ext cx="9143999" cy="5655941"/>
          </a:xfrm>
        </p:spPr>
        <p:txBody>
          <a:bodyPr>
            <a:norm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1 Corinthians 13:12-13 </a:t>
            </a:r>
            <a:r>
              <a:rPr lang="en-US" sz="2800" baseline="30000"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 For now we see in a mirror dimly, but then face to face; now I know in part, but then I will know fully just as I also have been fully known.  But now faith, hope, love, abide these three; but the greatest of these is love.</a:t>
            </a:r>
          </a:p>
          <a:p>
            <a:r>
              <a:rPr lang="en-US" sz="2800" dirty="0">
                <a:latin typeface="Tahoma" panose="020B0604030504040204" pitchFamily="34" charset="0"/>
                <a:ea typeface="Tahoma" panose="020B0604030504040204" pitchFamily="34" charset="0"/>
                <a:cs typeface="Tahoma" panose="020B0604030504040204" pitchFamily="34" charset="0"/>
              </a:rPr>
              <a:t>Faith becomes sight and knowledge of what we knew to be true</a:t>
            </a:r>
          </a:p>
          <a:p>
            <a:r>
              <a:rPr lang="en-US" sz="2800" dirty="0">
                <a:latin typeface="Tahoma" panose="020B0604030504040204" pitchFamily="34" charset="0"/>
                <a:ea typeface="Tahoma" panose="020B0604030504040204" pitchFamily="34" charset="0"/>
                <a:cs typeface="Tahoma" panose="020B0604030504040204" pitchFamily="34" charset="0"/>
              </a:rPr>
              <a:t>Hope becomes our reality</a:t>
            </a:r>
          </a:p>
          <a:p>
            <a:r>
              <a:rPr lang="en-US" sz="2800" dirty="0">
                <a:latin typeface="Tahoma" panose="020B0604030504040204" pitchFamily="34" charset="0"/>
                <a:ea typeface="Tahoma" panose="020B0604030504040204" pitchFamily="34" charset="0"/>
                <a:cs typeface="Tahoma" panose="020B0604030504040204" pitchFamily="34" charset="0"/>
              </a:rPr>
              <a:t>But love is the greatest because it is a characteristic of God; love is now and in the future</a:t>
            </a:r>
          </a:p>
        </p:txBody>
      </p:sp>
      <p:sp>
        <p:nvSpPr>
          <p:cNvPr id="4" name="TextBox 3">
            <a:extLst>
              <a:ext uri="{FF2B5EF4-FFF2-40B4-BE49-F238E27FC236}">
                <a16:creationId xmlns:a16="http://schemas.microsoft.com/office/drawing/2014/main" id="{7551A357-4512-4151-BB4B-AF3CAC9685CD}"/>
              </a:ext>
            </a:extLst>
          </p:cNvPr>
          <p:cNvSpPr txBox="1"/>
          <p:nvPr/>
        </p:nvSpPr>
        <p:spPr>
          <a:xfrm>
            <a:off x="1" y="371062"/>
            <a:ext cx="9144000" cy="830997"/>
          </a:xfrm>
          <a:prstGeom prst="rect">
            <a:avLst/>
          </a:prstGeom>
          <a:noFill/>
        </p:spPr>
        <p:txBody>
          <a:bodyPr wrap="square" rtlCol="0">
            <a:spAutoFit/>
          </a:bodyPr>
          <a:lstStyle/>
          <a:p>
            <a:pPr algn="ctr"/>
            <a:r>
              <a:rPr lang="en-US" sz="4800">
                <a:latin typeface="Tahoma" panose="020B0604030504040204" pitchFamily="34" charset="0"/>
                <a:ea typeface="Tahoma" panose="020B0604030504040204" pitchFamily="34" charset="0"/>
                <a:cs typeface="Tahoma" panose="020B0604030504040204" pitchFamily="34" charset="0"/>
              </a:rPr>
              <a:t> FAITH, HOPE, AND LOVE</a:t>
            </a:r>
            <a:endParaRPr lang="en-US" sz="4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3016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198783"/>
            <a:ext cx="12156949" cy="940904"/>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INTRODUCTION</a:t>
            </a:r>
            <a:br>
              <a:rPr lang="en-US" dirty="0">
                <a:latin typeface="Tahoma" panose="020B0604030504040204" pitchFamily="34" charset="0"/>
                <a:ea typeface="Tahoma" panose="020B0604030504040204" pitchFamily="34" charset="0"/>
                <a:cs typeface="Tahoma" panose="020B0604030504040204" pitchFamily="34" charset="0"/>
              </a:rPr>
            </a:b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970672"/>
            <a:ext cx="9144000" cy="5887330"/>
          </a:xfrm>
        </p:spPr>
        <p:txBody>
          <a:bodyPr>
            <a:normAutofit/>
          </a:bodyPr>
          <a:lstStyle/>
          <a:p>
            <a:pPr>
              <a:lnSpc>
                <a:spcPct val="95000"/>
              </a:lnSpc>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Timothy 6:20-21 </a:t>
            </a:r>
            <a:r>
              <a:rPr lang="en-US" sz="2800" dirty="0">
                <a:latin typeface="Tahoma" panose="020B0604030504040204" pitchFamily="34" charset="0"/>
                <a:ea typeface="Tahoma" panose="020B0604030504040204" pitchFamily="34" charset="0"/>
                <a:cs typeface="Tahoma" panose="020B0604030504040204" pitchFamily="34" charset="0"/>
              </a:rPr>
              <a:t> O Timothy, guard what has been entrusted to you, avoiding worldly </a:t>
            </a:r>
            <a:r>
              <a:rPr lang="en-US" sz="2800" i="1" dirty="0">
                <a:latin typeface="Tahoma" panose="020B0604030504040204" pitchFamily="34" charset="0"/>
                <a:ea typeface="Tahoma" panose="020B0604030504040204" pitchFamily="34" charset="0"/>
                <a:cs typeface="Tahoma" panose="020B0604030504040204" pitchFamily="34" charset="0"/>
              </a:rPr>
              <a:t>and</a:t>
            </a:r>
            <a:r>
              <a:rPr lang="en-US" sz="2800" dirty="0">
                <a:latin typeface="Tahoma" panose="020B0604030504040204" pitchFamily="34" charset="0"/>
                <a:ea typeface="Tahoma" panose="020B0604030504040204" pitchFamily="34" charset="0"/>
                <a:cs typeface="Tahoma" panose="020B0604030504040204" pitchFamily="34" charset="0"/>
              </a:rPr>
              <a:t> empty chatter </a:t>
            </a:r>
            <a:r>
              <a:rPr lang="en-US" sz="2800" i="1" dirty="0">
                <a:latin typeface="Tahoma" panose="020B0604030504040204" pitchFamily="34" charset="0"/>
                <a:ea typeface="Tahoma" panose="020B0604030504040204" pitchFamily="34" charset="0"/>
                <a:cs typeface="Tahoma" panose="020B0604030504040204" pitchFamily="34" charset="0"/>
              </a:rPr>
              <a:t>and</a:t>
            </a:r>
            <a:r>
              <a:rPr lang="en-US" sz="2800" dirty="0">
                <a:latin typeface="Tahoma" panose="020B0604030504040204" pitchFamily="34" charset="0"/>
                <a:ea typeface="Tahoma" panose="020B0604030504040204" pitchFamily="34" charset="0"/>
                <a:cs typeface="Tahoma" panose="020B0604030504040204" pitchFamily="34" charset="0"/>
              </a:rPr>
              <a:t> the opposing arguments of what is falsely called "knowledge"— which some have professed and thus gone astray from the faith. Grace be with you.</a:t>
            </a:r>
          </a:p>
          <a:p>
            <a:pPr>
              <a:lnSpc>
                <a:spcPct val="95000"/>
              </a:lnSpc>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The next chapters show the unity of believers working together in the empowerment of the Spirit</a:t>
            </a:r>
          </a:p>
          <a:p>
            <a:pPr>
              <a:lnSpc>
                <a:spcPct val="95000"/>
              </a:lnSpc>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Among the questions to be answered:</a:t>
            </a:r>
          </a:p>
          <a:p>
            <a:pPr marL="0" indent="0">
              <a:lnSpc>
                <a:spcPct val="95000"/>
              </a:lnSpc>
              <a:spcBef>
                <a:spcPts val="600"/>
              </a:spcBef>
              <a:buNone/>
            </a:pPr>
            <a:r>
              <a:rPr lang="en-US" sz="2800" dirty="0">
                <a:latin typeface="Tahoma" panose="020B0604030504040204" pitchFamily="34" charset="0"/>
                <a:ea typeface="Tahoma" panose="020B0604030504040204" pitchFamily="34" charset="0"/>
                <a:cs typeface="Tahoma" panose="020B0604030504040204" pitchFamily="34" charset="0"/>
              </a:rPr>
              <a:t>   1.  How many gifts does one person have?</a:t>
            </a:r>
          </a:p>
          <a:p>
            <a:pPr marL="0" indent="0">
              <a:lnSpc>
                <a:spcPct val="95000"/>
              </a:lnSpc>
              <a:spcBef>
                <a:spcPts val="600"/>
              </a:spcBef>
              <a:buNone/>
            </a:pPr>
            <a:r>
              <a:rPr lang="en-US" sz="2800" dirty="0">
                <a:latin typeface="Tahoma" panose="020B0604030504040204" pitchFamily="34" charset="0"/>
                <a:ea typeface="Tahoma" panose="020B0604030504040204" pitchFamily="34" charset="0"/>
                <a:cs typeface="Tahoma" panose="020B0604030504040204" pitchFamily="34" charset="0"/>
              </a:rPr>
              <a:t>   2.  Does anyone have all the gifts?</a:t>
            </a:r>
          </a:p>
          <a:p>
            <a:pPr marL="0" indent="0">
              <a:lnSpc>
                <a:spcPct val="95000"/>
              </a:lnSpc>
              <a:spcBef>
                <a:spcPts val="600"/>
              </a:spcBef>
              <a:buNone/>
            </a:pPr>
            <a:r>
              <a:rPr lang="en-US" sz="2800" dirty="0">
                <a:latin typeface="Tahoma" panose="020B0604030504040204" pitchFamily="34" charset="0"/>
                <a:ea typeface="Tahoma" panose="020B0604030504040204" pitchFamily="34" charset="0"/>
                <a:cs typeface="Tahoma" panose="020B0604030504040204" pitchFamily="34" charset="0"/>
              </a:rPr>
              <a:t>   3.  Why are the gifts given?</a:t>
            </a:r>
          </a:p>
          <a:p>
            <a:pPr>
              <a:lnSpc>
                <a:spcPct val="95000"/>
              </a:lnSpc>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Remember that there are varieties of gifts, service, and working</a:t>
            </a:r>
          </a:p>
        </p:txBody>
      </p:sp>
    </p:spTree>
    <p:extLst>
      <p:ext uri="{BB962C8B-B14F-4D97-AF65-F5344CB8AC3E}">
        <p14:creationId xmlns:p14="http://schemas.microsoft.com/office/powerpoint/2010/main" val="616729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 y="196948"/>
            <a:ext cx="9144000" cy="942740"/>
          </a:xfrm>
        </p:spPr>
        <p:txBody>
          <a:bodyPr/>
          <a:lstStyle/>
          <a:p>
            <a:pPr algn="ctr"/>
            <a:r>
              <a:rPr lang="en-US" dirty="0"/>
              <a:t>THE GIFTINGS</a:t>
            </a:r>
            <a:br>
              <a:rPr lang="en-US" dirty="0"/>
            </a:br>
            <a:endParaRPr lang="en-US" dirty="0"/>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139688"/>
            <a:ext cx="9144000" cy="5718313"/>
          </a:xfrm>
        </p:spPr>
        <p:txBody>
          <a:bodyPr>
            <a:normAutofit/>
          </a:bodyPr>
          <a:lstStyle/>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12:2-3 </a:t>
            </a:r>
            <a:r>
              <a:rPr lang="en-US" sz="2800" dirty="0">
                <a:latin typeface="Tahoma" panose="020B0604030504040204" pitchFamily="34" charset="0"/>
                <a:ea typeface="Tahoma" panose="020B0604030504040204" pitchFamily="34" charset="0"/>
                <a:cs typeface="Tahoma" panose="020B0604030504040204" pitchFamily="34" charset="0"/>
              </a:rPr>
              <a:t> You know that when you were pagans, </a:t>
            </a:r>
            <a:r>
              <a:rPr lang="en-US" sz="2800" i="1" dirty="0">
                <a:latin typeface="Tahoma" panose="020B0604030504040204" pitchFamily="34" charset="0"/>
                <a:ea typeface="Tahoma" panose="020B0604030504040204" pitchFamily="34" charset="0"/>
                <a:cs typeface="Tahoma" panose="020B0604030504040204" pitchFamily="34" charset="0"/>
              </a:rPr>
              <a:t>you were</a:t>
            </a:r>
            <a:r>
              <a:rPr lang="en-US" sz="2800" dirty="0">
                <a:latin typeface="Tahoma" panose="020B0604030504040204" pitchFamily="34" charset="0"/>
                <a:ea typeface="Tahoma" panose="020B0604030504040204" pitchFamily="34" charset="0"/>
                <a:cs typeface="Tahoma" panose="020B0604030504040204" pitchFamily="34" charset="0"/>
              </a:rPr>
              <a:t> led astray to the mute idols, however you were led. Therefore I make known to you that no one speaking by the Spirit of God says, "Jesus is accursed"; and no one can say, "Jesus is Lord," except by the Holy Spirit</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Of course, there are liars, but Paul is talking about speaking truthfully</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There are varieties of gifts, ministries, and effects</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The same gifting may work differently in different people </a:t>
            </a:r>
            <a:br>
              <a:rPr lang="en-US" sz="2800" dirty="0">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a:p>
            <a:pPr>
              <a:spcBef>
                <a:spcPts val="600"/>
              </a:spcBef>
            </a:pPr>
            <a:endParaRPr lang="en-US" sz="2800" dirty="0">
              <a:latin typeface="Tahoma" panose="020B0604030504040204" pitchFamily="34" charset="0"/>
              <a:ea typeface="Tahoma" panose="020B0604030504040204" pitchFamily="34" charset="0"/>
              <a:cs typeface="Tahoma" panose="020B0604030504040204" pitchFamily="34" charset="0"/>
            </a:endParaRP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56576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0" y="337625"/>
            <a:ext cx="9143999" cy="921333"/>
          </a:xfrm>
        </p:spPr>
        <p:txBody>
          <a:bodyPr/>
          <a:lstStyle/>
          <a:p>
            <a:pPr algn="ctr"/>
            <a:r>
              <a:rPr lang="en-US" dirty="0"/>
              <a:t>KNOWLEDGE AND WISDOM</a:t>
            </a:r>
            <a:br>
              <a:rPr lang="en-US" dirty="0"/>
            </a:br>
            <a:endParaRPr lang="en-US" dirty="0"/>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139484"/>
            <a:ext cx="9144000" cy="5718518"/>
          </a:xfrm>
        </p:spPr>
        <p:txBody>
          <a:bodyPr>
            <a:normAutofit fontScale="85000" lnSpcReduction="10000"/>
          </a:bodyPr>
          <a:lstStyle/>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12:7-8 </a:t>
            </a:r>
            <a:r>
              <a:rPr lang="en-US" sz="2800" dirty="0">
                <a:latin typeface="Tahoma" panose="020B0604030504040204" pitchFamily="34" charset="0"/>
                <a:ea typeface="Tahoma" panose="020B0604030504040204" pitchFamily="34" charset="0"/>
                <a:cs typeface="Tahoma" panose="020B0604030504040204" pitchFamily="34" charset="0"/>
              </a:rPr>
              <a:t> But to each one is given the manifestation of the Spirit for the common good. For to one is given the word of wisdom through the Spirit, and to another the word of knowledge according to the same Spirit; </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Wisdom: </a:t>
            </a:r>
            <a:r>
              <a:rPr lang="en-US" sz="2800" i="1" dirty="0" err="1">
                <a:latin typeface="Tahoma" panose="020B0604030504040204" pitchFamily="34" charset="0"/>
                <a:ea typeface="Tahoma" panose="020B0604030504040204" pitchFamily="34" charset="0"/>
                <a:cs typeface="Tahoma" panose="020B0604030504040204" pitchFamily="34" charset="0"/>
              </a:rPr>
              <a:t>sophia</a:t>
            </a:r>
            <a:r>
              <a:rPr lang="en-US" sz="2800" i="1" dirty="0">
                <a:latin typeface="Tahoma" panose="020B0604030504040204" pitchFamily="34" charset="0"/>
                <a:ea typeface="Tahoma" panose="020B0604030504040204" pitchFamily="34" charset="0"/>
                <a:cs typeface="Tahoma" panose="020B0604030504040204" pitchFamily="34" charset="0"/>
              </a:rPr>
              <a:t>:</a:t>
            </a:r>
            <a:r>
              <a:rPr lang="en-US" sz="2800" dirty="0">
                <a:latin typeface="Tahoma" panose="020B0604030504040204" pitchFamily="34" charset="0"/>
                <a:ea typeface="Tahoma" panose="020B0604030504040204" pitchFamily="34" charset="0"/>
                <a:cs typeface="Tahoma" panose="020B0604030504040204" pitchFamily="34" charset="0"/>
              </a:rPr>
              <a:t> the ability to give wise advice, insight, and intelligence; reason applied</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Knowledge: </a:t>
            </a:r>
            <a:r>
              <a:rPr lang="en-US" sz="2800" i="1" dirty="0">
                <a:latin typeface="Tahoma" panose="020B0604030504040204" pitchFamily="34" charset="0"/>
                <a:ea typeface="Tahoma" panose="020B0604030504040204" pitchFamily="34" charset="0"/>
                <a:cs typeface="Tahoma" panose="020B0604030504040204" pitchFamily="34" charset="0"/>
              </a:rPr>
              <a:t>gnosis:</a:t>
            </a:r>
            <a:r>
              <a:rPr lang="en-US" sz="2800" dirty="0">
                <a:latin typeface="Tahoma" panose="020B0604030504040204" pitchFamily="34" charset="0"/>
                <a:ea typeface="Tahoma" panose="020B0604030504040204" pitchFamily="34" charset="0"/>
                <a:cs typeface="Tahoma" panose="020B0604030504040204" pitchFamily="34" charset="0"/>
              </a:rPr>
              <a:t> practically knowing what to do in day to day situations</a:t>
            </a:r>
          </a:p>
          <a:p>
            <a:pPr>
              <a:spcBef>
                <a:spcPts val="600"/>
              </a:spcBef>
            </a:pPr>
            <a:r>
              <a:rPr lang="en-US" sz="3000" b="1" dirty="0">
                <a:latin typeface="Tahoma" panose="020B0604030504040204" pitchFamily="34" charset="0"/>
                <a:ea typeface="Tahoma" panose="020B0604030504040204" pitchFamily="34" charset="0"/>
                <a:cs typeface="Tahoma" panose="020B0604030504040204" pitchFamily="34" charset="0"/>
              </a:rPr>
              <a:t>Romans 12:6-8 </a:t>
            </a:r>
            <a:r>
              <a:rPr lang="en-US" sz="3000" dirty="0">
                <a:latin typeface="Tahoma" panose="020B0604030504040204" pitchFamily="34" charset="0"/>
                <a:ea typeface="Tahoma" panose="020B0604030504040204" pitchFamily="34" charset="0"/>
                <a:cs typeface="Tahoma" panose="020B0604030504040204" pitchFamily="34" charset="0"/>
              </a:rPr>
              <a:t>Since we have gifts that differ according to the grace given to us, </a:t>
            </a:r>
            <a:r>
              <a:rPr lang="en-US" sz="3000" i="1" dirty="0">
                <a:latin typeface="Tahoma" panose="020B0604030504040204" pitchFamily="34" charset="0"/>
                <a:ea typeface="Tahoma" panose="020B0604030504040204" pitchFamily="34" charset="0"/>
                <a:cs typeface="Tahoma" panose="020B0604030504040204" pitchFamily="34" charset="0"/>
              </a:rPr>
              <a:t>each of us is to exercise them accordingly:</a:t>
            </a:r>
            <a:r>
              <a:rPr lang="en-US" sz="3000" dirty="0">
                <a:latin typeface="Tahoma" panose="020B0604030504040204" pitchFamily="34" charset="0"/>
                <a:ea typeface="Tahoma" panose="020B0604030504040204" pitchFamily="34" charset="0"/>
                <a:cs typeface="Tahoma" panose="020B0604030504040204" pitchFamily="34" charset="0"/>
              </a:rPr>
              <a:t> if prophecy, according to the proportion of his faith; if service, in his serving; or he who teaches, in his teaching; or he who exhorts, in his exhortation; he who gives, with liberality; he who leads, with diligence; he who shows mercy, with cheerfulness</a:t>
            </a:r>
            <a:r>
              <a:rPr lang="en-US" sz="2400" dirty="0"/>
              <a:t>. </a:t>
            </a:r>
            <a:endParaRPr lang="en-US" sz="2800" dirty="0">
              <a:latin typeface="Tahoma" panose="020B0604030504040204" pitchFamily="34" charset="0"/>
              <a:ea typeface="Tahoma" panose="020B0604030504040204" pitchFamily="34" charset="0"/>
              <a:cs typeface="Tahoma" panose="020B0604030504040204" pitchFamily="34" charset="0"/>
            </a:endParaRPr>
          </a:p>
          <a:p>
            <a:pPr>
              <a:spcBef>
                <a:spcPts val="600"/>
              </a:spcBef>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32993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 y="253218"/>
            <a:ext cx="9144000" cy="1005740"/>
          </a:xfrm>
        </p:spPr>
        <p:txBody>
          <a:bodyPr/>
          <a:lstStyle/>
          <a:p>
            <a:pPr algn="ctr"/>
            <a:r>
              <a:rPr lang="en-US" dirty="0"/>
              <a:t>FAITH AND HEALING</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139484"/>
            <a:ext cx="9144000" cy="5718518"/>
          </a:xfrm>
        </p:spPr>
        <p:txBody>
          <a:bodyPr>
            <a:normAutofit/>
          </a:bodyPr>
          <a:lstStyle/>
          <a:p>
            <a:pPr>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Faith: </a:t>
            </a:r>
            <a:r>
              <a:rPr lang="en-US" sz="2800" i="1" dirty="0" err="1">
                <a:latin typeface="Tahoma" panose="020B0604030504040204" pitchFamily="34" charset="0"/>
                <a:ea typeface="Tahoma" panose="020B0604030504040204" pitchFamily="34" charset="0"/>
                <a:cs typeface="Tahoma" panose="020B0604030504040204" pitchFamily="34" charset="0"/>
              </a:rPr>
              <a:t>pistis</a:t>
            </a:r>
            <a:r>
              <a:rPr lang="en-US" sz="2800" i="1" dirty="0">
                <a:latin typeface="Tahoma" panose="020B0604030504040204" pitchFamily="34" charset="0"/>
                <a:ea typeface="Tahoma" panose="020B0604030504040204" pitchFamily="34" charset="0"/>
                <a:cs typeface="Tahoma" panose="020B0604030504040204" pitchFamily="34" charset="0"/>
              </a:rPr>
              <a:t>:</a:t>
            </a:r>
            <a:r>
              <a:rPr lang="en-US" sz="2800" dirty="0">
                <a:latin typeface="Tahoma" panose="020B0604030504040204" pitchFamily="34" charset="0"/>
                <a:ea typeface="Tahoma" panose="020B0604030504040204" pitchFamily="34" charset="0"/>
                <a:cs typeface="Tahoma" panose="020B0604030504040204" pitchFamily="34" charset="0"/>
              </a:rPr>
              <a:t> conviction that something is true or right</a:t>
            </a:r>
          </a:p>
          <a:p>
            <a:pPr>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Healing: </a:t>
            </a:r>
            <a:r>
              <a:rPr lang="en-US" sz="2800" i="1" dirty="0" err="1">
                <a:latin typeface="Tahoma" panose="020B0604030504040204" pitchFamily="34" charset="0"/>
                <a:ea typeface="Tahoma" panose="020B0604030504040204" pitchFamily="34" charset="0"/>
                <a:cs typeface="Tahoma" panose="020B0604030504040204" pitchFamily="34" charset="0"/>
              </a:rPr>
              <a:t>iama</a:t>
            </a:r>
            <a:r>
              <a:rPr lang="en-US" sz="2800" i="1"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the faith to be made well</a:t>
            </a:r>
          </a:p>
          <a:p>
            <a:pPr>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12:10 …</a:t>
            </a:r>
            <a:r>
              <a:rPr lang="en-US" sz="2800" dirty="0">
                <a:latin typeface="Tahoma" panose="020B0604030504040204" pitchFamily="34" charset="0"/>
                <a:ea typeface="Tahoma" panose="020B0604030504040204" pitchFamily="34" charset="0"/>
                <a:cs typeface="Tahoma" panose="020B0604030504040204" pitchFamily="34" charset="0"/>
              </a:rPr>
              <a:t> and to another the effecting of miracles</a:t>
            </a:r>
            <a:r>
              <a:rPr lang="en-US" sz="2800" spc="-150" dirty="0">
                <a:latin typeface="Tahoma" panose="020B0604030504040204" pitchFamily="34" charset="0"/>
                <a:ea typeface="Tahoma" panose="020B0604030504040204" pitchFamily="34" charset="0"/>
                <a:cs typeface="Tahoma" panose="020B0604030504040204" pitchFamily="34" charset="0"/>
              </a:rPr>
              <a:t>, and to </a:t>
            </a:r>
            <a:r>
              <a:rPr lang="en-US" sz="2800" dirty="0">
                <a:latin typeface="Tahoma" panose="020B0604030504040204" pitchFamily="34" charset="0"/>
                <a:ea typeface="Tahoma" panose="020B0604030504040204" pitchFamily="34" charset="0"/>
                <a:cs typeface="Tahoma" panose="020B0604030504040204" pitchFamily="34" charset="0"/>
              </a:rPr>
              <a:t>another prophecy</a:t>
            </a:r>
            <a:r>
              <a:rPr lang="en-US" sz="2800" spc="-150" dirty="0">
                <a:latin typeface="Tahoma" panose="020B0604030504040204" pitchFamily="34" charset="0"/>
                <a:ea typeface="Tahoma" panose="020B0604030504040204" pitchFamily="34" charset="0"/>
                <a:cs typeface="Tahoma" panose="020B0604030504040204" pitchFamily="34" charset="0"/>
              </a:rPr>
              <a:t>, and to </a:t>
            </a:r>
            <a:r>
              <a:rPr lang="en-US" sz="2800" dirty="0">
                <a:latin typeface="Tahoma" panose="020B0604030504040204" pitchFamily="34" charset="0"/>
                <a:ea typeface="Tahoma" panose="020B0604030504040204" pitchFamily="34" charset="0"/>
                <a:cs typeface="Tahoma" panose="020B0604030504040204" pitchFamily="34" charset="0"/>
              </a:rPr>
              <a:t>another the distinguishing of spirits, to another </a:t>
            </a:r>
            <a:r>
              <a:rPr lang="en-US" sz="2800" i="1" dirty="0">
                <a:latin typeface="Tahoma" panose="020B0604030504040204" pitchFamily="34" charset="0"/>
                <a:ea typeface="Tahoma" panose="020B0604030504040204" pitchFamily="34" charset="0"/>
                <a:cs typeface="Tahoma" panose="020B0604030504040204" pitchFamily="34" charset="0"/>
              </a:rPr>
              <a:t>various</a:t>
            </a:r>
            <a:r>
              <a:rPr lang="en-US" sz="2800" dirty="0">
                <a:latin typeface="Tahoma" panose="020B0604030504040204" pitchFamily="34" charset="0"/>
                <a:ea typeface="Tahoma" panose="020B0604030504040204" pitchFamily="34" charset="0"/>
                <a:cs typeface="Tahoma" panose="020B0604030504040204" pitchFamily="34" charset="0"/>
              </a:rPr>
              <a:t> kinds of tongues, and to another the interpretation of tongues.</a:t>
            </a:r>
          </a:p>
          <a:p>
            <a:pPr>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Miracles: </a:t>
            </a:r>
            <a:r>
              <a:rPr lang="en-US" sz="2800" i="1" dirty="0" err="1">
                <a:latin typeface="Tahoma" panose="020B0604030504040204" pitchFamily="34" charset="0"/>
                <a:ea typeface="Tahoma" panose="020B0604030504040204" pitchFamily="34" charset="0"/>
                <a:cs typeface="Tahoma" panose="020B0604030504040204" pitchFamily="34" charset="0"/>
              </a:rPr>
              <a:t>dunamis</a:t>
            </a:r>
            <a:r>
              <a:rPr lang="en-US" sz="2800" i="1" dirty="0">
                <a:latin typeface="Tahoma" panose="020B0604030504040204" pitchFamily="34" charset="0"/>
                <a:ea typeface="Tahoma" panose="020B0604030504040204" pitchFamily="34" charset="0"/>
                <a:cs typeface="Tahoma" panose="020B0604030504040204" pitchFamily="34" charset="0"/>
              </a:rPr>
              <a:t>:</a:t>
            </a:r>
            <a:r>
              <a:rPr lang="en-US" sz="2800" dirty="0">
                <a:latin typeface="Tahoma" panose="020B0604030504040204" pitchFamily="34" charset="0"/>
                <a:ea typeface="Tahoma" panose="020B0604030504040204" pitchFamily="34" charset="0"/>
                <a:cs typeface="Tahoma" panose="020B0604030504040204" pitchFamily="34" charset="0"/>
              </a:rPr>
              <a:t> miraculous power</a:t>
            </a:r>
          </a:p>
          <a:p>
            <a:pPr>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Prophecy: </a:t>
            </a:r>
            <a:r>
              <a:rPr lang="en-US" sz="2800" i="1" dirty="0" err="1">
                <a:latin typeface="Tahoma" panose="020B0604030504040204" pitchFamily="34" charset="0"/>
                <a:ea typeface="Tahoma" panose="020B0604030504040204" pitchFamily="34" charset="0"/>
                <a:cs typeface="Tahoma" panose="020B0604030504040204" pitchFamily="34" charset="0"/>
              </a:rPr>
              <a:t>propheteia</a:t>
            </a:r>
            <a:r>
              <a:rPr lang="en-US" sz="2800" i="1"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the ability to speak forth</a:t>
            </a:r>
          </a:p>
          <a:p>
            <a:pPr>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Distinguishing spirits: </a:t>
            </a:r>
            <a:r>
              <a:rPr lang="en-US" sz="2800" i="1" dirty="0">
                <a:latin typeface="Tahoma" panose="020B0604030504040204" pitchFamily="34" charset="0"/>
                <a:ea typeface="Tahoma" panose="020B0604030504040204" pitchFamily="34" charset="0"/>
                <a:cs typeface="Tahoma" panose="020B0604030504040204" pitchFamily="34" charset="0"/>
              </a:rPr>
              <a:t>pneuma: </a:t>
            </a:r>
            <a:r>
              <a:rPr lang="en-US" sz="2800" dirty="0">
                <a:latin typeface="Tahoma" panose="020B0604030504040204" pitchFamily="34" charset="0"/>
                <a:ea typeface="Tahoma" panose="020B0604030504040204" pitchFamily="34" charset="0"/>
                <a:cs typeface="Tahoma" panose="020B0604030504040204" pitchFamily="34" charset="0"/>
              </a:rPr>
              <a:t>ability to tell if spirit is good or bad</a:t>
            </a:r>
          </a:p>
          <a:p>
            <a:pPr>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Tongues: </a:t>
            </a:r>
            <a:r>
              <a:rPr lang="en-US" sz="2800" i="1" dirty="0">
                <a:latin typeface="Tahoma" panose="020B0604030504040204" pitchFamily="34" charset="0"/>
                <a:ea typeface="Tahoma" panose="020B0604030504040204" pitchFamily="34" charset="0"/>
                <a:cs typeface="Tahoma" panose="020B0604030504040204" pitchFamily="34" charset="0"/>
              </a:rPr>
              <a:t>glossa:</a:t>
            </a:r>
            <a:r>
              <a:rPr lang="en-US" sz="2800" dirty="0">
                <a:latin typeface="Tahoma" panose="020B0604030504040204" pitchFamily="34" charset="0"/>
                <a:ea typeface="Tahoma" panose="020B0604030504040204" pitchFamily="34" charset="0"/>
                <a:cs typeface="Tahoma" panose="020B0604030504040204" pitchFamily="34" charset="0"/>
              </a:rPr>
              <a:t> speaking in other languages</a:t>
            </a:r>
          </a:p>
          <a:p>
            <a:pPr>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Interpretation: </a:t>
            </a:r>
            <a:r>
              <a:rPr lang="en-US" sz="2800" i="1" dirty="0" err="1">
                <a:latin typeface="Tahoma" panose="020B0604030504040204" pitchFamily="34" charset="0"/>
                <a:ea typeface="Tahoma" panose="020B0604030504040204" pitchFamily="34" charset="0"/>
                <a:cs typeface="Tahoma" panose="020B0604030504040204" pitchFamily="34" charset="0"/>
              </a:rPr>
              <a:t>hermeneia</a:t>
            </a:r>
            <a:r>
              <a:rPr lang="en-US" sz="2800" i="1" dirty="0">
                <a:latin typeface="Tahoma" panose="020B0604030504040204" pitchFamily="34" charset="0"/>
                <a:ea typeface="Tahoma" panose="020B0604030504040204" pitchFamily="34" charset="0"/>
                <a:cs typeface="Tahoma" panose="020B0604030504040204" pitchFamily="34" charset="0"/>
              </a:rPr>
              <a:t>:</a:t>
            </a:r>
            <a:r>
              <a:rPr lang="en-US" sz="2800" dirty="0">
                <a:latin typeface="Tahoma" panose="020B0604030504040204" pitchFamily="34" charset="0"/>
                <a:ea typeface="Tahoma" panose="020B0604030504040204" pitchFamily="34" charset="0"/>
                <a:cs typeface="Tahoma" panose="020B0604030504040204" pitchFamily="34" charset="0"/>
              </a:rPr>
              <a:t> the ability to understand</a:t>
            </a:r>
          </a:p>
        </p:txBody>
      </p:sp>
    </p:spTree>
    <p:extLst>
      <p:ext uri="{BB962C8B-B14F-4D97-AF65-F5344CB8AC3E}">
        <p14:creationId xmlns:p14="http://schemas.microsoft.com/office/powerpoint/2010/main" val="2058447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26609" y="309489"/>
            <a:ext cx="9017391" cy="949469"/>
          </a:xfrm>
        </p:spPr>
        <p:txBody>
          <a:bodyPr/>
          <a:lstStyle/>
          <a:p>
            <a:pPr algn="ctr"/>
            <a:r>
              <a:rPr lang="en-US" dirty="0"/>
              <a:t>THROUGH ONE SPIRIT</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0" y="1258958"/>
            <a:ext cx="9017391" cy="5599043"/>
          </a:xfrm>
        </p:spPr>
        <p:txBody>
          <a:bodyPr>
            <a:normAutofit lnSpcReduction="10000"/>
          </a:bodyPr>
          <a:lstStyle/>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12:11-13 </a:t>
            </a:r>
            <a:r>
              <a:rPr lang="en-US" sz="2800" baseline="30000"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 But one and the same Spirit works all these things, distributing to each one individually just as He wills.  For even as the body is one and </a:t>
            </a:r>
            <a:r>
              <a:rPr lang="en-US" sz="2800" i="1" dirty="0">
                <a:latin typeface="Tahoma" panose="020B0604030504040204" pitchFamily="34" charset="0"/>
                <a:ea typeface="Tahoma" panose="020B0604030504040204" pitchFamily="34" charset="0"/>
                <a:cs typeface="Tahoma" panose="020B0604030504040204" pitchFamily="34" charset="0"/>
              </a:rPr>
              <a:t>yet</a:t>
            </a:r>
            <a:r>
              <a:rPr lang="en-US" sz="2800" dirty="0">
                <a:latin typeface="Tahoma" panose="020B0604030504040204" pitchFamily="34" charset="0"/>
                <a:ea typeface="Tahoma" panose="020B0604030504040204" pitchFamily="34" charset="0"/>
                <a:cs typeface="Tahoma" panose="020B0604030504040204" pitchFamily="34" charset="0"/>
              </a:rPr>
              <a:t> has many members, and all the members of the body, though they are many, are one body, so also is Christ. For by one Spirit we were all baptized into one body, whether Jews or Greeks, whether slaves or free, and we were all made to drink of one Spirit. </a:t>
            </a:r>
          </a:p>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12:24-25 </a:t>
            </a:r>
            <a:r>
              <a:rPr lang="en-US" sz="2800" dirty="0">
                <a:latin typeface="Tahoma" panose="020B0604030504040204" pitchFamily="34" charset="0"/>
                <a:ea typeface="Tahoma" panose="020B0604030504040204" pitchFamily="34" charset="0"/>
                <a:cs typeface="Tahoma" panose="020B0604030504040204" pitchFamily="34" charset="0"/>
              </a:rPr>
              <a:t>But God has </a:t>
            </a:r>
            <a:r>
              <a:rPr lang="en-US" sz="2800" i="1" dirty="0">
                <a:latin typeface="Tahoma" panose="020B0604030504040204" pitchFamily="34" charset="0"/>
                <a:ea typeface="Tahoma" panose="020B0604030504040204" pitchFamily="34" charset="0"/>
                <a:cs typeface="Tahoma" panose="020B0604030504040204" pitchFamily="34" charset="0"/>
              </a:rPr>
              <a:t>so</a:t>
            </a:r>
            <a:r>
              <a:rPr lang="en-US" sz="2800" dirty="0">
                <a:latin typeface="Tahoma" panose="020B0604030504040204" pitchFamily="34" charset="0"/>
                <a:ea typeface="Tahoma" panose="020B0604030504040204" pitchFamily="34" charset="0"/>
                <a:cs typeface="Tahoma" panose="020B0604030504040204" pitchFamily="34" charset="0"/>
              </a:rPr>
              <a:t> composed the body, giving more abundant honor to that </a:t>
            </a:r>
            <a:r>
              <a:rPr lang="en-US" sz="2800" i="1" dirty="0">
                <a:latin typeface="Tahoma" panose="020B0604030504040204" pitchFamily="34" charset="0"/>
                <a:ea typeface="Tahoma" panose="020B0604030504040204" pitchFamily="34" charset="0"/>
                <a:cs typeface="Tahoma" panose="020B0604030504040204" pitchFamily="34" charset="0"/>
              </a:rPr>
              <a:t>member</a:t>
            </a:r>
            <a:r>
              <a:rPr lang="en-US" sz="2800" dirty="0">
                <a:latin typeface="Tahoma" panose="020B0604030504040204" pitchFamily="34" charset="0"/>
                <a:ea typeface="Tahoma" panose="020B0604030504040204" pitchFamily="34" charset="0"/>
                <a:cs typeface="Tahoma" panose="020B0604030504040204" pitchFamily="34" charset="0"/>
              </a:rPr>
              <a:t> which lacked, so that there may be no division in the body, but </a:t>
            </a:r>
            <a:r>
              <a:rPr lang="en-US" sz="2800" i="1" dirty="0">
                <a:latin typeface="Tahoma" panose="020B0604030504040204" pitchFamily="34" charset="0"/>
                <a:ea typeface="Tahoma" panose="020B0604030504040204" pitchFamily="34" charset="0"/>
                <a:cs typeface="Tahoma" panose="020B0604030504040204" pitchFamily="34" charset="0"/>
              </a:rPr>
              <a:t>that</a:t>
            </a:r>
            <a:r>
              <a:rPr lang="en-US" sz="2800" dirty="0">
                <a:latin typeface="Tahoma" panose="020B0604030504040204" pitchFamily="34" charset="0"/>
                <a:ea typeface="Tahoma" panose="020B0604030504040204" pitchFamily="34" charset="0"/>
                <a:cs typeface="Tahoma" panose="020B0604030504040204" pitchFamily="34" charset="0"/>
              </a:rPr>
              <a:t> the members may have the same care for one another. </a:t>
            </a:r>
          </a:p>
        </p:txBody>
      </p:sp>
    </p:spTree>
    <p:extLst>
      <p:ext uri="{BB962C8B-B14F-4D97-AF65-F5344CB8AC3E}">
        <p14:creationId xmlns:p14="http://schemas.microsoft.com/office/powerpoint/2010/main" val="1688252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 y="211015"/>
            <a:ext cx="9144000" cy="1047943"/>
          </a:xfrm>
        </p:spPr>
        <p:txBody>
          <a:bodyPr/>
          <a:lstStyle/>
          <a:p>
            <a:pPr algn="ctr"/>
            <a:r>
              <a:rPr lang="en-US" dirty="0"/>
              <a:t>ORGANIZATION OF THE CHURCH</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998806"/>
            <a:ext cx="9144000" cy="5859196"/>
          </a:xfrm>
        </p:spPr>
        <p:txBody>
          <a:bodyPr>
            <a:noAutofit/>
          </a:bodyPr>
          <a:lstStyle/>
          <a:p>
            <a:pPr>
              <a:lnSpc>
                <a:spcPct val="90000"/>
              </a:lnSpc>
              <a:spcBef>
                <a:spcPts val="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12:28 </a:t>
            </a:r>
            <a:r>
              <a:rPr lang="en-US" sz="2800" dirty="0">
                <a:latin typeface="Tahoma" panose="020B0604030504040204" pitchFamily="34" charset="0"/>
                <a:ea typeface="Tahoma" panose="020B0604030504040204" pitchFamily="34" charset="0"/>
                <a:cs typeface="Tahoma" panose="020B0604030504040204" pitchFamily="34" charset="0"/>
              </a:rPr>
              <a:t> And God has appointed in the church, first apostles, </a:t>
            </a:r>
            <a:r>
              <a:rPr lang="en-US" sz="2800" spc="-150" dirty="0">
                <a:latin typeface="Tahoma" panose="020B0604030504040204" pitchFamily="34" charset="0"/>
                <a:ea typeface="Tahoma" panose="020B0604030504040204" pitchFamily="34" charset="0"/>
                <a:cs typeface="Tahoma" panose="020B0604030504040204" pitchFamily="34" charset="0"/>
              </a:rPr>
              <a:t>second prophets, </a:t>
            </a:r>
            <a:r>
              <a:rPr lang="en-US" sz="2800" dirty="0">
                <a:latin typeface="Tahoma" panose="020B0604030504040204" pitchFamily="34" charset="0"/>
                <a:ea typeface="Tahoma" panose="020B0604030504040204" pitchFamily="34" charset="0"/>
                <a:cs typeface="Tahoma" panose="020B0604030504040204" pitchFamily="34" charset="0"/>
              </a:rPr>
              <a:t>third teachers, then miracles, then gifts of healings, helps, administrations, </a:t>
            </a:r>
            <a:r>
              <a:rPr lang="en-US" sz="2800" i="1" spc="-150" dirty="0">
                <a:latin typeface="Tahoma" panose="020B0604030504040204" pitchFamily="34" charset="0"/>
                <a:ea typeface="Tahoma" panose="020B0604030504040204" pitchFamily="34" charset="0"/>
                <a:cs typeface="Tahoma" panose="020B0604030504040204" pitchFamily="34" charset="0"/>
              </a:rPr>
              <a:t>various</a:t>
            </a:r>
            <a:r>
              <a:rPr lang="en-US" sz="2800" spc="-150" dirty="0">
                <a:latin typeface="Tahoma" panose="020B0604030504040204" pitchFamily="34" charset="0"/>
                <a:ea typeface="Tahoma" panose="020B0604030504040204" pitchFamily="34" charset="0"/>
                <a:cs typeface="Tahoma" panose="020B0604030504040204" pitchFamily="34" charset="0"/>
              </a:rPr>
              <a:t> kinds of </a:t>
            </a:r>
            <a:r>
              <a:rPr lang="en-US" sz="2800" dirty="0">
                <a:latin typeface="Tahoma" panose="020B0604030504040204" pitchFamily="34" charset="0"/>
                <a:ea typeface="Tahoma" panose="020B0604030504040204" pitchFamily="34" charset="0"/>
                <a:cs typeface="Tahoma" panose="020B0604030504040204" pitchFamily="34" charset="0"/>
              </a:rPr>
              <a:t>tongues </a:t>
            </a:r>
          </a:p>
          <a:p>
            <a:pPr>
              <a:lnSpc>
                <a:spcPct val="90000"/>
              </a:lnSpc>
              <a:spcBef>
                <a:spcPts val="0"/>
              </a:spcBef>
            </a:pPr>
            <a:r>
              <a:rPr lang="en-US" sz="2800" b="1" dirty="0">
                <a:latin typeface="Tahoma" panose="020B0604030504040204" pitchFamily="34" charset="0"/>
                <a:ea typeface="Tahoma" panose="020B0604030504040204" pitchFamily="34" charset="0"/>
                <a:cs typeface="Tahoma" panose="020B0604030504040204" pitchFamily="34" charset="0"/>
              </a:rPr>
              <a:t>Ephesians 4:11-12 </a:t>
            </a:r>
            <a:r>
              <a:rPr lang="en-US" sz="2800" dirty="0">
                <a:latin typeface="Tahoma" panose="020B0604030504040204" pitchFamily="34" charset="0"/>
                <a:ea typeface="Tahoma" panose="020B0604030504040204" pitchFamily="34" charset="0"/>
                <a:cs typeface="Tahoma" panose="020B0604030504040204" pitchFamily="34" charset="0"/>
              </a:rPr>
              <a:t> And He gave some </a:t>
            </a:r>
            <a:r>
              <a:rPr lang="en-US" sz="2800" i="1" dirty="0">
                <a:latin typeface="Tahoma" panose="020B0604030504040204" pitchFamily="34" charset="0"/>
                <a:ea typeface="Tahoma" panose="020B0604030504040204" pitchFamily="34" charset="0"/>
                <a:cs typeface="Tahoma" panose="020B0604030504040204" pitchFamily="34" charset="0"/>
              </a:rPr>
              <a:t>as</a:t>
            </a:r>
            <a:r>
              <a:rPr lang="en-US" sz="2800" dirty="0">
                <a:latin typeface="Tahoma" panose="020B0604030504040204" pitchFamily="34" charset="0"/>
                <a:ea typeface="Tahoma" panose="020B0604030504040204" pitchFamily="34" charset="0"/>
                <a:cs typeface="Tahoma" panose="020B0604030504040204" pitchFamily="34" charset="0"/>
              </a:rPr>
              <a:t> apostles, and some </a:t>
            </a:r>
            <a:r>
              <a:rPr lang="en-US" sz="2800" i="1" dirty="0">
                <a:latin typeface="Tahoma" panose="020B0604030504040204" pitchFamily="34" charset="0"/>
                <a:ea typeface="Tahoma" panose="020B0604030504040204" pitchFamily="34" charset="0"/>
                <a:cs typeface="Tahoma" panose="020B0604030504040204" pitchFamily="34" charset="0"/>
              </a:rPr>
              <a:t>as</a:t>
            </a:r>
            <a:r>
              <a:rPr lang="en-US" sz="2800" dirty="0">
                <a:latin typeface="Tahoma" panose="020B0604030504040204" pitchFamily="34" charset="0"/>
                <a:ea typeface="Tahoma" panose="020B0604030504040204" pitchFamily="34" charset="0"/>
                <a:cs typeface="Tahoma" panose="020B0604030504040204" pitchFamily="34" charset="0"/>
              </a:rPr>
              <a:t> prophets, and some </a:t>
            </a:r>
            <a:r>
              <a:rPr lang="en-US" sz="2800" i="1" dirty="0">
                <a:latin typeface="Tahoma" panose="020B0604030504040204" pitchFamily="34" charset="0"/>
                <a:ea typeface="Tahoma" panose="020B0604030504040204" pitchFamily="34" charset="0"/>
                <a:cs typeface="Tahoma" panose="020B0604030504040204" pitchFamily="34" charset="0"/>
              </a:rPr>
              <a:t>as</a:t>
            </a:r>
            <a:r>
              <a:rPr lang="en-US" sz="2800" dirty="0">
                <a:latin typeface="Tahoma" panose="020B0604030504040204" pitchFamily="34" charset="0"/>
                <a:ea typeface="Tahoma" panose="020B0604030504040204" pitchFamily="34" charset="0"/>
                <a:cs typeface="Tahoma" panose="020B0604030504040204" pitchFamily="34" charset="0"/>
              </a:rPr>
              <a:t> evangelists, and some </a:t>
            </a:r>
            <a:r>
              <a:rPr lang="en-US" sz="2800" i="1" dirty="0">
                <a:latin typeface="Tahoma" panose="020B0604030504040204" pitchFamily="34" charset="0"/>
                <a:ea typeface="Tahoma" panose="020B0604030504040204" pitchFamily="34" charset="0"/>
                <a:cs typeface="Tahoma" panose="020B0604030504040204" pitchFamily="34" charset="0"/>
              </a:rPr>
              <a:t>as</a:t>
            </a:r>
            <a:r>
              <a:rPr lang="en-US" sz="2800" dirty="0">
                <a:latin typeface="Tahoma" panose="020B0604030504040204" pitchFamily="34" charset="0"/>
                <a:ea typeface="Tahoma" panose="020B0604030504040204" pitchFamily="34" charset="0"/>
                <a:cs typeface="Tahoma" panose="020B0604030504040204" pitchFamily="34" charset="0"/>
              </a:rPr>
              <a:t> pastors and teachers,  for the equipping of the saints for the work of service, to the building up of the body of Christ; </a:t>
            </a:r>
          </a:p>
          <a:p>
            <a:pPr>
              <a:lnSpc>
                <a:spcPct val="90000"/>
              </a:lnSpc>
              <a:spcBef>
                <a:spcPts val="0"/>
              </a:spcBef>
            </a:pPr>
            <a:r>
              <a:rPr lang="en-US" sz="2800" b="1" dirty="0">
                <a:latin typeface="Tahoma" panose="020B0604030504040204" pitchFamily="34" charset="0"/>
                <a:ea typeface="Tahoma" panose="020B0604030504040204" pitchFamily="34" charset="0"/>
                <a:cs typeface="Tahoma" panose="020B0604030504040204" pitchFamily="34" charset="0"/>
              </a:rPr>
              <a:t>Ephesians 4:8-9 </a:t>
            </a:r>
            <a:r>
              <a:rPr lang="en-US" sz="2800" dirty="0">
                <a:latin typeface="Tahoma" panose="020B0604030504040204" pitchFamily="34" charset="0"/>
                <a:ea typeface="Tahoma" panose="020B0604030504040204" pitchFamily="34" charset="0"/>
                <a:cs typeface="Tahoma" panose="020B0604030504040204" pitchFamily="34" charset="0"/>
              </a:rPr>
              <a:t> Therefore it says, </a:t>
            </a:r>
            <a:r>
              <a:rPr lang="en-US" sz="2600" dirty="0">
                <a:latin typeface="Tahoma" panose="020B0604030504040204" pitchFamily="34" charset="0"/>
                <a:ea typeface="Tahoma" panose="020B0604030504040204" pitchFamily="34" charset="0"/>
                <a:cs typeface="Tahoma" panose="020B0604030504040204" pitchFamily="34" charset="0"/>
              </a:rPr>
              <a:t>"</a:t>
            </a:r>
            <a:r>
              <a:rPr lang="en-US" sz="2600" cap="small" dirty="0">
                <a:effectLst/>
                <a:latin typeface="Tahoma" panose="020B0604030504040204" pitchFamily="34" charset="0"/>
                <a:ea typeface="Tahoma" panose="020B0604030504040204" pitchFamily="34" charset="0"/>
                <a:cs typeface="Tahoma" panose="020B0604030504040204" pitchFamily="34" charset="0"/>
              </a:rPr>
              <a:t>WHEN</a:t>
            </a:r>
            <a:r>
              <a:rPr lang="en-US" sz="2600" dirty="0">
                <a:latin typeface="Tahoma" panose="020B0604030504040204" pitchFamily="34" charset="0"/>
                <a:ea typeface="Tahoma" panose="020B0604030504040204" pitchFamily="34" charset="0"/>
                <a:cs typeface="Tahoma" panose="020B0604030504040204" pitchFamily="34" charset="0"/>
              </a:rPr>
              <a:t> </a:t>
            </a:r>
            <a:r>
              <a:rPr lang="en-US" sz="2600" cap="small" dirty="0">
                <a:effectLst/>
                <a:latin typeface="Tahoma" panose="020B0604030504040204" pitchFamily="34" charset="0"/>
                <a:ea typeface="Tahoma" panose="020B0604030504040204" pitchFamily="34" charset="0"/>
                <a:cs typeface="Tahoma" panose="020B0604030504040204" pitchFamily="34" charset="0"/>
              </a:rPr>
              <a:t>HE ASCENDED ON HIGH</a:t>
            </a:r>
            <a:r>
              <a:rPr lang="en-US" sz="2600" dirty="0">
                <a:latin typeface="Tahoma" panose="020B0604030504040204" pitchFamily="34" charset="0"/>
                <a:ea typeface="Tahoma" panose="020B0604030504040204" pitchFamily="34" charset="0"/>
                <a:cs typeface="Tahoma" panose="020B0604030504040204" pitchFamily="34" charset="0"/>
              </a:rPr>
              <a:t>, </a:t>
            </a:r>
            <a:r>
              <a:rPr lang="en-US" sz="2600" cap="small" dirty="0">
                <a:effectLst/>
                <a:latin typeface="Tahoma" panose="020B0604030504040204" pitchFamily="34" charset="0"/>
                <a:ea typeface="Tahoma" panose="020B0604030504040204" pitchFamily="34" charset="0"/>
                <a:cs typeface="Tahoma" panose="020B0604030504040204" pitchFamily="34" charset="0"/>
              </a:rPr>
              <a:t>HE</a:t>
            </a:r>
            <a:r>
              <a:rPr lang="en-US" sz="2600" dirty="0">
                <a:latin typeface="Tahoma" panose="020B0604030504040204" pitchFamily="34" charset="0"/>
                <a:ea typeface="Tahoma" panose="020B0604030504040204" pitchFamily="34" charset="0"/>
                <a:cs typeface="Tahoma" panose="020B0604030504040204" pitchFamily="34" charset="0"/>
              </a:rPr>
              <a:t> </a:t>
            </a:r>
            <a:r>
              <a:rPr lang="en-US" sz="2600" cap="small" dirty="0">
                <a:effectLst/>
                <a:latin typeface="Tahoma" panose="020B0604030504040204" pitchFamily="34" charset="0"/>
                <a:ea typeface="Tahoma" panose="020B0604030504040204" pitchFamily="34" charset="0"/>
                <a:cs typeface="Tahoma" panose="020B0604030504040204" pitchFamily="34" charset="0"/>
              </a:rPr>
              <a:t>LED CAPTIVE A HOST OF CAPTIVES</a:t>
            </a:r>
            <a:r>
              <a:rPr lang="en-US" sz="2600" dirty="0">
                <a:latin typeface="Tahoma" panose="020B0604030504040204" pitchFamily="34" charset="0"/>
                <a:ea typeface="Tahoma" panose="020B0604030504040204" pitchFamily="34" charset="0"/>
                <a:cs typeface="Tahoma" panose="020B0604030504040204" pitchFamily="34" charset="0"/>
              </a:rPr>
              <a:t>, </a:t>
            </a:r>
            <a:r>
              <a:rPr lang="en-US" sz="2600" cap="small" dirty="0">
                <a:effectLst/>
                <a:latin typeface="Tahoma" panose="020B0604030504040204" pitchFamily="34" charset="0"/>
                <a:ea typeface="Tahoma" panose="020B0604030504040204" pitchFamily="34" charset="0"/>
                <a:cs typeface="Tahoma" panose="020B0604030504040204" pitchFamily="34" charset="0"/>
              </a:rPr>
              <a:t>AND</a:t>
            </a:r>
            <a:r>
              <a:rPr lang="en-US" sz="2600" dirty="0">
                <a:latin typeface="Tahoma" panose="020B0604030504040204" pitchFamily="34" charset="0"/>
                <a:ea typeface="Tahoma" panose="020B0604030504040204" pitchFamily="34" charset="0"/>
                <a:cs typeface="Tahoma" panose="020B0604030504040204" pitchFamily="34" charset="0"/>
              </a:rPr>
              <a:t> </a:t>
            </a:r>
            <a:r>
              <a:rPr lang="en-US" sz="2600" cap="small" dirty="0">
                <a:effectLst/>
                <a:latin typeface="Tahoma" panose="020B0604030504040204" pitchFamily="34" charset="0"/>
                <a:ea typeface="Tahoma" panose="020B0604030504040204" pitchFamily="34" charset="0"/>
                <a:cs typeface="Tahoma" panose="020B0604030504040204" pitchFamily="34" charset="0"/>
              </a:rPr>
              <a:t>HE GAVE GIFTS TO MEN</a:t>
            </a:r>
            <a:r>
              <a:rPr lang="en-US" sz="2600"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(Now this </a:t>
            </a:r>
            <a:r>
              <a:rPr lang="en-US" sz="2800" i="1" dirty="0">
                <a:latin typeface="Tahoma" panose="020B0604030504040204" pitchFamily="34" charset="0"/>
                <a:ea typeface="Tahoma" panose="020B0604030504040204" pitchFamily="34" charset="0"/>
                <a:cs typeface="Tahoma" panose="020B0604030504040204" pitchFamily="34" charset="0"/>
              </a:rPr>
              <a:t>expression,</a:t>
            </a:r>
            <a:r>
              <a:rPr lang="en-US" sz="2800" dirty="0">
                <a:latin typeface="Tahoma" panose="020B0604030504040204" pitchFamily="34" charset="0"/>
                <a:ea typeface="Tahoma" panose="020B0604030504040204" pitchFamily="34" charset="0"/>
                <a:cs typeface="Tahoma" panose="020B0604030504040204" pitchFamily="34" charset="0"/>
              </a:rPr>
              <a:t> "He ascended," what does it mean except that He also had descended into the lower parts of the earth?  </a:t>
            </a:r>
          </a:p>
        </p:txBody>
      </p:sp>
    </p:spTree>
    <p:extLst>
      <p:ext uri="{BB962C8B-B14F-4D97-AF65-F5344CB8AC3E}">
        <p14:creationId xmlns:p14="http://schemas.microsoft.com/office/powerpoint/2010/main" val="2072398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1"/>
            <a:ext cx="12156949" cy="1258957"/>
          </a:xfrm>
        </p:spPr>
        <p:txBody>
          <a:bodyPr/>
          <a:lstStyle/>
          <a:p>
            <a:pPr algn="ctr"/>
            <a:br>
              <a:rPr lang="en-US" dirty="0"/>
            </a:br>
            <a:endParaRPr lang="en-US" dirty="0"/>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258958"/>
            <a:ext cx="9144000" cy="5599043"/>
          </a:xfrm>
        </p:spPr>
        <p:txBody>
          <a:bodyPr>
            <a:no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1 Peter 4:7-11 </a:t>
            </a:r>
            <a:r>
              <a:rPr lang="en-US" sz="2800" dirty="0">
                <a:latin typeface="Tahoma" panose="020B0604030504040204" pitchFamily="34" charset="0"/>
                <a:ea typeface="Tahoma" panose="020B0604030504040204" pitchFamily="34" charset="0"/>
                <a:cs typeface="Tahoma" panose="020B0604030504040204" pitchFamily="34" charset="0"/>
              </a:rPr>
              <a:t> The end of all things is near; there-fore, be of sound judgment and sober </a:t>
            </a:r>
            <a:r>
              <a:rPr lang="en-US" sz="2800" i="1" dirty="0">
                <a:latin typeface="Tahoma" panose="020B0604030504040204" pitchFamily="34" charset="0"/>
                <a:ea typeface="Tahoma" panose="020B0604030504040204" pitchFamily="34" charset="0"/>
                <a:cs typeface="Tahoma" panose="020B0604030504040204" pitchFamily="34" charset="0"/>
              </a:rPr>
              <a:t>spirit</a:t>
            </a:r>
            <a:r>
              <a:rPr lang="en-US" sz="2800" dirty="0">
                <a:latin typeface="Tahoma" panose="020B0604030504040204" pitchFamily="34" charset="0"/>
                <a:ea typeface="Tahoma" panose="020B0604030504040204" pitchFamily="34" charset="0"/>
                <a:cs typeface="Tahoma" panose="020B0604030504040204" pitchFamily="34" charset="0"/>
              </a:rPr>
              <a:t> for the purpose of prayer. Above all, keep fervent in your love for one another, because love covers a multitude of </a:t>
            </a:r>
            <a:r>
              <a:rPr lang="en-US" sz="2800" spc="-150" dirty="0">
                <a:latin typeface="Tahoma" panose="020B0604030504040204" pitchFamily="34" charset="0"/>
                <a:ea typeface="Tahoma" panose="020B0604030504040204" pitchFamily="34" charset="0"/>
                <a:cs typeface="Tahoma" panose="020B0604030504040204" pitchFamily="34" charset="0"/>
              </a:rPr>
              <a:t>sins. Be </a:t>
            </a:r>
            <a:r>
              <a:rPr lang="en-US" sz="2800" dirty="0">
                <a:latin typeface="Tahoma" panose="020B0604030504040204" pitchFamily="34" charset="0"/>
                <a:ea typeface="Tahoma" panose="020B0604030504040204" pitchFamily="34" charset="0"/>
                <a:cs typeface="Tahoma" panose="020B0604030504040204" pitchFamily="34" charset="0"/>
              </a:rPr>
              <a:t>hospitable </a:t>
            </a:r>
            <a:r>
              <a:rPr lang="en-US" sz="2800" spc="-150" dirty="0">
                <a:latin typeface="Tahoma" panose="020B0604030504040204" pitchFamily="34" charset="0"/>
                <a:ea typeface="Tahoma" panose="020B0604030504040204" pitchFamily="34" charset="0"/>
                <a:cs typeface="Tahoma" panose="020B0604030504040204" pitchFamily="34" charset="0"/>
              </a:rPr>
              <a:t>to one </a:t>
            </a:r>
            <a:r>
              <a:rPr lang="en-US" sz="2800" dirty="0">
                <a:latin typeface="Tahoma" panose="020B0604030504040204" pitchFamily="34" charset="0"/>
                <a:ea typeface="Tahoma" panose="020B0604030504040204" pitchFamily="34" charset="0"/>
                <a:cs typeface="Tahoma" panose="020B0604030504040204" pitchFamily="34" charset="0"/>
              </a:rPr>
              <a:t>another without complaint.   As each one has received a </a:t>
            </a:r>
            <a:r>
              <a:rPr lang="en-US" sz="2800" i="1" dirty="0">
                <a:latin typeface="Tahoma" panose="020B0604030504040204" pitchFamily="34" charset="0"/>
                <a:ea typeface="Tahoma" panose="020B0604030504040204" pitchFamily="34" charset="0"/>
                <a:cs typeface="Tahoma" panose="020B0604030504040204" pitchFamily="34" charset="0"/>
              </a:rPr>
              <a:t>special</a:t>
            </a:r>
            <a:r>
              <a:rPr lang="en-US" sz="2800" dirty="0">
                <a:latin typeface="Tahoma" panose="020B0604030504040204" pitchFamily="34" charset="0"/>
                <a:ea typeface="Tahoma" panose="020B0604030504040204" pitchFamily="34" charset="0"/>
                <a:cs typeface="Tahoma" panose="020B0604030504040204" pitchFamily="34" charset="0"/>
              </a:rPr>
              <a:t> gift, employ it in serving one another as good stewards of the manifold grace of God.  Whoever speaks, </a:t>
            </a:r>
            <a:r>
              <a:rPr lang="en-US" sz="2800" i="1" dirty="0">
                <a:latin typeface="Tahoma" panose="020B0604030504040204" pitchFamily="34" charset="0"/>
                <a:ea typeface="Tahoma" panose="020B0604030504040204" pitchFamily="34" charset="0"/>
                <a:cs typeface="Tahoma" panose="020B0604030504040204" pitchFamily="34" charset="0"/>
              </a:rPr>
              <a:t>is to do so</a:t>
            </a:r>
            <a:r>
              <a:rPr lang="en-US" sz="2800" dirty="0">
                <a:latin typeface="Tahoma" panose="020B0604030504040204" pitchFamily="34" charset="0"/>
                <a:ea typeface="Tahoma" panose="020B0604030504040204" pitchFamily="34" charset="0"/>
                <a:cs typeface="Tahoma" panose="020B0604030504040204" pitchFamily="34" charset="0"/>
              </a:rPr>
              <a:t> as one who is speaking the utterances of God; whoever serves </a:t>
            </a:r>
            <a:r>
              <a:rPr lang="en-US" sz="2800" i="1" dirty="0">
                <a:latin typeface="Tahoma" panose="020B0604030504040204" pitchFamily="34" charset="0"/>
                <a:ea typeface="Tahoma" panose="020B0604030504040204" pitchFamily="34" charset="0"/>
                <a:cs typeface="Tahoma" panose="020B0604030504040204" pitchFamily="34" charset="0"/>
              </a:rPr>
              <a:t>is to do so</a:t>
            </a:r>
            <a:r>
              <a:rPr lang="en-US" sz="2800" dirty="0">
                <a:latin typeface="Tahoma" panose="020B0604030504040204" pitchFamily="34" charset="0"/>
                <a:ea typeface="Tahoma" panose="020B0604030504040204" pitchFamily="34" charset="0"/>
                <a:cs typeface="Tahoma" panose="020B0604030504040204" pitchFamily="34" charset="0"/>
              </a:rPr>
              <a:t> as one who is serving by the strength which God supplies; so that in all things God may be glorified through Jesus Christ, to whom belongs the glory and dominion forever and ever. . </a:t>
            </a:r>
          </a:p>
        </p:txBody>
      </p:sp>
      <p:sp>
        <p:nvSpPr>
          <p:cNvPr id="4" name="TextBox 3">
            <a:extLst>
              <a:ext uri="{FF2B5EF4-FFF2-40B4-BE49-F238E27FC236}">
                <a16:creationId xmlns:a16="http://schemas.microsoft.com/office/drawing/2014/main" id="{7551A357-4512-4151-BB4B-AF3CAC9685CD}"/>
              </a:ext>
            </a:extLst>
          </p:cNvPr>
          <p:cNvSpPr txBox="1"/>
          <p:nvPr/>
        </p:nvSpPr>
        <p:spPr>
          <a:xfrm>
            <a:off x="1" y="213981"/>
            <a:ext cx="9144000" cy="830997"/>
          </a:xfrm>
          <a:prstGeom prst="rect">
            <a:avLst/>
          </a:prstGeom>
          <a:noFill/>
        </p:spPr>
        <p:txBody>
          <a:bodyPr wrap="square" rtlCol="0">
            <a:sp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 ANOTHER LOOK</a:t>
            </a:r>
          </a:p>
        </p:txBody>
      </p:sp>
    </p:spTree>
    <p:extLst>
      <p:ext uri="{BB962C8B-B14F-4D97-AF65-F5344CB8AC3E}">
        <p14:creationId xmlns:p14="http://schemas.microsoft.com/office/powerpoint/2010/main" val="3460844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337625"/>
            <a:ext cx="12156949" cy="921333"/>
          </a:xfrm>
        </p:spPr>
        <p:txBody>
          <a:bodyPr/>
          <a:lstStyle/>
          <a:p>
            <a:pPr algn="ctr"/>
            <a:r>
              <a:rPr lang="en-US" dirty="0"/>
              <a:t>ABOUT LOVE</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258958"/>
            <a:ext cx="9144000" cy="5599043"/>
          </a:xfrm>
        </p:spPr>
        <p:txBody>
          <a:bodyPr>
            <a:normAutofit fontScale="92500" lnSpcReduction="10000"/>
          </a:bodyPr>
          <a:lstStyle/>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13:4-7 </a:t>
            </a:r>
            <a:r>
              <a:rPr lang="en-US" sz="2800" dirty="0">
                <a:latin typeface="Tahoma" panose="020B0604030504040204" pitchFamily="34" charset="0"/>
                <a:ea typeface="Tahoma" panose="020B0604030504040204" pitchFamily="34" charset="0"/>
                <a:cs typeface="Tahoma" panose="020B0604030504040204" pitchFamily="34" charset="0"/>
              </a:rPr>
              <a:t> Love is patient, love is kind </a:t>
            </a:r>
            <a:r>
              <a:rPr lang="en-US" sz="2800" i="1" dirty="0">
                <a:latin typeface="Tahoma" panose="020B0604030504040204" pitchFamily="34" charset="0"/>
                <a:ea typeface="Tahoma" panose="020B0604030504040204" pitchFamily="34" charset="0"/>
                <a:cs typeface="Tahoma" panose="020B0604030504040204" pitchFamily="34" charset="0"/>
              </a:rPr>
              <a:t>and</a:t>
            </a:r>
            <a:r>
              <a:rPr lang="en-US" sz="2800" dirty="0">
                <a:latin typeface="Tahoma" panose="020B0604030504040204" pitchFamily="34" charset="0"/>
                <a:ea typeface="Tahoma" panose="020B0604030504040204" pitchFamily="34" charset="0"/>
                <a:cs typeface="Tahoma" panose="020B0604030504040204" pitchFamily="34" charset="0"/>
              </a:rPr>
              <a:t> is not jealous; love does not brag </a:t>
            </a:r>
            <a:r>
              <a:rPr lang="en-US" sz="2800" i="1" dirty="0">
                <a:latin typeface="Tahoma" panose="020B0604030504040204" pitchFamily="34" charset="0"/>
                <a:ea typeface="Tahoma" panose="020B0604030504040204" pitchFamily="34" charset="0"/>
                <a:cs typeface="Tahoma" panose="020B0604030504040204" pitchFamily="34" charset="0"/>
              </a:rPr>
              <a:t>and</a:t>
            </a:r>
            <a:r>
              <a:rPr lang="en-US" sz="2800" dirty="0">
                <a:latin typeface="Tahoma" panose="020B0604030504040204" pitchFamily="34" charset="0"/>
                <a:ea typeface="Tahoma" panose="020B0604030504040204" pitchFamily="34" charset="0"/>
                <a:cs typeface="Tahoma" panose="020B0604030504040204" pitchFamily="34" charset="0"/>
              </a:rPr>
              <a:t> is not arrogant, does not act unbecomingly; it does not seek its own, is not provoked, does not take into account a wrong </a:t>
            </a:r>
            <a:r>
              <a:rPr lang="en-US" sz="2800" i="1" dirty="0">
                <a:latin typeface="Tahoma" panose="020B0604030504040204" pitchFamily="34" charset="0"/>
                <a:ea typeface="Tahoma" panose="020B0604030504040204" pitchFamily="34" charset="0"/>
                <a:cs typeface="Tahoma" panose="020B0604030504040204" pitchFamily="34" charset="0"/>
              </a:rPr>
              <a:t>suffered,</a:t>
            </a:r>
            <a:r>
              <a:rPr lang="en-US" sz="2800" dirty="0">
                <a:latin typeface="Tahoma" panose="020B0604030504040204" pitchFamily="34" charset="0"/>
                <a:ea typeface="Tahoma" panose="020B0604030504040204" pitchFamily="34" charset="0"/>
                <a:cs typeface="Tahoma" panose="020B0604030504040204" pitchFamily="34" charset="0"/>
              </a:rPr>
              <a:t> does not rejoice in unrighteousness, but rejoices with the truth; bears all things, believes all things, hopes all things, endures all things. </a:t>
            </a:r>
          </a:p>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13:8-11</a:t>
            </a:r>
            <a:r>
              <a:rPr lang="en-US" sz="2800" dirty="0">
                <a:latin typeface="Tahoma" panose="020B0604030504040204" pitchFamily="34" charset="0"/>
                <a:ea typeface="Tahoma" panose="020B0604030504040204" pitchFamily="34" charset="0"/>
                <a:cs typeface="Tahoma" panose="020B0604030504040204" pitchFamily="34" charset="0"/>
              </a:rPr>
              <a:t> Love never fails; but if </a:t>
            </a:r>
            <a:r>
              <a:rPr lang="en-US" sz="2800" i="1" dirty="0">
                <a:latin typeface="Tahoma" panose="020B0604030504040204" pitchFamily="34" charset="0"/>
                <a:ea typeface="Tahoma" panose="020B0604030504040204" pitchFamily="34" charset="0"/>
                <a:cs typeface="Tahoma" panose="020B0604030504040204" pitchFamily="34" charset="0"/>
              </a:rPr>
              <a:t>there are gifts of</a:t>
            </a:r>
            <a:r>
              <a:rPr lang="en-US" sz="2800" dirty="0">
                <a:latin typeface="Tahoma" panose="020B0604030504040204" pitchFamily="34" charset="0"/>
                <a:ea typeface="Tahoma" panose="020B0604030504040204" pitchFamily="34" charset="0"/>
                <a:cs typeface="Tahoma" panose="020B0604030504040204" pitchFamily="34" charset="0"/>
              </a:rPr>
              <a:t> prophecy, they will be done away; if </a:t>
            </a:r>
            <a:r>
              <a:rPr lang="en-US" sz="2800" i="1" dirty="0">
                <a:latin typeface="Tahoma" panose="020B0604030504040204" pitchFamily="34" charset="0"/>
                <a:ea typeface="Tahoma" panose="020B0604030504040204" pitchFamily="34" charset="0"/>
                <a:cs typeface="Tahoma" panose="020B0604030504040204" pitchFamily="34" charset="0"/>
              </a:rPr>
              <a:t>there are</a:t>
            </a:r>
            <a:r>
              <a:rPr lang="en-US" sz="2800" dirty="0">
                <a:latin typeface="Tahoma" panose="020B0604030504040204" pitchFamily="34" charset="0"/>
                <a:ea typeface="Tahoma" panose="020B0604030504040204" pitchFamily="34" charset="0"/>
                <a:cs typeface="Tahoma" panose="020B0604030504040204" pitchFamily="34" charset="0"/>
              </a:rPr>
              <a:t> tongues, they will cease; if </a:t>
            </a:r>
            <a:r>
              <a:rPr lang="en-US" sz="2800" i="1" dirty="0">
                <a:latin typeface="Tahoma" panose="020B0604030504040204" pitchFamily="34" charset="0"/>
                <a:ea typeface="Tahoma" panose="020B0604030504040204" pitchFamily="34" charset="0"/>
                <a:cs typeface="Tahoma" panose="020B0604030504040204" pitchFamily="34" charset="0"/>
              </a:rPr>
              <a:t>there is</a:t>
            </a:r>
            <a:r>
              <a:rPr lang="en-US" sz="2800" dirty="0">
                <a:latin typeface="Tahoma" panose="020B0604030504040204" pitchFamily="34" charset="0"/>
                <a:ea typeface="Tahoma" panose="020B0604030504040204" pitchFamily="34" charset="0"/>
                <a:cs typeface="Tahoma" panose="020B0604030504040204" pitchFamily="34" charset="0"/>
              </a:rPr>
              <a:t> knowledge, it will be done away.  For we know in part and we prophesy in part; but when the perfect comes, the partial will be done away. </a:t>
            </a:r>
            <a:r>
              <a:rPr lang="en-US" sz="2800" baseline="30000"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 When I was a child, I used to speak like a child, think like a child, reason like a child; when I became a man, I did away with childish things. </a:t>
            </a:r>
          </a:p>
        </p:txBody>
      </p:sp>
    </p:spTree>
    <p:extLst>
      <p:ext uri="{BB962C8B-B14F-4D97-AF65-F5344CB8AC3E}">
        <p14:creationId xmlns:p14="http://schemas.microsoft.com/office/powerpoint/2010/main" val="26996154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243</TotalTime>
  <Words>1210</Words>
  <Application>Microsoft Office PowerPoint</Application>
  <PresentationFormat>On-screen Show (4:3)</PresentationFormat>
  <Paragraphs>51</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Century Gothic</vt:lpstr>
      <vt:lpstr>Tahoma</vt:lpstr>
      <vt:lpstr>Wingdings 3</vt:lpstr>
      <vt:lpstr>Ion</vt:lpstr>
      <vt:lpstr>LAWFUL OR UNLAWFUL</vt:lpstr>
      <vt:lpstr>INTRODUCTION </vt:lpstr>
      <vt:lpstr>THE GIFTINGS </vt:lpstr>
      <vt:lpstr>KNOWLEDGE AND WISDOM </vt:lpstr>
      <vt:lpstr>FAITH AND HEALING</vt:lpstr>
      <vt:lpstr>THROUGH ONE SPIRIT</vt:lpstr>
      <vt:lpstr>ORGANIZATION OF THE CHURCH</vt:lpstr>
      <vt:lpstr> </vt:lpstr>
      <vt:lpstr>ABOUT LOVE</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LAWFUL OR UNLAWFUL</dc:title>
  <dc:creator>JoLynn Gower</dc:creator>
  <cp:lastModifiedBy>Gower</cp:lastModifiedBy>
  <cp:revision>3</cp:revision>
  <cp:lastPrinted>2021-11-18T17:07:12Z</cp:lastPrinted>
  <dcterms:created xsi:type="dcterms:W3CDTF">2021-11-18T15:36:58Z</dcterms:created>
  <dcterms:modified xsi:type="dcterms:W3CDTF">2022-03-09T16:01:12Z</dcterms:modified>
</cp:coreProperties>
</file>