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3"/>
  </p:notesMasterIdLst>
  <p:sldIdLst>
    <p:sldId id="256" r:id="rId2"/>
    <p:sldId id="257" r:id="rId3"/>
    <p:sldId id="259" r:id="rId4"/>
    <p:sldId id="260" r:id="rId5"/>
    <p:sldId id="263" r:id="rId6"/>
    <p:sldId id="264" r:id="rId7"/>
    <p:sldId id="265" r:id="rId8"/>
    <p:sldId id="266" r:id="rId9"/>
    <p:sldId id="267" r:id="rId10"/>
    <p:sldId id="270" r:id="rId11"/>
    <p:sldId id="268" r:id="rId12"/>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86" d="100"/>
          <a:sy n="86" d="100"/>
        </p:scale>
        <p:origin x="122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50F6CFA-DD22-4293-AB2E-3C49678BCD25}" type="datetimeFigureOut">
              <a:rPr lang="en-US" smtClean="0"/>
              <a:t>3/2/2022</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BA6F613C-82DA-4521-B992-C96A807537E8}" type="slidenum">
              <a:rPr lang="en-US" smtClean="0"/>
              <a:t>‹#›</a:t>
            </a:fld>
            <a:endParaRPr lang="en-US"/>
          </a:p>
        </p:txBody>
      </p:sp>
    </p:spTree>
    <p:extLst>
      <p:ext uri="{BB962C8B-B14F-4D97-AF65-F5344CB8AC3E}">
        <p14:creationId xmlns:p14="http://schemas.microsoft.com/office/powerpoint/2010/main" val="1763557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A6F613C-82DA-4521-B992-C96A807537E8}" type="slidenum">
              <a:rPr lang="en-US" smtClean="0"/>
              <a:t>10</a:t>
            </a:fld>
            <a:endParaRPr lang="en-US"/>
          </a:p>
        </p:txBody>
      </p:sp>
    </p:spTree>
    <p:extLst>
      <p:ext uri="{BB962C8B-B14F-4D97-AF65-F5344CB8AC3E}">
        <p14:creationId xmlns:p14="http://schemas.microsoft.com/office/powerpoint/2010/main" val="1866522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A6F613C-82DA-4521-B992-C96A807537E8}" type="slidenum">
              <a:rPr lang="en-US" smtClean="0"/>
              <a:t>11</a:t>
            </a:fld>
            <a:endParaRPr lang="en-US"/>
          </a:p>
        </p:txBody>
      </p:sp>
    </p:spTree>
    <p:extLst>
      <p:ext uri="{BB962C8B-B14F-4D97-AF65-F5344CB8AC3E}">
        <p14:creationId xmlns:p14="http://schemas.microsoft.com/office/powerpoint/2010/main" val="2727656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4186D1-7D4E-4CE4-871F-326B841F2FDC}"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a:p>
        </p:txBody>
      </p:sp>
    </p:spTree>
    <p:extLst>
      <p:ext uri="{BB962C8B-B14F-4D97-AF65-F5344CB8AC3E}">
        <p14:creationId xmlns:p14="http://schemas.microsoft.com/office/powerpoint/2010/main" val="1396697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523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2213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60265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418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73201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7689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9293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81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24186D1-7D4E-4CE4-871F-326B841F2FDC}" type="datetimeFigureOut">
              <a:rPr lang="en-US" smtClean="0"/>
              <a:t>3/2/2022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a:p>
        </p:txBody>
      </p:sp>
    </p:spTree>
    <p:extLst>
      <p:ext uri="{BB962C8B-B14F-4D97-AF65-F5344CB8AC3E}">
        <p14:creationId xmlns:p14="http://schemas.microsoft.com/office/powerpoint/2010/main" val="28245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476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450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219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269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336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2615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647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3/2/2022</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2301783"/>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1387-7955-45FA-AFF0-551EFA4AD610}"/>
              </a:ext>
            </a:extLst>
          </p:cNvPr>
          <p:cNvSpPr>
            <a:spLocks noGrp="1"/>
          </p:cNvSpPr>
          <p:nvPr>
            <p:ph type="ctrTitle"/>
          </p:nvPr>
        </p:nvSpPr>
        <p:spPr>
          <a:xfrm>
            <a:off x="278297" y="457200"/>
            <a:ext cx="8632203" cy="2971801"/>
          </a:xfrm>
        </p:spPr>
        <p:txBody>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LAWFUL OR UNLAWFUL</a:t>
            </a:r>
            <a:endParaRPr lang="en-US" dirty="0"/>
          </a:p>
        </p:txBody>
      </p:sp>
      <p:sp>
        <p:nvSpPr>
          <p:cNvPr id="4" name="TextBox 3">
            <a:extLst>
              <a:ext uri="{FF2B5EF4-FFF2-40B4-BE49-F238E27FC236}">
                <a16:creationId xmlns:a16="http://schemas.microsoft.com/office/drawing/2014/main" id="{164EAA3B-7D25-440C-B592-43498EC1AB00}"/>
              </a:ext>
            </a:extLst>
          </p:cNvPr>
          <p:cNvSpPr txBox="1"/>
          <p:nvPr/>
        </p:nvSpPr>
        <p:spPr>
          <a:xfrm>
            <a:off x="2279375" y="4598504"/>
            <a:ext cx="4200939" cy="923330"/>
          </a:xfrm>
          <a:prstGeom prst="rect">
            <a:avLst/>
          </a:prstGeom>
          <a:noFill/>
        </p:spPr>
        <p:txBody>
          <a:bodyPr wrap="square" rtlCol="0">
            <a:spAutoFit/>
          </a:bodyPr>
          <a:lstStyle/>
          <a:p>
            <a:pPr algn="ctr"/>
            <a:r>
              <a:rPr lang="en-US" dirty="0"/>
              <a:t>JoLynn Gower</a:t>
            </a:r>
          </a:p>
          <a:p>
            <a:pPr algn="ctr"/>
            <a:r>
              <a:rPr lang="en-US" dirty="0"/>
              <a:t>493-6151</a:t>
            </a:r>
          </a:p>
          <a:p>
            <a:pPr algn="ctr"/>
            <a:r>
              <a:rPr lang="en-US" dirty="0"/>
              <a:t>jgower@guardingthetruth.org</a:t>
            </a:r>
          </a:p>
        </p:txBody>
      </p:sp>
    </p:spTree>
    <p:extLst>
      <p:ext uri="{BB962C8B-B14F-4D97-AF65-F5344CB8AC3E}">
        <p14:creationId xmlns:p14="http://schemas.microsoft.com/office/powerpoint/2010/main" val="2635210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069145"/>
            <a:ext cx="9143999" cy="5788855"/>
          </a:xfrm>
        </p:spPr>
        <p:txBody>
          <a:bodyPr>
            <a:normAutofit fontScale="77500" lnSpcReduction="20000"/>
          </a:bodyPr>
          <a:lstStyle/>
          <a:p>
            <a:pPr>
              <a:lnSpc>
                <a:spcPct val="110000"/>
              </a:lnSpc>
              <a:spcBef>
                <a:spcPts val="0"/>
              </a:spcBef>
            </a:pPr>
            <a:r>
              <a:rPr lang="en-US" sz="3600" b="1" dirty="0">
                <a:latin typeface="Tahoma" panose="020B0604030504040204" pitchFamily="34" charset="0"/>
                <a:ea typeface="Tahoma" panose="020B0604030504040204" pitchFamily="34" charset="0"/>
                <a:cs typeface="Tahoma" panose="020B0604030504040204" pitchFamily="34" charset="0"/>
              </a:rPr>
              <a:t>1 Corinthians 11:23-27 </a:t>
            </a:r>
            <a:r>
              <a:rPr lang="en-US" sz="3600" dirty="0">
                <a:latin typeface="Tahoma" panose="020B0604030504040204" pitchFamily="34" charset="0"/>
                <a:ea typeface="Tahoma" panose="020B0604030504040204" pitchFamily="34" charset="0"/>
                <a:cs typeface="Tahoma" panose="020B0604030504040204" pitchFamily="34" charset="0"/>
              </a:rPr>
              <a:t> For I received from the Lord that which I also delivered to you, that the Lord Jesus in the night in which He was betrayed took bread;  and when He had given thanks, He broke it and said, "This is My body, which is for you; do this in remembrance of Me." In the same way </a:t>
            </a:r>
            <a:r>
              <a:rPr lang="en-US" sz="3600" i="1" dirty="0">
                <a:latin typeface="Tahoma" panose="020B0604030504040204" pitchFamily="34" charset="0"/>
                <a:ea typeface="Tahoma" panose="020B0604030504040204" pitchFamily="34" charset="0"/>
                <a:cs typeface="Tahoma" panose="020B0604030504040204" pitchFamily="34" charset="0"/>
              </a:rPr>
              <a:t>He took</a:t>
            </a:r>
            <a:r>
              <a:rPr lang="en-US" sz="3600" dirty="0">
                <a:latin typeface="Tahoma" panose="020B0604030504040204" pitchFamily="34" charset="0"/>
                <a:ea typeface="Tahoma" panose="020B0604030504040204" pitchFamily="34" charset="0"/>
                <a:cs typeface="Tahoma" panose="020B0604030504040204" pitchFamily="34" charset="0"/>
              </a:rPr>
              <a:t> the cup also after supper, saying, "This </a:t>
            </a:r>
            <a:r>
              <a:rPr lang="en-US" sz="3600" spc="-150" dirty="0">
                <a:latin typeface="Tahoma" panose="020B0604030504040204" pitchFamily="34" charset="0"/>
                <a:ea typeface="Tahoma" panose="020B0604030504040204" pitchFamily="34" charset="0"/>
                <a:cs typeface="Tahoma" panose="020B0604030504040204" pitchFamily="34" charset="0"/>
              </a:rPr>
              <a:t>cup is the new </a:t>
            </a:r>
            <a:r>
              <a:rPr lang="en-US" sz="3600" dirty="0">
                <a:latin typeface="Tahoma" panose="020B0604030504040204" pitchFamily="34" charset="0"/>
                <a:ea typeface="Tahoma" panose="020B0604030504040204" pitchFamily="34" charset="0"/>
                <a:cs typeface="Tahoma" panose="020B0604030504040204" pitchFamily="34" charset="0"/>
              </a:rPr>
              <a:t>covenant in My blood; do this, as often as you drink </a:t>
            </a:r>
            <a:r>
              <a:rPr lang="en-US" sz="3600" i="1" dirty="0">
                <a:latin typeface="Tahoma" panose="020B0604030504040204" pitchFamily="34" charset="0"/>
                <a:ea typeface="Tahoma" panose="020B0604030504040204" pitchFamily="34" charset="0"/>
                <a:cs typeface="Tahoma" panose="020B0604030504040204" pitchFamily="34" charset="0"/>
              </a:rPr>
              <a:t>it,</a:t>
            </a:r>
            <a:r>
              <a:rPr lang="en-US" sz="3600" dirty="0">
                <a:latin typeface="Tahoma" panose="020B0604030504040204" pitchFamily="34" charset="0"/>
                <a:ea typeface="Tahoma" panose="020B0604030504040204" pitchFamily="34" charset="0"/>
                <a:cs typeface="Tahoma" panose="020B0604030504040204" pitchFamily="34" charset="0"/>
              </a:rPr>
              <a:t> in remembrance of Me.  </a:t>
            </a:r>
            <a:r>
              <a:rPr lang="en-US" sz="3600" spc="-150" dirty="0">
                <a:latin typeface="Tahoma" panose="020B0604030504040204" pitchFamily="34" charset="0"/>
                <a:ea typeface="Tahoma" panose="020B0604030504040204" pitchFamily="34" charset="0"/>
                <a:cs typeface="Tahoma" panose="020B0604030504040204" pitchFamily="34" charset="0"/>
              </a:rPr>
              <a:t>For as often </a:t>
            </a:r>
            <a:r>
              <a:rPr lang="en-US" sz="3600" dirty="0">
                <a:latin typeface="Tahoma" panose="020B0604030504040204" pitchFamily="34" charset="0"/>
                <a:ea typeface="Tahoma" panose="020B0604030504040204" pitchFamily="34" charset="0"/>
                <a:cs typeface="Tahoma" panose="020B0604030504040204" pitchFamily="34" charset="0"/>
              </a:rPr>
              <a:t>as you eat this bread and drink the cup, you proclaim the Lord's death until He comes. Therefore whoever eats the bread or drinks the cup of the Lord in an unworthy manner, shall be guilty of the body and the blood of the Lord. </a:t>
            </a:r>
            <a:br>
              <a:rPr lang="en-US" sz="2400" dirty="0"/>
            </a:br>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7551A357-4512-4151-BB4B-AF3CAC9685CD}"/>
              </a:ext>
            </a:extLst>
          </p:cNvPr>
          <p:cNvSpPr txBox="1"/>
          <p:nvPr/>
        </p:nvSpPr>
        <p:spPr>
          <a:xfrm>
            <a:off x="0" y="154746"/>
            <a:ext cx="9144001"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COMMUNION</a:t>
            </a:r>
          </a:p>
        </p:txBody>
      </p:sp>
    </p:spTree>
    <p:extLst>
      <p:ext uri="{BB962C8B-B14F-4D97-AF65-F5344CB8AC3E}">
        <p14:creationId xmlns:p14="http://schemas.microsoft.com/office/powerpoint/2010/main" val="1021155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02059"/>
            <a:ext cx="9143999" cy="5655941"/>
          </a:xfrm>
        </p:spPr>
        <p:txBody>
          <a:bodyPr>
            <a:normAutofit/>
          </a:bodyPr>
          <a:lstStyle/>
          <a:p>
            <a:pPr>
              <a:lnSpc>
                <a:spcPct val="90000"/>
              </a:lnSpc>
              <a:spcBef>
                <a:spcPts val="200"/>
              </a:spcBef>
              <a:buFont typeface="Wingdings" panose="05000000000000000000" pitchFamily="2" charset="2"/>
              <a:buChar char="Ø"/>
            </a:pPr>
            <a:r>
              <a:rPr lang="en-US" sz="2800" b="1" dirty="0">
                <a:latin typeface="Tahoma" panose="020B0604030504040204" pitchFamily="34" charset="0"/>
                <a:ea typeface="Tahoma" panose="020B0604030504040204" pitchFamily="34" charset="0"/>
                <a:cs typeface="Tahoma" panose="020B0604030504040204" pitchFamily="34" charset="0"/>
              </a:rPr>
              <a:t>1 Corinthians 11:29-32 </a:t>
            </a:r>
            <a:r>
              <a:rPr lang="en-US" sz="2800" dirty="0">
                <a:latin typeface="Tahoma" panose="020B0604030504040204" pitchFamily="34" charset="0"/>
                <a:ea typeface="Tahoma" panose="020B0604030504040204" pitchFamily="34" charset="0"/>
                <a:cs typeface="Tahoma" panose="020B0604030504040204" pitchFamily="34" charset="0"/>
              </a:rPr>
              <a:t> For he who eats and drinks, eats and drinks judgment to himself if he does not judge the body rightly. For this reason many among you are weak and sick, and a number sleep. But if we judged ourselves rightly, we would not be </a:t>
            </a:r>
            <a:r>
              <a:rPr lang="en-US" sz="2800" dirty="0" err="1">
                <a:latin typeface="Tahoma" panose="020B0604030504040204" pitchFamily="34" charset="0"/>
                <a:ea typeface="Tahoma" panose="020B0604030504040204" pitchFamily="34" charset="0"/>
                <a:cs typeface="Tahoma" panose="020B0604030504040204" pitchFamily="34" charset="0"/>
              </a:rPr>
              <a:t>judged.But</a:t>
            </a:r>
            <a:r>
              <a:rPr lang="en-US" sz="2800" dirty="0">
                <a:latin typeface="Tahoma" panose="020B0604030504040204" pitchFamily="34" charset="0"/>
                <a:ea typeface="Tahoma" panose="020B0604030504040204" pitchFamily="34" charset="0"/>
                <a:cs typeface="Tahoma" panose="020B0604030504040204" pitchFamily="34" charset="0"/>
              </a:rPr>
              <a:t> when we are judged, we are disciplined by the Lord so that we will not be condemned along with the world. </a:t>
            </a:r>
          </a:p>
          <a:p>
            <a:pPr>
              <a:lnSpc>
                <a:spcPct val="90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11:33-34 </a:t>
            </a:r>
            <a:r>
              <a:rPr lang="en-US" sz="2800" dirty="0">
                <a:latin typeface="Tahoma" panose="020B0604030504040204" pitchFamily="34" charset="0"/>
                <a:ea typeface="Tahoma" panose="020B0604030504040204" pitchFamily="34" charset="0"/>
                <a:cs typeface="Tahoma" panose="020B0604030504040204" pitchFamily="34" charset="0"/>
              </a:rPr>
              <a:t> So then, my brethren, when you come together to eat, wait for one another. If anyone is hungry, let him eat at home, so that you will not come together for judgment. The remaining matters I will arrange when I come. </a:t>
            </a:r>
          </a:p>
        </p:txBody>
      </p:sp>
      <p:sp>
        <p:nvSpPr>
          <p:cNvPr id="4" name="TextBox 3">
            <a:extLst>
              <a:ext uri="{FF2B5EF4-FFF2-40B4-BE49-F238E27FC236}">
                <a16:creationId xmlns:a16="http://schemas.microsoft.com/office/drawing/2014/main" id="{7551A357-4512-4151-BB4B-AF3CAC9685CD}"/>
              </a:ext>
            </a:extLst>
          </p:cNvPr>
          <p:cNvSpPr txBox="1"/>
          <p:nvPr/>
        </p:nvSpPr>
        <p:spPr>
          <a:xfrm>
            <a:off x="0" y="371063"/>
            <a:ext cx="9144001"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FINAL WORDS</a:t>
            </a:r>
          </a:p>
        </p:txBody>
      </p:sp>
    </p:spTree>
    <p:extLst>
      <p:ext uri="{BB962C8B-B14F-4D97-AF65-F5344CB8AC3E}">
        <p14:creationId xmlns:p14="http://schemas.microsoft.com/office/powerpoint/2010/main" val="273016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98783"/>
            <a:ext cx="12156949" cy="940904"/>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INTRODUCTION</a:t>
            </a:r>
            <a:br>
              <a:rPr lang="en-US" dirty="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970672"/>
            <a:ext cx="9144000" cy="5887330"/>
          </a:xfrm>
        </p:spPr>
        <p:txBody>
          <a:bodyPr>
            <a:normAutofit/>
          </a:bodyPr>
          <a:lstStyle/>
          <a:p>
            <a:pPr>
              <a:lnSpc>
                <a:spcPct val="95000"/>
              </a:lnSpc>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Timothy 6:20-21 </a:t>
            </a:r>
            <a:r>
              <a:rPr lang="en-US" sz="2800" dirty="0">
                <a:latin typeface="Tahoma" panose="020B0604030504040204" pitchFamily="34" charset="0"/>
                <a:ea typeface="Tahoma" panose="020B0604030504040204" pitchFamily="34" charset="0"/>
                <a:cs typeface="Tahoma" panose="020B0604030504040204" pitchFamily="34" charset="0"/>
              </a:rPr>
              <a:t> O Timothy, guard what has been entrusted to you, avoiding worldly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empty chatter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the opposing arguments of what is falsely called "knowledge"— which some have professed and thus gone astray from the faith. Grace be with you.</a:t>
            </a:r>
          </a:p>
          <a:p>
            <a:pPr>
              <a:lnSpc>
                <a:spcPct val="95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There were a number of problems that Paul was addressing that had to with freedoms the Corinthian church was taking</a:t>
            </a:r>
          </a:p>
          <a:p>
            <a:pPr>
              <a:lnSpc>
                <a:spcPct val="95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Some of them were worse than others, but they all caused problems that the church needed to address</a:t>
            </a:r>
          </a:p>
          <a:p>
            <a:pPr>
              <a:lnSpc>
                <a:spcPct val="95000"/>
              </a:lnSpc>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10:1 </a:t>
            </a:r>
            <a:r>
              <a:rPr lang="en-US" sz="2800" dirty="0">
                <a:latin typeface="Tahoma" panose="020B0604030504040204" pitchFamily="34" charset="0"/>
                <a:ea typeface="Tahoma" panose="020B0604030504040204" pitchFamily="34" charset="0"/>
                <a:cs typeface="Tahoma" panose="020B0604030504040204" pitchFamily="34" charset="0"/>
              </a:rPr>
              <a:t>For I do not want you to be unaware, brethren, that our fathers were all under the cloud and all passed through the sea; </a:t>
            </a:r>
          </a:p>
          <a:p>
            <a:pPr>
              <a:lnSpc>
                <a:spcPct val="95000"/>
              </a:lnSpc>
              <a:spcBef>
                <a:spcPts val="600"/>
              </a:spcBef>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60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1672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196948"/>
            <a:ext cx="9144000" cy="942740"/>
          </a:xfrm>
        </p:spPr>
        <p:txBody>
          <a:bodyPr/>
          <a:lstStyle/>
          <a:p>
            <a:pPr algn="ctr"/>
            <a:r>
              <a:rPr lang="en-US" dirty="0"/>
              <a:t>MOSTLY COMMON</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688"/>
            <a:ext cx="9144000" cy="5718313"/>
          </a:xfrm>
        </p:spPr>
        <p:txBody>
          <a:bodyPr>
            <a:normAutofit lnSpcReduction="10000"/>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10:2-5 …</a:t>
            </a:r>
            <a:r>
              <a:rPr lang="en-US" sz="2800" dirty="0">
                <a:latin typeface="Tahoma" panose="020B0604030504040204" pitchFamily="34" charset="0"/>
                <a:ea typeface="Tahoma" panose="020B0604030504040204" pitchFamily="34" charset="0"/>
                <a:cs typeface="Tahoma" panose="020B0604030504040204" pitchFamily="34" charset="0"/>
              </a:rPr>
              <a:t>and all were baptized into Moses in the cloud and in the sea; and all ate the same spiritual food; and all drank the same spiritual drink, for they were drinking from a spiritual rock which followed them; and the rock was Christ.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Nevertheless, with most of them God was not well-pleased; for they were laid low in the wilderness.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He has a number of things to say:</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10:6-7 </a:t>
            </a:r>
            <a:r>
              <a:rPr lang="en-US" sz="2800" dirty="0">
                <a:latin typeface="Tahoma" panose="020B0604030504040204" pitchFamily="34" charset="0"/>
                <a:ea typeface="Tahoma" panose="020B0604030504040204" pitchFamily="34" charset="0"/>
                <a:cs typeface="Tahoma" panose="020B0604030504040204" pitchFamily="34" charset="0"/>
              </a:rPr>
              <a:t>Now these things happened as examples for us, so that we would not crave evil things as they also craved. Do not be idolaters, as some of them were; as it is written, "</a:t>
            </a:r>
            <a:r>
              <a:rPr lang="en-US" sz="2800" cap="small" dirty="0">
                <a:effectLst/>
                <a:latin typeface="Tahoma" panose="020B0604030504040204" pitchFamily="34" charset="0"/>
                <a:ea typeface="Tahoma" panose="020B0604030504040204" pitchFamily="34" charset="0"/>
                <a:cs typeface="Tahoma" panose="020B0604030504040204" pitchFamily="34" charset="0"/>
              </a:rPr>
              <a:t>THE PEOPLE SAT DOWN TO EAT AND DRINK</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AND STOOD UP TO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PLAY</a:t>
            </a:r>
            <a:r>
              <a:rPr lang="en-US" sz="2800" dirty="0">
                <a:latin typeface="Tahoma" panose="020B0604030504040204" pitchFamily="34" charset="0"/>
                <a:ea typeface="Tahoma" panose="020B0604030504040204" pitchFamily="34" charset="0"/>
                <a:cs typeface="Tahoma" panose="020B0604030504040204" pitchFamily="34" charset="0"/>
              </a:rPr>
              <a:t>." </a:t>
            </a:r>
          </a:p>
          <a:p>
            <a:pPr>
              <a:spcBef>
                <a:spcPts val="600"/>
              </a:spcBef>
            </a:pPr>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5657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337625"/>
            <a:ext cx="9143999" cy="921333"/>
          </a:xfrm>
        </p:spPr>
        <p:txBody>
          <a:bodyPr/>
          <a:lstStyle/>
          <a:p>
            <a:pPr algn="ctr"/>
            <a:r>
              <a:rPr lang="en-US" dirty="0"/>
              <a:t>CRIME AND PUNISHMENT</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484"/>
            <a:ext cx="9144000" cy="5718518"/>
          </a:xfrm>
        </p:spPr>
        <p:txBody>
          <a:bodyPr>
            <a:normAutofit/>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10:8-9  </a:t>
            </a:r>
            <a:r>
              <a:rPr lang="en-US" sz="2800" dirty="0">
                <a:latin typeface="Tahoma" panose="020B0604030504040204" pitchFamily="34" charset="0"/>
                <a:ea typeface="Tahoma" panose="020B0604030504040204" pitchFamily="34" charset="0"/>
                <a:cs typeface="Tahoma" panose="020B0604030504040204" pitchFamily="34" charset="0"/>
              </a:rPr>
              <a:t>Nor let us act immorally, as some of them did, and twenty-three thousand fell in one day. Nor let us try the Lord, as some of them did, and were destroyed by the serpents.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Crime and punishment</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10:10-11  </a:t>
            </a:r>
            <a:r>
              <a:rPr lang="en-US" sz="2800" dirty="0">
                <a:latin typeface="Tahoma" panose="020B0604030504040204" pitchFamily="34" charset="0"/>
                <a:ea typeface="Tahoma" panose="020B0604030504040204" pitchFamily="34" charset="0"/>
                <a:cs typeface="Tahoma" panose="020B0604030504040204" pitchFamily="34" charset="0"/>
              </a:rPr>
              <a:t>Nor grumble, as some of them did, and were destroyed by the destroyer.  Now these things happened to them as an example, and they were written for our instruction, upon whom the ends of the ages have come.</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God was trying to train them along the way </a:t>
            </a:r>
          </a:p>
        </p:txBody>
      </p:sp>
    </p:spTree>
    <p:extLst>
      <p:ext uri="{BB962C8B-B14F-4D97-AF65-F5344CB8AC3E}">
        <p14:creationId xmlns:p14="http://schemas.microsoft.com/office/powerpoint/2010/main" val="3632993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53218"/>
            <a:ext cx="9144000" cy="1005740"/>
          </a:xfrm>
        </p:spPr>
        <p:txBody>
          <a:bodyPr/>
          <a:lstStyle/>
          <a:p>
            <a:pPr algn="ctr"/>
            <a:r>
              <a:rPr lang="en-US" dirty="0"/>
              <a:t>A LESSON TO BE LEARNED</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026942"/>
            <a:ext cx="9144000" cy="5831060"/>
          </a:xfrm>
        </p:spPr>
        <p:txBody>
          <a:bodyPr>
            <a:noAutofit/>
          </a:bodyPr>
          <a:lstStyle/>
          <a:p>
            <a:pPr>
              <a:lnSpc>
                <a:spcPct val="90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10:13 </a:t>
            </a:r>
            <a:r>
              <a:rPr lang="en-US" sz="2800" dirty="0">
                <a:latin typeface="Tahoma" panose="020B0604030504040204" pitchFamily="34" charset="0"/>
                <a:ea typeface="Tahoma" panose="020B0604030504040204" pitchFamily="34" charset="0"/>
                <a:cs typeface="Tahoma" panose="020B0604030504040204" pitchFamily="34" charset="0"/>
              </a:rPr>
              <a:t> No temptation has overtaken you but such as is common to man; and God is faithful, who will not allow you to be tempted beyond what you are able, but with the temptation will provide the way of escape also, so that you will be able to endure it. </a:t>
            </a:r>
          </a:p>
          <a:p>
            <a:pPr>
              <a:lnSpc>
                <a:spcPct val="90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These are examples that he is using </a:t>
            </a:r>
          </a:p>
          <a:p>
            <a:pPr>
              <a:lnSpc>
                <a:spcPct val="90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Corinthians 10:19-21 </a:t>
            </a:r>
            <a:r>
              <a:rPr lang="en-US" sz="2800" dirty="0">
                <a:latin typeface="Tahoma" panose="020B0604030504040204" pitchFamily="34" charset="0"/>
                <a:ea typeface="Tahoma" panose="020B0604030504040204" pitchFamily="34" charset="0"/>
                <a:cs typeface="Tahoma" panose="020B0604030504040204" pitchFamily="34" charset="0"/>
              </a:rPr>
              <a:t> What do I mean then? That a thing sacrificed to idols is anything, or that an idol is anything?  </a:t>
            </a:r>
            <a:r>
              <a:rPr lang="en-US" sz="2800" i="1" dirty="0">
                <a:latin typeface="Tahoma" panose="020B0604030504040204" pitchFamily="34" charset="0"/>
                <a:ea typeface="Tahoma" panose="020B0604030504040204" pitchFamily="34" charset="0"/>
                <a:cs typeface="Tahoma" panose="020B0604030504040204" pitchFamily="34" charset="0"/>
              </a:rPr>
              <a:t>No,</a:t>
            </a:r>
            <a:r>
              <a:rPr lang="en-US" sz="2800" dirty="0">
                <a:latin typeface="Tahoma" panose="020B0604030504040204" pitchFamily="34" charset="0"/>
                <a:ea typeface="Tahoma" panose="020B0604030504040204" pitchFamily="34" charset="0"/>
                <a:cs typeface="Tahoma" panose="020B0604030504040204" pitchFamily="34" charset="0"/>
              </a:rPr>
              <a:t> but </a:t>
            </a:r>
            <a:r>
              <a:rPr lang="en-US" sz="2800" i="1" dirty="0">
                <a:latin typeface="Tahoma" panose="020B0604030504040204" pitchFamily="34" charset="0"/>
                <a:ea typeface="Tahoma" panose="020B0604030504040204" pitchFamily="34" charset="0"/>
                <a:cs typeface="Tahoma" panose="020B0604030504040204" pitchFamily="34" charset="0"/>
              </a:rPr>
              <a:t>I say</a:t>
            </a:r>
            <a:r>
              <a:rPr lang="en-US" sz="2800" dirty="0">
                <a:latin typeface="Tahoma" panose="020B0604030504040204" pitchFamily="34" charset="0"/>
                <a:ea typeface="Tahoma" panose="020B0604030504040204" pitchFamily="34" charset="0"/>
                <a:cs typeface="Tahoma" panose="020B0604030504040204" pitchFamily="34" charset="0"/>
              </a:rPr>
              <a:t> that the things which the Gentiles sacrifice, they sacrifice to demons and not to God; and I do not want you to become sharers in demons.  You cannot drink the cup of the Lord and the cup of demons; you cannot partake of the table of the Lord and the table of demons.</a:t>
            </a:r>
          </a:p>
        </p:txBody>
      </p:sp>
    </p:spTree>
    <p:extLst>
      <p:ext uri="{BB962C8B-B14F-4D97-AF65-F5344CB8AC3E}">
        <p14:creationId xmlns:p14="http://schemas.microsoft.com/office/powerpoint/2010/main" val="205844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26609" y="168811"/>
            <a:ext cx="9017391" cy="886265"/>
          </a:xfrm>
        </p:spPr>
        <p:txBody>
          <a:bodyPr/>
          <a:lstStyle/>
          <a:p>
            <a:pPr algn="ctr"/>
            <a:r>
              <a:rPr lang="en-US" dirty="0"/>
              <a:t>CONSCIENCE</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055078"/>
            <a:ext cx="9017391" cy="5802924"/>
          </a:xfrm>
        </p:spPr>
        <p:txBody>
          <a:bodyPr>
            <a:normAutofit/>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Luke 7:31-32 </a:t>
            </a:r>
            <a:r>
              <a:rPr lang="en-US" sz="2800" dirty="0">
                <a:latin typeface="Tahoma" panose="020B0604030504040204" pitchFamily="34" charset="0"/>
                <a:ea typeface="Tahoma" panose="020B0604030504040204" pitchFamily="34" charset="0"/>
                <a:cs typeface="Tahoma" panose="020B0604030504040204" pitchFamily="34" charset="0"/>
              </a:rPr>
              <a:t> "To what then shall I compare the men of this generation, and what are they like?  They are like children who sit in the market place and call to one another, and they say, 'We played the flute for you, and you did not dance; we sang a dirge, and you did not weep.’ </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10:23-25 </a:t>
            </a:r>
            <a:r>
              <a:rPr lang="en-US" sz="2800" dirty="0">
                <a:latin typeface="Tahoma" panose="020B0604030504040204" pitchFamily="34" charset="0"/>
                <a:ea typeface="Tahoma" panose="020B0604030504040204" pitchFamily="34" charset="0"/>
                <a:cs typeface="Tahoma" panose="020B0604030504040204" pitchFamily="34" charset="0"/>
              </a:rPr>
              <a:t> All things are lawful, but not all things are profitable. All things are lawful, but not all things edify. Let no one seek his own </a:t>
            </a:r>
            <a:r>
              <a:rPr lang="en-US" sz="2800" i="1" dirty="0">
                <a:latin typeface="Tahoma" panose="020B0604030504040204" pitchFamily="34" charset="0"/>
                <a:ea typeface="Tahoma" panose="020B0604030504040204" pitchFamily="34" charset="0"/>
                <a:cs typeface="Tahoma" panose="020B0604030504040204" pitchFamily="34" charset="0"/>
              </a:rPr>
              <a:t>good,</a:t>
            </a:r>
            <a:r>
              <a:rPr lang="en-US" sz="2800" dirty="0">
                <a:latin typeface="Tahoma" panose="020B0604030504040204" pitchFamily="34" charset="0"/>
                <a:ea typeface="Tahoma" panose="020B0604030504040204" pitchFamily="34" charset="0"/>
                <a:cs typeface="Tahoma" panose="020B0604030504040204" pitchFamily="34" charset="0"/>
              </a:rPr>
              <a:t> but that of his neighbor.  Eat anything that is sold in the meat market without asking questions for conscience' sake; </a:t>
            </a:r>
          </a:p>
        </p:txBody>
      </p:sp>
    </p:spTree>
    <p:extLst>
      <p:ext uri="{BB962C8B-B14F-4D97-AF65-F5344CB8AC3E}">
        <p14:creationId xmlns:p14="http://schemas.microsoft.com/office/powerpoint/2010/main" val="168825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11015"/>
            <a:ext cx="9144000" cy="872197"/>
          </a:xfrm>
        </p:spPr>
        <p:txBody>
          <a:bodyPr/>
          <a:lstStyle/>
          <a:p>
            <a:pPr algn="ctr"/>
            <a:r>
              <a:rPr lang="en-US" dirty="0"/>
              <a:t>CONSCIENCE</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083212"/>
            <a:ext cx="9144000" cy="5774789"/>
          </a:xfrm>
        </p:spPr>
        <p:txBody>
          <a:bodyPr>
            <a:normAutofit lnSpcReduction="10000"/>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10:27-29 </a:t>
            </a:r>
            <a:r>
              <a:rPr lang="en-US" sz="2800" dirty="0">
                <a:latin typeface="Tahoma" panose="020B0604030504040204" pitchFamily="34" charset="0"/>
                <a:ea typeface="Tahoma" panose="020B0604030504040204" pitchFamily="34" charset="0"/>
                <a:cs typeface="Tahoma" panose="020B0604030504040204" pitchFamily="34" charset="0"/>
              </a:rPr>
              <a:t> If one of the unbelievers invites you and you want to go, eat anything that is </a:t>
            </a:r>
            <a:r>
              <a:rPr lang="en-US" sz="2800" spc="-150" dirty="0">
                <a:latin typeface="Tahoma" panose="020B0604030504040204" pitchFamily="34" charset="0"/>
                <a:ea typeface="Tahoma" panose="020B0604030504040204" pitchFamily="34" charset="0"/>
                <a:cs typeface="Tahoma" panose="020B0604030504040204" pitchFamily="34" charset="0"/>
              </a:rPr>
              <a:t>set before you </a:t>
            </a:r>
            <a:r>
              <a:rPr lang="en-US" sz="2800" dirty="0">
                <a:latin typeface="Tahoma" panose="020B0604030504040204" pitchFamily="34" charset="0"/>
                <a:ea typeface="Tahoma" panose="020B0604030504040204" pitchFamily="34" charset="0"/>
                <a:cs typeface="Tahoma" panose="020B0604030504040204" pitchFamily="34" charset="0"/>
              </a:rPr>
              <a:t>without asking questions for conscience' sake.  </a:t>
            </a:r>
            <a:r>
              <a:rPr lang="en-US" sz="2800" spc="-150" dirty="0">
                <a:latin typeface="Tahoma" panose="020B0604030504040204" pitchFamily="34" charset="0"/>
                <a:ea typeface="Tahoma" panose="020B0604030504040204" pitchFamily="34" charset="0"/>
                <a:cs typeface="Tahoma" panose="020B0604030504040204" pitchFamily="34" charset="0"/>
              </a:rPr>
              <a:t>But if anyone</a:t>
            </a:r>
            <a:r>
              <a:rPr lang="en-US" sz="2800" dirty="0">
                <a:latin typeface="Tahoma" panose="020B0604030504040204" pitchFamily="34" charset="0"/>
                <a:ea typeface="Tahoma" panose="020B0604030504040204" pitchFamily="34" charset="0"/>
                <a:cs typeface="Tahoma" panose="020B0604030504040204" pitchFamily="34" charset="0"/>
              </a:rPr>
              <a:t> says to you, "This is meat sacrificed to idols," do not eat </a:t>
            </a:r>
            <a:r>
              <a:rPr lang="en-US" sz="2800" i="1" dirty="0">
                <a:latin typeface="Tahoma" panose="020B0604030504040204" pitchFamily="34" charset="0"/>
                <a:ea typeface="Tahoma" panose="020B0604030504040204" pitchFamily="34" charset="0"/>
                <a:cs typeface="Tahoma" panose="020B0604030504040204" pitchFamily="34" charset="0"/>
              </a:rPr>
              <a:t>it,</a:t>
            </a:r>
            <a:r>
              <a:rPr lang="en-US" sz="2800" dirty="0">
                <a:latin typeface="Tahoma" panose="020B0604030504040204" pitchFamily="34" charset="0"/>
                <a:ea typeface="Tahoma" panose="020B0604030504040204" pitchFamily="34" charset="0"/>
                <a:cs typeface="Tahoma" panose="020B0604030504040204" pitchFamily="34" charset="0"/>
              </a:rPr>
              <a:t> for the sake of the one who informed </a:t>
            </a:r>
            <a:r>
              <a:rPr lang="en-US" sz="2800" i="1" dirty="0">
                <a:latin typeface="Tahoma" panose="020B0604030504040204" pitchFamily="34" charset="0"/>
                <a:ea typeface="Tahoma" panose="020B0604030504040204" pitchFamily="34" charset="0"/>
                <a:cs typeface="Tahoma" panose="020B0604030504040204" pitchFamily="34" charset="0"/>
              </a:rPr>
              <a:t>you,</a:t>
            </a:r>
            <a:r>
              <a:rPr lang="en-US" sz="2800" dirty="0">
                <a:latin typeface="Tahoma" panose="020B0604030504040204" pitchFamily="34" charset="0"/>
                <a:ea typeface="Tahoma" panose="020B0604030504040204" pitchFamily="34" charset="0"/>
                <a:cs typeface="Tahoma" panose="020B0604030504040204" pitchFamily="34" charset="0"/>
              </a:rPr>
              <a:t> and for conscience' sake;  I mean not your own conscience, but the other </a:t>
            </a:r>
            <a:r>
              <a:rPr lang="en-US" sz="2800" i="1" dirty="0">
                <a:latin typeface="Tahoma" panose="020B0604030504040204" pitchFamily="34" charset="0"/>
                <a:ea typeface="Tahoma" panose="020B0604030504040204" pitchFamily="34" charset="0"/>
                <a:cs typeface="Tahoma" panose="020B0604030504040204" pitchFamily="34" charset="0"/>
              </a:rPr>
              <a:t>man's;</a:t>
            </a:r>
            <a:r>
              <a:rPr lang="en-US" sz="2800" dirty="0">
                <a:latin typeface="Tahoma" panose="020B0604030504040204" pitchFamily="34" charset="0"/>
                <a:ea typeface="Tahoma" panose="020B0604030504040204" pitchFamily="34" charset="0"/>
                <a:cs typeface="Tahoma" panose="020B0604030504040204" pitchFamily="34" charset="0"/>
              </a:rPr>
              <a:t> for why is my freedom judged by another's conscience?</a:t>
            </a:r>
          </a:p>
          <a:p>
            <a:pPr>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10:31-33 </a:t>
            </a:r>
            <a:r>
              <a:rPr lang="en-US" sz="2800" dirty="0">
                <a:latin typeface="Tahoma" panose="020B0604030504040204" pitchFamily="34" charset="0"/>
                <a:ea typeface="Tahoma" panose="020B0604030504040204" pitchFamily="34" charset="0"/>
                <a:cs typeface="Tahoma" panose="020B0604030504040204" pitchFamily="34" charset="0"/>
              </a:rPr>
              <a:t>Whether, then, you eat or drink or whatever you do, do all to the glory of God.  Give no offense either to Jews or to Greeks or to the church of God; just as I also please all men in all things, not seeking my own profit but the </a:t>
            </a:r>
            <a:r>
              <a:rPr lang="en-US" sz="2800" i="1" dirty="0">
                <a:latin typeface="Tahoma" panose="020B0604030504040204" pitchFamily="34" charset="0"/>
                <a:ea typeface="Tahoma" panose="020B0604030504040204" pitchFamily="34" charset="0"/>
                <a:cs typeface="Tahoma" panose="020B0604030504040204" pitchFamily="34" charset="0"/>
              </a:rPr>
              <a:t>profit</a:t>
            </a:r>
            <a:r>
              <a:rPr lang="en-US" sz="2800" dirty="0">
                <a:latin typeface="Tahoma" panose="020B0604030504040204" pitchFamily="34" charset="0"/>
                <a:ea typeface="Tahoma" panose="020B0604030504040204" pitchFamily="34" charset="0"/>
                <a:cs typeface="Tahoma" panose="020B0604030504040204" pitchFamily="34" charset="0"/>
              </a:rPr>
              <a:t> of the many, so that they may be saved.  </a:t>
            </a:r>
          </a:p>
        </p:txBody>
      </p:sp>
    </p:spTree>
    <p:extLst>
      <p:ext uri="{BB962C8B-B14F-4D97-AF65-F5344CB8AC3E}">
        <p14:creationId xmlns:p14="http://schemas.microsoft.com/office/powerpoint/2010/main" val="207239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lnSpcReduction="10000"/>
          </a:bodyPr>
          <a:lstStyle/>
          <a:p>
            <a:pPr>
              <a:lnSpc>
                <a:spcPct val="95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11:1-4 </a:t>
            </a:r>
            <a:r>
              <a:rPr lang="en-US" sz="2800" dirty="0">
                <a:latin typeface="Tahoma" panose="020B0604030504040204" pitchFamily="34" charset="0"/>
                <a:ea typeface="Tahoma" panose="020B0604030504040204" pitchFamily="34" charset="0"/>
                <a:cs typeface="Tahoma" panose="020B0604030504040204" pitchFamily="34" charset="0"/>
              </a:rPr>
              <a:t> Be imitators of me, just as I also am of Christ. Now I praise you because you remember me in everything and hold firmly to the traditions, just as I delivered them to you. But I want you to understand that Christ </a:t>
            </a:r>
            <a:r>
              <a:rPr lang="en-US" sz="2800" spc="-150" dirty="0">
                <a:latin typeface="Tahoma" panose="020B0604030504040204" pitchFamily="34" charset="0"/>
                <a:ea typeface="Tahoma" panose="020B0604030504040204" pitchFamily="34" charset="0"/>
                <a:cs typeface="Tahoma" panose="020B0604030504040204" pitchFamily="34" charset="0"/>
              </a:rPr>
              <a:t>is the head </a:t>
            </a:r>
            <a:r>
              <a:rPr lang="en-US" sz="2800" dirty="0">
                <a:latin typeface="Tahoma" panose="020B0604030504040204" pitchFamily="34" charset="0"/>
                <a:ea typeface="Tahoma" panose="020B0604030504040204" pitchFamily="34" charset="0"/>
                <a:cs typeface="Tahoma" panose="020B0604030504040204" pitchFamily="34" charset="0"/>
              </a:rPr>
              <a:t>of every man, and the man is the head of a woman, and God is the head of Christ. Every man who has </a:t>
            </a:r>
            <a:r>
              <a:rPr lang="en-US" sz="2800" i="1" dirty="0">
                <a:latin typeface="Tahoma" panose="020B0604030504040204" pitchFamily="34" charset="0"/>
                <a:ea typeface="Tahoma" panose="020B0604030504040204" pitchFamily="34" charset="0"/>
                <a:cs typeface="Tahoma" panose="020B0604030504040204" pitchFamily="34" charset="0"/>
              </a:rPr>
              <a:t>something</a:t>
            </a:r>
            <a:r>
              <a:rPr lang="en-US" sz="2800" dirty="0">
                <a:latin typeface="Tahoma" panose="020B0604030504040204" pitchFamily="34" charset="0"/>
                <a:ea typeface="Tahoma" panose="020B0604030504040204" pitchFamily="34" charset="0"/>
                <a:cs typeface="Tahoma" panose="020B0604030504040204" pitchFamily="34" charset="0"/>
              </a:rPr>
              <a:t> on his head while praying or prophesying disgraces his head. </a:t>
            </a:r>
          </a:p>
          <a:p>
            <a:pPr>
              <a:lnSpc>
                <a:spcPct val="95000"/>
              </a:lnSpc>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R</a:t>
            </a:r>
            <a:r>
              <a:rPr lang="en-US" sz="2800" spc="-150" dirty="0">
                <a:latin typeface="Tahoma" panose="020B0604030504040204" pitchFamily="34" charset="0"/>
                <a:ea typeface="Tahoma" panose="020B0604030504040204" pitchFamily="34" charset="0"/>
                <a:cs typeface="Tahoma" panose="020B0604030504040204" pitchFamily="34" charset="0"/>
              </a:rPr>
              <a:t>emem</a:t>
            </a:r>
            <a:r>
              <a:rPr lang="en-US" sz="2800" dirty="0">
                <a:latin typeface="Tahoma" panose="020B0604030504040204" pitchFamily="34" charset="0"/>
                <a:ea typeface="Tahoma" panose="020B0604030504040204" pitchFamily="34" charset="0"/>
                <a:cs typeface="Tahoma" panose="020B0604030504040204" pitchFamily="34" charset="0"/>
              </a:rPr>
              <a:t>ber that women in Paul’s time were uneducated</a:t>
            </a:r>
          </a:p>
          <a:p>
            <a:pPr>
              <a:lnSpc>
                <a:spcPct val="95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11:7-8 </a:t>
            </a:r>
            <a:r>
              <a:rPr lang="en-US" sz="2800" dirty="0">
                <a:latin typeface="Tahoma" panose="020B0604030504040204" pitchFamily="34" charset="0"/>
                <a:ea typeface="Tahoma" panose="020B0604030504040204" pitchFamily="34" charset="0"/>
                <a:cs typeface="Tahoma" panose="020B0604030504040204" pitchFamily="34" charset="0"/>
              </a:rPr>
              <a:t> For a man ought not to have his head covered, since he is the image and glory of God; but the woman is the glory of man. For man does not originate from woman, but woman from man; </a:t>
            </a:r>
          </a:p>
        </p:txBody>
      </p:sp>
      <p:sp>
        <p:nvSpPr>
          <p:cNvPr id="4" name="TextBox 3">
            <a:extLst>
              <a:ext uri="{FF2B5EF4-FFF2-40B4-BE49-F238E27FC236}">
                <a16:creationId xmlns:a16="http://schemas.microsoft.com/office/drawing/2014/main" id="{7551A357-4512-4151-BB4B-AF3CAC9685CD}"/>
              </a:ext>
            </a:extLst>
          </p:cNvPr>
          <p:cNvSpPr txBox="1"/>
          <p:nvPr/>
        </p:nvSpPr>
        <p:spPr>
          <a:xfrm>
            <a:off x="1" y="213981"/>
            <a:ext cx="9144000"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MEN AND WOMEN</a:t>
            </a:r>
          </a:p>
        </p:txBody>
      </p:sp>
    </p:spTree>
    <p:extLst>
      <p:ext uri="{BB962C8B-B14F-4D97-AF65-F5344CB8AC3E}">
        <p14:creationId xmlns:p14="http://schemas.microsoft.com/office/powerpoint/2010/main" val="346084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40677"/>
            <a:ext cx="12156949" cy="844061"/>
          </a:xfrm>
        </p:spPr>
        <p:txBody>
          <a:bodyPr/>
          <a:lstStyle/>
          <a:p>
            <a:pPr algn="ctr"/>
            <a:r>
              <a:rPr lang="en-US" dirty="0"/>
              <a:t>ALL THINGS FROM GOD</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984738"/>
            <a:ext cx="9144000" cy="5873263"/>
          </a:xfrm>
        </p:spPr>
        <p:txBody>
          <a:bodyPr>
            <a:normAutofit lnSpcReduction="10000"/>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11:11-12 </a:t>
            </a:r>
            <a:r>
              <a:rPr lang="en-US" sz="2800" dirty="0">
                <a:latin typeface="Tahoma" panose="020B0604030504040204" pitchFamily="34" charset="0"/>
                <a:ea typeface="Tahoma" panose="020B0604030504040204" pitchFamily="34" charset="0"/>
                <a:cs typeface="Tahoma" panose="020B0604030504040204" pitchFamily="34" charset="0"/>
              </a:rPr>
              <a:t> However, in the Lord, neither is woman independent of man, nor is man independent of woman.  For as the woman originates from the man, so also the man </a:t>
            </a:r>
            <a:r>
              <a:rPr lang="en-US" sz="2800" i="1" dirty="0">
                <a:latin typeface="Tahoma" panose="020B0604030504040204" pitchFamily="34" charset="0"/>
                <a:ea typeface="Tahoma" panose="020B0604030504040204" pitchFamily="34" charset="0"/>
                <a:cs typeface="Tahoma" panose="020B0604030504040204" pitchFamily="34" charset="0"/>
              </a:rPr>
              <a:t>has his birth</a:t>
            </a:r>
            <a:r>
              <a:rPr lang="en-US" sz="2800" dirty="0">
                <a:latin typeface="Tahoma" panose="020B0604030504040204" pitchFamily="34" charset="0"/>
                <a:ea typeface="Tahoma" panose="020B0604030504040204" pitchFamily="34" charset="0"/>
                <a:cs typeface="Tahoma" panose="020B0604030504040204" pitchFamily="34" charset="0"/>
              </a:rPr>
              <a:t> through the woman; and all things originate from God. </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11:18-21 </a:t>
            </a:r>
            <a:r>
              <a:rPr lang="en-US" sz="2800" dirty="0">
                <a:latin typeface="Tahoma" panose="020B0604030504040204" pitchFamily="34" charset="0"/>
                <a:ea typeface="Tahoma" panose="020B0604030504040204" pitchFamily="34" charset="0"/>
                <a:cs typeface="Tahoma" panose="020B0604030504040204" pitchFamily="34" charset="0"/>
              </a:rPr>
              <a:t> For, in the first place, when you come together as a church, I hear that divisions exist among you; and in part I believe it. For there must also be factions among you, so that those who are approved may become evident among you. Therefore when you meet together, it is not to eat the Lord's Supper, for in your eating each one takes his own supper first; and one is hungry and another is drunk. </a:t>
            </a:r>
          </a:p>
        </p:txBody>
      </p:sp>
    </p:spTree>
    <p:extLst>
      <p:ext uri="{BB962C8B-B14F-4D97-AF65-F5344CB8AC3E}">
        <p14:creationId xmlns:p14="http://schemas.microsoft.com/office/powerpoint/2010/main" val="2699615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516</TotalTime>
  <Words>1403</Words>
  <Application>Microsoft Office PowerPoint</Application>
  <PresentationFormat>On-screen Show (4:3)</PresentationFormat>
  <Paragraphs>45</Paragraphs>
  <Slides>11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Century Gothic</vt:lpstr>
      <vt:lpstr>Tahoma</vt:lpstr>
      <vt:lpstr>Wingdings</vt:lpstr>
      <vt:lpstr>Wingdings 3</vt:lpstr>
      <vt:lpstr>Ion</vt:lpstr>
      <vt:lpstr>LAWFUL OR UNLAWFUL</vt:lpstr>
      <vt:lpstr>INTRODUCTION </vt:lpstr>
      <vt:lpstr>MOSTLY COMMON</vt:lpstr>
      <vt:lpstr>CRIME AND PUNISHMENT</vt:lpstr>
      <vt:lpstr>A LESSON TO BE LEARNED</vt:lpstr>
      <vt:lpstr>CONSCIENCE</vt:lpstr>
      <vt:lpstr>CONSCIENCE</vt:lpstr>
      <vt:lpstr> </vt:lpstr>
      <vt:lpstr>ALL THINGS FROM GOD</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LAWFUL OR UNLAWFUL</dc:title>
  <dc:creator>JoLynn Gower</dc:creator>
  <cp:lastModifiedBy>Gower</cp:lastModifiedBy>
  <cp:revision>3</cp:revision>
  <cp:lastPrinted>2021-11-18T17:07:12Z</cp:lastPrinted>
  <dcterms:created xsi:type="dcterms:W3CDTF">2021-11-18T15:36:58Z</dcterms:created>
  <dcterms:modified xsi:type="dcterms:W3CDTF">2022-03-02T15:24:39Z</dcterms:modified>
</cp:coreProperties>
</file>