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2"/>
  </p:notesMasterIdLst>
  <p:sldIdLst>
    <p:sldId id="256" r:id="rId2"/>
    <p:sldId id="257" r:id="rId3"/>
    <p:sldId id="259" r:id="rId4"/>
    <p:sldId id="260" r:id="rId5"/>
    <p:sldId id="263" r:id="rId6"/>
    <p:sldId id="264" r:id="rId7"/>
    <p:sldId id="265" r:id="rId8"/>
    <p:sldId id="266" r:id="rId9"/>
    <p:sldId id="267" r:id="rId10"/>
    <p:sldId id="268" r:id="rId11"/>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86" d="100"/>
          <a:sy n="86" d="100"/>
        </p:scale>
        <p:origin x="122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50F6CFA-DD22-4293-AB2E-3C49678BCD25}" type="datetimeFigureOut">
              <a:rPr lang="en-US" smtClean="0"/>
              <a:t>2/23/2022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A6F613C-82DA-4521-B992-C96A807537E8}" type="slidenum">
              <a:rPr lang="en-US" smtClean="0"/>
              <a:t>‹#›</a:t>
            </a:fld>
            <a:endParaRPr lang="en-US"/>
          </a:p>
        </p:txBody>
      </p:sp>
    </p:spTree>
    <p:extLst>
      <p:ext uri="{BB962C8B-B14F-4D97-AF65-F5344CB8AC3E}">
        <p14:creationId xmlns:p14="http://schemas.microsoft.com/office/powerpoint/2010/main" val="176355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OE6</a:t>
            </a:r>
          </a:p>
        </p:txBody>
      </p:sp>
      <p:sp>
        <p:nvSpPr>
          <p:cNvPr id="4" name="Slide Number Placeholder 3"/>
          <p:cNvSpPr>
            <a:spLocks noGrp="1"/>
          </p:cNvSpPr>
          <p:nvPr>
            <p:ph type="sldNum" sz="quarter" idx="5"/>
          </p:nvPr>
        </p:nvSpPr>
        <p:spPr/>
        <p:txBody>
          <a:bodyPr/>
          <a:lstStyle/>
          <a:p>
            <a:fld id="{BA6F613C-82DA-4521-B992-C96A807537E8}" type="slidenum">
              <a:rPr lang="en-US" smtClean="0"/>
              <a:t>6</a:t>
            </a:fld>
            <a:endParaRPr lang="en-US"/>
          </a:p>
        </p:txBody>
      </p:sp>
    </p:spTree>
    <p:extLst>
      <p:ext uri="{BB962C8B-B14F-4D97-AF65-F5344CB8AC3E}">
        <p14:creationId xmlns:p14="http://schemas.microsoft.com/office/powerpoint/2010/main" val="3052268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A6F613C-82DA-4521-B992-C96A807537E8}" type="slidenum">
              <a:rPr lang="en-US" smtClean="0"/>
              <a:t>10</a:t>
            </a:fld>
            <a:endParaRPr lang="en-US"/>
          </a:p>
        </p:txBody>
      </p:sp>
    </p:spTree>
    <p:extLst>
      <p:ext uri="{BB962C8B-B14F-4D97-AF65-F5344CB8AC3E}">
        <p14:creationId xmlns:p14="http://schemas.microsoft.com/office/powerpoint/2010/main" val="2727656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4186D1-7D4E-4CE4-871F-326B841F2FD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139669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52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2213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60265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418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73201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7689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2938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8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24186D1-7D4E-4CE4-871F-326B841F2FDC}"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87129-850E-4D65-ACC4-7B1718795D61}" type="slidenum">
              <a:rPr lang="en-US" smtClean="0"/>
              <a:t>‹#›</a:t>
            </a:fld>
            <a:endParaRPr lang="en-US"/>
          </a:p>
        </p:txBody>
      </p:sp>
    </p:spTree>
    <p:extLst>
      <p:ext uri="{BB962C8B-B14F-4D97-AF65-F5344CB8AC3E}">
        <p14:creationId xmlns:p14="http://schemas.microsoft.com/office/powerpoint/2010/main" val="2824518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2476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74502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21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269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7336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615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647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2/23/2022</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2301783"/>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1387-7955-45FA-AFF0-551EFA4AD610}"/>
              </a:ext>
            </a:extLst>
          </p:cNvPr>
          <p:cNvSpPr>
            <a:spLocks noGrp="1"/>
          </p:cNvSpPr>
          <p:nvPr>
            <p:ph type="ctrTitle"/>
          </p:nvPr>
        </p:nvSpPr>
        <p:spPr>
          <a:xfrm>
            <a:off x="278297" y="457200"/>
            <a:ext cx="8632203" cy="2971801"/>
          </a:xfrm>
        </p:spPr>
        <p:txBody>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LAWFUL OR UNLAWFUL</a:t>
            </a:r>
            <a:endParaRPr lang="en-US" dirty="0"/>
          </a:p>
        </p:txBody>
      </p:sp>
      <p:sp>
        <p:nvSpPr>
          <p:cNvPr id="4" name="TextBox 3">
            <a:extLst>
              <a:ext uri="{FF2B5EF4-FFF2-40B4-BE49-F238E27FC236}">
                <a16:creationId xmlns:a16="http://schemas.microsoft.com/office/drawing/2014/main" id="{164EAA3B-7D25-440C-B592-43498EC1AB00}"/>
              </a:ext>
            </a:extLst>
          </p:cNvPr>
          <p:cNvSpPr txBox="1"/>
          <p:nvPr/>
        </p:nvSpPr>
        <p:spPr>
          <a:xfrm>
            <a:off x="2279375" y="4598504"/>
            <a:ext cx="4200939" cy="923330"/>
          </a:xfrm>
          <a:prstGeom prst="rect">
            <a:avLst/>
          </a:prstGeom>
          <a:noFill/>
        </p:spPr>
        <p:txBody>
          <a:bodyPr wrap="square" rtlCol="0">
            <a:spAutoFit/>
          </a:bodyPr>
          <a:lstStyle/>
          <a:p>
            <a:pPr algn="ctr"/>
            <a:r>
              <a:rPr lang="en-US" dirty="0"/>
              <a:t>JoLynn Gower</a:t>
            </a:r>
          </a:p>
          <a:p>
            <a:pPr algn="ctr"/>
            <a:r>
              <a:rPr lang="en-US" dirty="0"/>
              <a:t>493-6151</a:t>
            </a:r>
          </a:p>
          <a:p>
            <a:pPr algn="ctr"/>
            <a:r>
              <a:rPr lang="en-US" dirty="0"/>
              <a:t>jgower@guardingthetruth.org</a:t>
            </a:r>
          </a:p>
        </p:txBody>
      </p:sp>
    </p:spTree>
    <p:extLst>
      <p:ext uri="{BB962C8B-B14F-4D97-AF65-F5344CB8AC3E}">
        <p14:creationId xmlns:p14="http://schemas.microsoft.com/office/powerpoint/2010/main" val="2635210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02058"/>
            <a:ext cx="9144000" cy="5655941"/>
          </a:xfrm>
        </p:spPr>
        <p:txBody>
          <a:bodyPr>
            <a:normAutofit/>
          </a:bodyPr>
          <a:lstStyle/>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Freedom to restrict our freedom!  Clearly some in Corinth questioned Paul’s apostolic authority</a:t>
            </a:r>
          </a:p>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The argument was that he should give up secular work and receive support </a:t>
            </a:r>
          </a:p>
          <a:p>
            <a:pPr>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Ephesians 5:7-8 </a:t>
            </a:r>
            <a:r>
              <a:rPr lang="en-US" sz="2800" dirty="0">
                <a:latin typeface="Tahoma" panose="020B0604030504040204" pitchFamily="34" charset="0"/>
                <a:ea typeface="Tahoma" panose="020B0604030504040204" pitchFamily="34" charset="0"/>
                <a:cs typeface="Tahoma" panose="020B0604030504040204" pitchFamily="34" charset="0"/>
              </a:rPr>
              <a:t> Therefore do not be partakers with them; for you were formerly darkness, but now you are Light in the Lord; walk as children of Light</a:t>
            </a:r>
          </a:p>
          <a:p>
            <a:pPr>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Timothy 5:22 </a:t>
            </a:r>
            <a:r>
              <a:rPr lang="en-US" sz="2800" dirty="0">
                <a:latin typeface="Tahoma" panose="020B0604030504040204" pitchFamily="34" charset="0"/>
                <a:ea typeface="Tahoma" panose="020B0604030504040204" pitchFamily="34" charset="0"/>
                <a:cs typeface="Tahoma" panose="020B0604030504040204" pitchFamily="34" charset="0"/>
              </a:rPr>
              <a:t> Do not lay hands upon anyone </a:t>
            </a:r>
            <a:r>
              <a:rPr lang="en-US" sz="2800" i="1" dirty="0">
                <a:latin typeface="Tahoma" panose="020B0604030504040204" pitchFamily="34" charset="0"/>
                <a:ea typeface="Tahoma" panose="020B0604030504040204" pitchFamily="34" charset="0"/>
                <a:cs typeface="Tahoma" panose="020B0604030504040204" pitchFamily="34" charset="0"/>
              </a:rPr>
              <a:t>too</a:t>
            </a:r>
            <a:r>
              <a:rPr lang="en-US" sz="2800" dirty="0">
                <a:latin typeface="Tahoma" panose="020B0604030504040204" pitchFamily="34" charset="0"/>
                <a:ea typeface="Tahoma" panose="020B0604030504040204" pitchFamily="34" charset="0"/>
                <a:cs typeface="Tahoma" panose="020B0604030504040204" pitchFamily="34" charset="0"/>
              </a:rPr>
              <a:t> hastily and thereby share </a:t>
            </a:r>
            <a:r>
              <a:rPr lang="en-US" sz="2800" i="1" dirty="0">
                <a:latin typeface="Tahoma" panose="020B0604030504040204" pitchFamily="34" charset="0"/>
                <a:ea typeface="Tahoma" panose="020B0604030504040204" pitchFamily="34" charset="0"/>
                <a:cs typeface="Tahoma" panose="020B0604030504040204" pitchFamily="34" charset="0"/>
              </a:rPr>
              <a:t>responsibility for</a:t>
            </a:r>
            <a:r>
              <a:rPr lang="en-US" sz="2800" dirty="0">
                <a:latin typeface="Tahoma" panose="020B0604030504040204" pitchFamily="34" charset="0"/>
                <a:ea typeface="Tahoma" panose="020B0604030504040204" pitchFamily="34" charset="0"/>
                <a:cs typeface="Tahoma" panose="020B0604030504040204" pitchFamily="34" charset="0"/>
              </a:rPr>
              <a:t> the sins of others; keep yourself free from sin. </a:t>
            </a:r>
          </a:p>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Meet people where they are</a:t>
            </a:r>
          </a:p>
          <a:p>
            <a:pPr>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Bring them along in the faith</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371062"/>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FREEDOM, BUT…</a:t>
            </a:r>
          </a:p>
        </p:txBody>
      </p:sp>
    </p:spTree>
    <p:extLst>
      <p:ext uri="{BB962C8B-B14F-4D97-AF65-F5344CB8AC3E}">
        <p14:creationId xmlns:p14="http://schemas.microsoft.com/office/powerpoint/2010/main" val="273016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98783"/>
            <a:ext cx="12156949" cy="940904"/>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INTRODUCTION</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2"/>
            <a:ext cx="9144000" cy="5887330"/>
          </a:xfrm>
        </p:spPr>
        <p:txBody>
          <a:bodyPr>
            <a:normAutofit/>
          </a:bodyPr>
          <a:lstStyle/>
          <a:p>
            <a:pPr>
              <a:lnSpc>
                <a:spcPct val="108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Timothy 6:20-21 </a:t>
            </a:r>
            <a:r>
              <a:rPr lang="en-US" sz="2800" dirty="0">
                <a:latin typeface="Tahoma" panose="020B0604030504040204" pitchFamily="34" charset="0"/>
                <a:ea typeface="Tahoma" panose="020B0604030504040204" pitchFamily="34" charset="0"/>
                <a:cs typeface="Tahoma" panose="020B0604030504040204" pitchFamily="34" charset="0"/>
              </a:rPr>
              <a:t> O Timothy, guard what has been entrusted to you, avoiding worldly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empty chatter </a:t>
            </a:r>
            <a:r>
              <a:rPr lang="en-US" sz="2800" i="1" dirty="0">
                <a:latin typeface="Tahoma" panose="020B0604030504040204" pitchFamily="34" charset="0"/>
                <a:ea typeface="Tahoma" panose="020B0604030504040204" pitchFamily="34" charset="0"/>
                <a:cs typeface="Tahoma" panose="020B0604030504040204" pitchFamily="34" charset="0"/>
              </a:rPr>
              <a:t>and</a:t>
            </a:r>
            <a:r>
              <a:rPr lang="en-US" sz="2800" dirty="0">
                <a:latin typeface="Tahoma" panose="020B0604030504040204" pitchFamily="34" charset="0"/>
                <a:ea typeface="Tahoma" panose="020B0604030504040204" pitchFamily="34" charset="0"/>
                <a:cs typeface="Tahoma" panose="020B0604030504040204" pitchFamily="34" charset="0"/>
              </a:rPr>
              <a:t> the opposing arguments of what is falsely called "knowledge"— which some have professed and thus gone astray from the faith. Grace be with you.</a:t>
            </a:r>
          </a:p>
          <a:p>
            <a:pPr>
              <a:lnSpc>
                <a:spcPct val="108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8:1 </a:t>
            </a:r>
            <a:r>
              <a:rPr lang="en-US" sz="2800" dirty="0">
                <a:latin typeface="Tahoma" panose="020B0604030504040204" pitchFamily="34" charset="0"/>
                <a:ea typeface="Tahoma" panose="020B0604030504040204" pitchFamily="34" charset="0"/>
                <a:cs typeface="Tahoma" panose="020B0604030504040204" pitchFamily="34" charset="0"/>
              </a:rPr>
              <a:t> Now concerning things sacrificed to idols, we know that we all have knowledge. Knowledge makes arrogant, but love edifies</a:t>
            </a:r>
            <a:r>
              <a:rPr lang="en-US" sz="2800" dirty="0"/>
              <a:t>…</a:t>
            </a:r>
          </a:p>
          <a:p>
            <a:pPr>
              <a:lnSpc>
                <a:spcPct val="108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8:4 </a:t>
            </a:r>
            <a:r>
              <a:rPr lang="en-US" sz="2800" dirty="0">
                <a:latin typeface="Tahoma" panose="020B0604030504040204" pitchFamily="34" charset="0"/>
                <a:ea typeface="Tahoma" panose="020B0604030504040204" pitchFamily="34" charset="0"/>
                <a:cs typeface="Tahoma" panose="020B0604030504040204" pitchFamily="34" charset="0"/>
              </a:rPr>
              <a:t> Therefore concerning the eating of things sacrificed to idols, we know that there is no such thing as an idol in the world, and that there is no God but one.  </a:t>
            </a:r>
          </a:p>
        </p:txBody>
      </p:sp>
    </p:spTree>
    <p:extLst>
      <p:ext uri="{BB962C8B-B14F-4D97-AF65-F5344CB8AC3E}">
        <p14:creationId xmlns:p14="http://schemas.microsoft.com/office/powerpoint/2010/main" val="61672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196948"/>
            <a:ext cx="9144000" cy="942740"/>
          </a:xfrm>
        </p:spPr>
        <p:txBody>
          <a:bodyPr/>
          <a:lstStyle/>
          <a:p>
            <a:pPr algn="ctr"/>
            <a:r>
              <a:rPr lang="en-US" dirty="0"/>
              <a:t>ABOUT OTHERS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688"/>
            <a:ext cx="9144000" cy="5718313"/>
          </a:xfrm>
        </p:spPr>
        <p:txBody>
          <a:bodyPr>
            <a:normAutofit/>
          </a:bodyPr>
          <a:lstStyle/>
          <a:p>
            <a:pPr>
              <a:lnSpc>
                <a:spcPct val="90000"/>
              </a:lnSpc>
              <a:spcBef>
                <a:spcPts val="2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8:4-7 </a:t>
            </a:r>
            <a:r>
              <a:rPr lang="en-US" sz="2800" dirty="0">
                <a:latin typeface="Tahoma" panose="020B0604030504040204" pitchFamily="34" charset="0"/>
                <a:ea typeface="Tahoma" panose="020B0604030504040204" pitchFamily="34" charset="0"/>
                <a:cs typeface="Tahoma" panose="020B0604030504040204" pitchFamily="34" charset="0"/>
              </a:rPr>
              <a:t> Therefore concerning the eating of things sacrificed to idols, we know that there is no such thing as an idol in the world, and that there is no God but one. For even if there are so-called gods whether in heaven or on earth, as indeed there are many gods and many lords, yet for us there is </a:t>
            </a:r>
            <a:r>
              <a:rPr lang="en-US" sz="2800" i="1" dirty="0">
                <a:latin typeface="Tahoma" panose="020B0604030504040204" pitchFamily="34" charset="0"/>
                <a:ea typeface="Tahoma" panose="020B0604030504040204" pitchFamily="34" charset="0"/>
                <a:cs typeface="Tahoma" panose="020B0604030504040204" pitchFamily="34" charset="0"/>
              </a:rPr>
              <a:t>but</a:t>
            </a:r>
            <a:r>
              <a:rPr lang="en-US" sz="2800" dirty="0">
                <a:latin typeface="Tahoma" panose="020B0604030504040204" pitchFamily="34" charset="0"/>
                <a:ea typeface="Tahoma" panose="020B0604030504040204" pitchFamily="34" charset="0"/>
                <a:cs typeface="Tahoma" panose="020B0604030504040204" pitchFamily="34" charset="0"/>
              </a:rPr>
              <a:t> one God, the Father, from whom are all things and we </a:t>
            </a:r>
            <a:r>
              <a:rPr lang="en-US" sz="2800" i="1" dirty="0">
                <a:latin typeface="Tahoma" panose="020B0604030504040204" pitchFamily="34" charset="0"/>
                <a:ea typeface="Tahoma" panose="020B0604030504040204" pitchFamily="34" charset="0"/>
                <a:cs typeface="Tahoma" panose="020B0604030504040204" pitchFamily="34" charset="0"/>
              </a:rPr>
              <a:t>exist</a:t>
            </a:r>
            <a:r>
              <a:rPr lang="en-US" sz="2800" dirty="0">
                <a:latin typeface="Tahoma" panose="020B0604030504040204" pitchFamily="34" charset="0"/>
                <a:ea typeface="Tahoma" panose="020B0604030504040204" pitchFamily="34" charset="0"/>
                <a:cs typeface="Tahoma" panose="020B0604030504040204" pitchFamily="34" charset="0"/>
              </a:rPr>
              <a:t> for Him; and one Lord, Jesus Christ, by whom are all things, and we </a:t>
            </a:r>
            <a:r>
              <a:rPr lang="en-US" sz="2800" i="1" dirty="0">
                <a:latin typeface="Tahoma" panose="020B0604030504040204" pitchFamily="34" charset="0"/>
                <a:ea typeface="Tahoma" panose="020B0604030504040204" pitchFamily="34" charset="0"/>
                <a:cs typeface="Tahoma" panose="020B0604030504040204" pitchFamily="34" charset="0"/>
              </a:rPr>
              <a:t>exist</a:t>
            </a:r>
            <a:r>
              <a:rPr lang="en-US" sz="2800" dirty="0">
                <a:latin typeface="Tahoma" panose="020B0604030504040204" pitchFamily="34" charset="0"/>
                <a:ea typeface="Tahoma" panose="020B0604030504040204" pitchFamily="34" charset="0"/>
                <a:cs typeface="Tahoma" panose="020B0604030504040204" pitchFamily="34" charset="0"/>
              </a:rPr>
              <a:t> through Him.  However not all men have this knowledge; but some, being accustomed to the idol until now, eat </a:t>
            </a:r>
            <a:r>
              <a:rPr lang="en-US" sz="2800" i="1" dirty="0">
                <a:latin typeface="Tahoma" panose="020B0604030504040204" pitchFamily="34" charset="0"/>
                <a:ea typeface="Tahoma" panose="020B0604030504040204" pitchFamily="34" charset="0"/>
                <a:cs typeface="Tahoma" panose="020B0604030504040204" pitchFamily="34" charset="0"/>
              </a:rPr>
              <a:t>food</a:t>
            </a:r>
            <a:r>
              <a:rPr lang="en-US" sz="2800" dirty="0">
                <a:latin typeface="Tahoma" panose="020B0604030504040204" pitchFamily="34" charset="0"/>
                <a:ea typeface="Tahoma" panose="020B0604030504040204" pitchFamily="34" charset="0"/>
                <a:cs typeface="Tahoma" panose="020B0604030504040204" pitchFamily="34" charset="0"/>
              </a:rPr>
              <a:t> as if it were sacrificed to an idol; and their conscience being weak is defiled. </a:t>
            </a:r>
          </a:p>
          <a:p>
            <a:pPr>
              <a:lnSpc>
                <a:spcPct val="90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We have to consider them</a:t>
            </a:r>
          </a:p>
          <a:p>
            <a:pPr>
              <a:lnSpc>
                <a:spcPct val="90000"/>
              </a:lnSpc>
              <a:spcBef>
                <a:spcPts val="2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657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0" y="337625"/>
            <a:ext cx="9143999" cy="921333"/>
          </a:xfrm>
        </p:spPr>
        <p:txBody>
          <a:bodyPr/>
          <a:lstStyle/>
          <a:p>
            <a:pPr algn="ctr"/>
            <a:r>
              <a:rPr lang="en-US" dirty="0"/>
              <a:t>STUMBLING BLOCKS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139484"/>
            <a:ext cx="9144000" cy="5718518"/>
          </a:xfrm>
        </p:spPr>
        <p:txBody>
          <a:bodyPr>
            <a:noAutofit/>
          </a:bodyPr>
          <a:lstStyle/>
          <a:p>
            <a:pPr>
              <a:spcBef>
                <a:spcPts val="400"/>
              </a:spcBef>
            </a:pPr>
            <a:r>
              <a:rPr lang="en-US" sz="2800" b="1">
                <a:latin typeface="Tahoma" panose="020B0604030504040204" pitchFamily="34" charset="0"/>
                <a:ea typeface="Tahoma" panose="020B0604030504040204" pitchFamily="34" charset="0"/>
                <a:cs typeface="Tahoma" panose="020B0604030504040204" pitchFamily="34" charset="0"/>
              </a:rPr>
              <a:t>1 Corinthians 8:8-9 </a:t>
            </a:r>
            <a:r>
              <a:rPr lang="en-US" sz="2800">
                <a:latin typeface="Tahoma" panose="020B0604030504040204" pitchFamily="34" charset="0"/>
                <a:ea typeface="Tahoma" panose="020B0604030504040204" pitchFamily="34" charset="0"/>
                <a:cs typeface="Tahoma" panose="020B0604030504040204" pitchFamily="34" charset="0"/>
              </a:rPr>
              <a:t> But food will not commend us to God; we are neither the worse if we do not eat, nor the better if we do eat. But take care that this liberty of yours does not somehow become a stumbling block to the weak. </a:t>
            </a:r>
          </a:p>
          <a:p>
            <a:pPr>
              <a:spcBef>
                <a:spcPts val="400"/>
              </a:spcBef>
            </a:pPr>
            <a:r>
              <a:rPr lang="en-US" sz="2800">
                <a:latin typeface="Tahoma" panose="020B0604030504040204" pitchFamily="34" charset="0"/>
                <a:ea typeface="Tahoma" panose="020B0604030504040204" pitchFamily="34" charset="0"/>
                <a:cs typeface="Tahoma" panose="020B0604030504040204" pitchFamily="34" charset="0"/>
              </a:rPr>
              <a:t>Agapao: the sort of love that puts the other person’s best interest first</a:t>
            </a:r>
          </a:p>
          <a:p>
            <a:pPr>
              <a:spcBef>
                <a:spcPts val="400"/>
              </a:spcBef>
            </a:pPr>
            <a:r>
              <a:rPr lang="en-US" sz="2800" b="1">
                <a:latin typeface="Tahoma" panose="020B0604030504040204" pitchFamily="34" charset="0"/>
                <a:ea typeface="Tahoma" panose="020B0604030504040204" pitchFamily="34" charset="0"/>
                <a:cs typeface="Tahoma" panose="020B0604030504040204" pitchFamily="34" charset="0"/>
              </a:rPr>
              <a:t>1 Corinthians 8:10-11 </a:t>
            </a:r>
            <a:r>
              <a:rPr lang="en-US" sz="2800">
                <a:latin typeface="Tahoma" panose="020B0604030504040204" pitchFamily="34" charset="0"/>
                <a:ea typeface="Tahoma" panose="020B0604030504040204" pitchFamily="34" charset="0"/>
                <a:cs typeface="Tahoma" panose="020B0604030504040204" pitchFamily="34" charset="0"/>
              </a:rPr>
              <a:t> For if someone sees you, who have knowledge, dining in an idol's temple, will not his conscience, if he is weak, be strengthened to eat things sacrificed to idols?  For through your knowledge he who is weak is ruined, the brother for whose sake Christ died.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3299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253218"/>
            <a:ext cx="9144000" cy="1005740"/>
          </a:xfrm>
        </p:spPr>
        <p:txBody>
          <a:bodyPr/>
          <a:lstStyle/>
          <a:p>
            <a:pPr algn="ctr"/>
            <a:r>
              <a:rPr lang="en-US" dirty="0"/>
              <a:t>DEMONS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rmAutofit/>
          </a:bodyPr>
          <a:lstStyle/>
          <a:p>
            <a:pPr>
              <a:spcBef>
                <a:spcPts val="4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a:t>
            </a:r>
            <a:r>
              <a:rPr lang="en-US" sz="2800" dirty="0">
                <a:latin typeface="Tahoma" panose="020B0604030504040204" pitchFamily="34" charset="0"/>
                <a:ea typeface="Tahoma" panose="020B0604030504040204" pitchFamily="34" charset="0"/>
                <a:cs typeface="Tahoma" panose="020B0604030504040204" pitchFamily="34" charset="0"/>
              </a:rPr>
              <a:t>8:12-13  And so, by sinning against the brethren and wounding their conscience when it is weak, you sin against Christ. Therefore, if food causes my brother to stumble, I will never eat meat again, so that I will not cause my brother to stumble.</a:t>
            </a:r>
          </a:p>
          <a:p>
            <a:pPr>
              <a:spcBef>
                <a:spcPts val="4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9:1-2  </a:t>
            </a:r>
            <a:r>
              <a:rPr lang="en-US" sz="2800" dirty="0">
                <a:latin typeface="Tahoma" panose="020B0604030504040204" pitchFamily="34" charset="0"/>
                <a:ea typeface="Tahoma" panose="020B0604030504040204" pitchFamily="34" charset="0"/>
                <a:cs typeface="Tahoma" panose="020B0604030504040204" pitchFamily="34" charset="0"/>
              </a:rPr>
              <a:t>Am I not free? Am I not an apostle? Have I not seen Jesus our Lord? Are you not my work in the Lord? If to others I am not an apostle, at least I am to you; for you are the seal of my apostleship in the Lord. </a:t>
            </a:r>
          </a:p>
          <a:p>
            <a:pPr>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Demons are not what heathen worshipers believe </a:t>
            </a:r>
            <a:r>
              <a:rPr lang="en-US" sz="2800" dirty="0" err="1">
                <a:latin typeface="Tahoma" panose="020B0604030504040204" pitchFamily="34" charset="0"/>
                <a:ea typeface="Tahoma" panose="020B0604030504040204" pitchFamily="34" charset="0"/>
                <a:cs typeface="Tahoma" panose="020B0604030504040204" pitchFamily="34" charset="0"/>
              </a:rPr>
              <a:t>odtheir</a:t>
            </a:r>
            <a:r>
              <a:rPr lang="en-US" sz="2800" dirty="0">
                <a:latin typeface="Tahoma" panose="020B0604030504040204" pitchFamily="34" charset="0"/>
                <a:ea typeface="Tahoma" panose="020B0604030504040204" pitchFamily="34" charset="0"/>
                <a:cs typeface="Tahoma" panose="020B0604030504040204" pitchFamily="34" charset="0"/>
              </a:rPr>
              <a:t> gods to be</a:t>
            </a:r>
          </a:p>
        </p:txBody>
      </p:sp>
    </p:spTree>
    <p:extLst>
      <p:ext uri="{BB962C8B-B14F-4D97-AF65-F5344CB8AC3E}">
        <p14:creationId xmlns:p14="http://schemas.microsoft.com/office/powerpoint/2010/main" val="2058447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26609" y="1"/>
            <a:ext cx="9017391" cy="872196"/>
          </a:xfrm>
        </p:spPr>
        <p:txBody>
          <a:bodyPr/>
          <a:lstStyle/>
          <a:p>
            <a:pPr algn="ctr"/>
            <a:r>
              <a:rPr lang="en-US" dirty="0"/>
              <a:t>QUESTIONS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0" y="872197"/>
            <a:ext cx="9017391" cy="5985805"/>
          </a:xfrm>
        </p:spPr>
        <p:txBody>
          <a:bodyPr>
            <a:normAutofit lnSpcReduction="10000"/>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Does it help or hinder by Christian walk?</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Does it encourage spiritual maturity?</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It is helpful to others?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Does it cause others to glorify God?</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Since there is only one God, the idols to which things were offered were not gods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But, idols can be empowered by demonic forces</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Galatians 4:8-9 </a:t>
            </a:r>
            <a:r>
              <a:rPr lang="en-US" sz="2800" dirty="0">
                <a:latin typeface="Tahoma" panose="020B0604030504040204" pitchFamily="34" charset="0"/>
                <a:ea typeface="Tahoma" panose="020B0604030504040204" pitchFamily="34" charset="0"/>
                <a:cs typeface="Tahoma" panose="020B0604030504040204" pitchFamily="34" charset="0"/>
              </a:rPr>
              <a:t> However at that time, when you did not know God, you were slaves to those which by nature are no gods. But now that you have come to know God, or rather to be known by God, how is it that you turn back again to the weak and worthless elemental things, to which you desire to be enslaved all over again? </a:t>
            </a: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a:p>
            <a:pPr>
              <a:spcBef>
                <a:spcPts val="600"/>
              </a:spcBef>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8825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 y="337625"/>
            <a:ext cx="9144000" cy="921333"/>
          </a:xfrm>
        </p:spPr>
        <p:txBody>
          <a:bodyPr/>
          <a:lstStyle/>
          <a:p>
            <a:pPr algn="ctr"/>
            <a:r>
              <a:rPr lang="en-US" dirty="0"/>
              <a:t>RIGHTS BUT…</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258958"/>
            <a:ext cx="9144000" cy="5599043"/>
          </a:xfrm>
        </p:spPr>
        <p:txBody>
          <a:bodyPr>
            <a:noAutofit/>
          </a:bodyPr>
          <a:lstStyle/>
          <a:p>
            <a:pPr>
              <a:lnSpc>
                <a:spcPct val="95000"/>
              </a:lnSpc>
              <a:spcBef>
                <a:spcPts val="4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9:3-7 </a:t>
            </a:r>
            <a:r>
              <a:rPr lang="en-US" sz="2800" dirty="0">
                <a:latin typeface="Tahoma" panose="020B0604030504040204" pitchFamily="34" charset="0"/>
                <a:ea typeface="Tahoma" panose="020B0604030504040204" pitchFamily="34" charset="0"/>
                <a:cs typeface="Tahoma" panose="020B0604030504040204" pitchFamily="34" charset="0"/>
              </a:rPr>
              <a:t> My defense to those who examine me is this:  Do we not have a right to eat and drink?  Do we not have a right to take along a believing wife, even as the rest of the apostles and the brothers of the Lord and Cephas? Or do only Barnabas and I not have a right to refrain from working? Who at any time serves as a soldier at his own expense? Who plants a vineyard and does not eat the fruit of it? Or who tends a flock and does not use the milk of the flock? </a:t>
            </a:r>
          </a:p>
          <a:p>
            <a:pPr>
              <a:lnSpc>
                <a:spcPct val="95000"/>
              </a:lnSpc>
              <a:spcBef>
                <a:spcPts val="400"/>
              </a:spcBef>
            </a:pPr>
            <a:r>
              <a:rPr lang="en-US" sz="2800" dirty="0">
                <a:latin typeface="Tahoma" panose="020B0604030504040204" pitchFamily="34" charset="0"/>
                <a:ea typeface="Tahoma" panose="020B0604030504040204" pitchFamily="34" charset="0"/>
                <a:cs typeface="Tahoma" panose="020B0604030504040204" pitchFamily="34" charset="0"/>
              </a:rPr>
              <a:t>This brings up a number of questions:</a:t>
            </a:r>
          </a:p>
          <a:p>
            <a:pPr marL="0" indent="0">
              <a:lnSpc>
                <a:spcPct val="95000"/>
              </a:lnSpc>
              <a:spcBef>
                <a:spcPts val="0"/>
              </a:spcBef>
              <a:buNone/>
            </a:pPr>
            <a:r>
              <a:rPr lang="en-US" sz="2800" dirty="0">
                <a:latin typeface="Tahoma" panose="020B0604030504040204" pitchFamily="34" charset="0"/>
                <a:ea typeface="Tahoma" panose="020B0604030504040204" pitchFamily="34" charset="0"/>
                <a:cs typeface="Tahoma" panose="020B0604030504040204" pitchFamily="34" charset="0"/>
              </a:rPr>
              <a:t>       It is permissible to go to a feast in a idolatrous</a:t>
            </a:r>
          </a:p>
          <a:p>
            <a:pPr marL="0" indent="0">
              <a:lnSpc>
                <a:spcPct val="95000"/>
              </a:lnSpc>
              <a:spcBef>
                <a:spcPts val="0"/>
              </a:spcBef>
              <a:buNone/>
            </a:pPr>
            <a:r>
              <a:rPr lang="en-US" sz="2800" dirty="0">
                <a:latin typeface="Tahoma" panose="020B0604030504040204" pitchFamily="34" charset="0"/>
                <a:ea typeface="Tahoma" panose="020B0604030504040204" pitchFamily="34" charset="0"/>
                <a:cs typeface="Tahoma" panose="020B0604030504040204" pitchFamily="34" charset="0"/>
              </a:rPr>
              <a:t>       temple?</a:t>
            </a:r>
          </a:p>
        </p:txBody>
      </p:sp>
    </p:spTree>
    <p:extLst>
      <p:ext uri="{BB962C8B-B14F-4D97-AF65-F5344CB8AC3E}">
        <p14:creationId xmlns:p14="http://schemas.microsoft.com/office/powerpoint/2010/main" val="2072398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
            <a:ext cx="12156949" cy="1258957"/>
          </a:xfrm>
        </p:spPr>
        <p:txBody>
          <a:bodyPr/>
          <a:lstStyle/>
          <a:p>
            <a:pPr algn="ctr"/>
            <a:br>
              <a:rPr lang="en-US" dirty="0"/>
            </a:br>
            <a:endParaRPr lang="en-US" dirty="0"/>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1044978"/>
            <a:ext cx="9144000" cy="5813023"/>
          </a:xfrm>
        </p:spPr>
        <p:txBody>
          <a:bodyPr>
            <a:noAutofit/>
          </a:bodyPr>
          <a:lstStyle/>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Is it all right to buy meat in a public market that is known to have been sacrificed to idols?</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Is it all right to accept </a:t>
            </a:r>
            <a:r>
              <a:rPr lang="en-US" sz="2800" dirty="0" err="1">
                <a:latin typeface="Tahoma" panose="020B0604030504040204" pitchFamily="34" charset="0"/>
                <a:ea typeface="Tahoma" panose="020B0604030504040204" pitchFamily="34" charset="0"/>
                <a:cs typeface="Tahoma" panose="020B0604030504040204" pitchFamily="34" charset="0"/>
              </a:rPr>
              <a:t>anj</a:t>
            </a:r>
            <a:r>
              <a:rPr lang="en-US" sz="2800" dirty="0">
                <a:latin typeface="Tahoma" panose="020B0604030504040204" pitchFamily="34" charset="0"/>
                <a:ea typeface="Tahoma" panose="020B0604030504040204" pitchFamily="34" charset="0"/>
                <a:cs typeface="Tahoma" panose="020B0604030504040204" pitchFamily="34" charset="0"/>
              </a:rPr>
              <a:t> invitation to eat with an unbeliever where one can expect that the meat served has been offered to idols?</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Real people for whom the Lord died do these things when the don’t know God</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But many of them don’t realize that an idol is not a god</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For some, this can be done a result in no harm whatsoever</a:t>
            </a:r>
          </a:p>
          <a:p>
            <a:pPr>
              <a:lnSpc>
                <a:spcPct val="89000"/>
              </a:lnSpc>
              <a:spcBef>
                <a:spcPts val="200"/>
              </a:spcBef>
            </a:pPr>
            <a:r>
              <a:rPr lang="en-US" sz="2800" dirty="0">
                <a:latin typeface="Tahoma" panose="020B0604030504040204" pitchFamily="34" charset="0"/>
                <a:ea typeface="Tahoma" panose="020B0604030504040204" pitchFamily="34" charset="0"/>
                <a:cs typeface="Tahoma" panose="020B0604030504040204" pitchFamily="34" charset="0"/>
              </a:rPr>
              <a:t>For a less knowledgeable believer who does not understand spiritual warfare, this could be a real stumbling block</a:t>
            </a:r>
          </a:p>
        </p:txBody>
      </p:sp>
      <p:sp>
        <p:nvSpPr>
          <p:cNvPr id="4" name="TextBox 3">
            <a:extLst>
              <a:ext uri="{FF2B5EF4-FFF2-40B4-BE49-F238E27FC236}">
                <a16:creationId xmlns:a16="http://schemas.microsoft.com/office/drawing/2014/main" id="{7551A357-4512-4151-BB4B-AF3CAC9685CD}"/>
              </a:ext>
            </a:extLst>
          </p:cNvPr>
          <p:cNvSpPr txBox="1"/>
          <p:nvPr/>
        </p:nvSpPr>
        <p:spPr>
          <a:xfrm>
            <a:off x="1" y="213981"/>
            <a:ext cx="9144000" cy="830997"/>
          </a:xfrm>
          <a:prstGeom prst="rect">
            <a:avLst/>
          </a:prstGeom>
          <a:noFill/>
        </p:spPr>
        <p:txBody>
          <a:bodyPr wrap="square" rtlCol="0">
            <a:spAutoFit/>
          </a:bodyPr>
          <a:lstStyle/>
          <a:p>
            <a:pPr algn="ctr"/>
            <a:r>
              <a:rPr lang="en-US" sz="4800" dirty="0">
                <a:latin typeface="Tahoma" panose="020B0604030504040204" pitchFamily="34" charset="0"/>
                <a:ea typeface="Tahoma" panose="020B0604030504040204" pitchFamily="34" charset="0"/>
                <a:cs typeface="Tahoma" panose="020B0604030504040204" pitchFamily="34" charset="0"/>
              </a:rPr>
              <a:t> QUESTIONS</a:t>
            </a:r>
          </a:p>
        </p:txBody>
      </p:sp>
    </p:spTree>
    <p:extLst>
      <p:ext uri="{BB962C8B-B14F-4D97-AF65-F5344CB8AC3E}">
        <p14:creationId xmlns:p14="http://schemas.microsoft.com/office/powerpoint/2010/main" val="346084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2B4E-2B5C-4251-A7E2-1D1B1C756888}"/>
              </a:ext>
            </a:extLst>
          </p:cNvPr>
          <p:cNvSpPr>
            <a:spLocks noGrp="1"/>
          </p:cNvSpPr>
          <p:nvPr>
            <p:ph type="title"/>
          </p:nvPr>
        </p:nvSpPr>
        <p:spPr>
          <a:xfrm>
            <a:off x="-1524000" y="154745"/>
            <a:ext cx="12156949" cy="1104214"/>
          </a:xfrm>
        </p:spPr>
        <p:txBody>
          <a:bodyPr/>
          <a:lstStyle/>
          <a:p>
            <a:pPr algn="ctr"/>
            <a:r>
              <a:rPr lang="en-US" dirty="0"/>
              <a:t>PROBLEMS</a:t>
            </a:r>
          </a:p>
        </p:txBody>
      </p:sp>
      <p:sp>
        <p:nvSpPr>
          <p:cNvPr id="3" name="Content Placeholder 2">
            <a:extLst>
              <a:ext uri="{FF2B5EF4-FFF2-40B4-BE49-F238E27FC236}">
                <a16:creationId xmlns:a16="http://schemas.microsoft.com/office/drawing/2014/main" id="{18CEBE1A-4F6F-4D5D-98B5-C7FE6A6E4622}"/>
              </a:ext>
            </a:extLst>
          </p:cNvPr>
          <p:cNvSpPr>
            <a:spLocks noGrp="1"/>
          </p:cNvSpPr>
          <p:nvPr>
            <p:ph idx="1"/>
          </p:nvPr>
        </p:nvSpPr>
        <p:spPr>
          <a:xfrm>
            <a:off x="1" y="970671"/>
            <a:ext cx="9144000" cy="5887331"/>
          </a:xfrm>
        </p:spPr>
        <p:txBody>
          <a:bodyPr>
            <a:normAutofit/>
          </a:bodyPr>
          <a:lstStyle/>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Opportunity might be given to demonic forces behind the idols</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Misunderstandings about the nature of Christ’s sacrifice might occur </a:t>
            </a:r>
          </a:p>
          <a:p>
            <a:pPr>
              <a:spcBef>
                <a:spcPts val="600"/>
              </a:spcBef>
            </a:pPr>
            <a:r>
              <a:rPr lang="en-US" sz="2800" dirty="0">
                <a:latin typeface="Tahoma" panose="020B0604030504040204" pitchFamily="34" charset="0"/>
                <a:ea typeface="Tahoma" panose="020B0604030504040204" pitchFamily="34" charset="0"/>
                <a:cs typeface="Tahoma" panose="020B0604030504040204" pitchFamily="34" charset="0"/>
              </a:rPr>
              <a:t>The conclusion is that “it is never a demonstration of true Christian liberty to do doubtful things out of bravado”</a:t>
            </a:r>
          </a:p>
          <a:p>
            <a:pPr>
              <a:spcBef>
                <a:spcPts val="600"/>
              </a:spcBef>
            </a:pPr>
            <a:r>
              <a:rPr lang="en-US" sz="2800" b="1" dirty="0">
                <a:latin typeface="Tahoma" panose="020B0604030504040204" pitchFamily="34" charset="0"/>
                <a:ea typeface="Tahoma" panose="020B0604030504040204" pitchFamily="34" charset="0"/>
                <a:cs typeface="Tahoma" panose="020B0604030504040204" pitchFamily="34" charset="0"/>
              </a:rPr>
              <a:t>1 Corinthians 9:11-12 </a:t>
            </a:r>
            <a:r>
              <a:rPr lang="en-US" sz="2800" dirty="0">
                <a:latin typeface="Tahoma" panose="020B0604030504040204" pitchFamily="34" charset="0"/>
                <a:ea typeface="Tahoma" panose="020B0604030504040204" pitchFamily="34" charset="0"/>
                <a:cs typeface="Tahoma" panose="020B0604030504040204" pitchFamily="34" charset="0"/>
              </a:rPr>
              <a:t> If we sowed spiritual things in you, is it too much if we reap material things from you?  If others share the right over you, do we not more? Nevertheless, we did not use this right, but we endure all things so that we will cause no hindrance to the gospel of Christ.      </a:t>
            </a:r>
          </a:p>
        </p:txBody>
      </p:sp>
    </p:spTree>
    <p:extLst>
      <p:ext uri="{BB962C8B-B14F-4D97-AF65-F5344CB8AC3E}">
        <p14:creationId xmlns:p14="http://schemas.microsoft.com/office/powerpoint/2010/main" val="2699615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316</TotalTime>
  <Words>1101</Words>
  <Application>Microsoft Office PowerPoint</Application>
  <PresentationFormat>On-screen Show (4:3)</PresentationFormat>
  <Paragraphs>56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Tahoma</vt:lpstr>
      <vt:lpstr>Wingdings 3</vt:lpstr>
      <vt:lpstr>Ion</vt:lpstr>
      <vt:lpstr>LAWFUL OR UNLAWFUL</vt:lpstr>
      <vt:lpstr>INTRODUCTION </vt:lpstr>
      <vt:lpstr>ABOUT OTHERS</vt:lpstr>
      <vt:lpstr>STUMBLING BLOCKS</vt:lpstr>
      <vt:lpstr>DEMONS</vt:lpstr>
      <vt:lpstr>QUESTIONS</vt:lpstr>
      <vt:lpstr>RIGHTS BUT…</vt:lpstr>
      <vt:lpstr> </vt:lpstr>
      <vt:lpstr>PROBLEMS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LAWFUL OR UNLAWFUL</dc:title>
  <dc:creator>JoLynn Gower</dc:creator>
  <cp:lastModifiedBy>Gower</cp:lastModifiedBy>
  <cp:revision>4</cp:revision>
  <cp:lastPrinted>2021-11-18T17:07:12Z</cp:lastPrinted>
  <dcterms:created xsi:type="dcterms:W3CDTF">2021-11-18T15:36:58Z</dcterms:created>
  <dcterms:modified xsi:type="dcterms:W3CDTF">2022-02-23T19:01:18Z</dcterms:modified>
</cp:coreProperties>
</file>