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12"/>
  </p:notesMasterIdLst>
  <p:sldIdLst>
    <p:sldId id="256" r:id="rId2"/>
    <p:sldId id="257" r:id="rId3"/>
    <p:sldId id="259" r:id="rId4"/>
    <p:sldId id="260" r:id="rId5"/>
    <p:sldId id="263" r:id="rId6"/>
    <p:sldId id="264" r:id="rId7"/>
    <p:sldId id="265" r:id="rId8"/>
    <p:sldId id="266" r:id="rId9"/>
    <p:sldId id="267" r:id="rId10"/>
    <p:sldId id="268" r:id="rId11"/>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86" d="100"/>
          <a:sy n="86" d="100"/>
        </p:scale>
        <p:origin x="122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350F6CFA-DD22-4293-AB2E-3C49678BCD25}" type="datetimeFigureOut">
              <a:rPr lang="en-US" smtClean="0"/>
              <a:t>2/16/2022</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BA6F613C-82DA-4521-B992-C96A807537E8}" type="slidenum">
              <a:rPr lang="en-US" smtClean="0"/>
              <a:t>‹#›</a:t>
            </a:fld>
            <a:endParaRPr lang="en-US"/>
          </a:p>
        </p:txBody>
      </p:sp>
    </p:spTree>
    <p:extLst>
      <p:ext uri="{BB962C8B-B14F-4D97-AF65-F5344CB8AC3E}">
        <p14:creationId xmlns:p14="http://schemas.microsoft.com/office/powerpoint/2010/main" val="1763557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16</a:t>
            </a:r>
          </a:p>
        </p:txBody>
      </p:sp>
      <p:sp>
        <p:nvSpPr>
          <p:cNvPr id="4" name="Slide Number Placeholder 3"/>
          <p:cNvSpPr>
            <a:spLocks noGrp="1"/>
          </p:cNvSpPr>
          <p:nvPr>
            <p:ph type="sldNum" sz="quarter" idx="5"/>
          </p:nvPr>
        </p:nvSpPr>
        <p:spPr/>
        <p:txBody>
          <a:bodyPr/>
          <a:lstStyle/>
          <a:p>
            <a:fld id="{BA6F613C-82DA-4521-B992-C96A807537E8}" type="slidenum">
              <a:rPr lang="en-US" smtClean="0"/>
              <a:t>6</a:t>
            </a:fld>
            <a:endParaRPr lang="en-US"/>
          </a:p>
        </p:txBody>
      </p:sp>
    </p:spTree>
    <p:extLst>
      <p:ext uri="{BB962C8B-B14F-4D97-AF65-F5344CB8AC3E}">
        <p14:creationId xmlns:p14="http://schemas.microsoft.com/office/powerpoint/2010/main" val="3052268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A6F613C-82DA-4521-B992-C96A807537E8}" type="slidenum">
              <a:rPr lang="en-US" smtClean="0"/>
              <a:t>10</a:t>
            </a:fld>
            <a:endParaRPr lang="en-US"/>
          </a:p>
        </p:txBody>
      </p:sp>
    </p:spTree>
    <p:extLst>
      <p:ext uri="{BB962C8B-B14F-4D97-AF65-F5344CB8AC3E}">
        <p14:creationId xmlns:p14="http://schemas.microsoft.com/office/powerpoint/2010/main" val="2727656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4186D1-7D4E-4CE4-871F-326B841F2FDC}"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87129-850E-4D65-ACC4-7B1718795D61}" type="slidenum">
              <a:rPr lang="en-US" smtClean="0"/>
              <a:t>‹#›</a:t>
            </a:fld>
            <a:endParaRPr lang="en-US"/>
          </a:p>
        </p:txBody>
      </p:sp>
    </p:spTree>
    <p:extLst>
      <p:ext uri="{BB962C8B-B14F-4D97-AF65-F5344CB8AC3E}">
        <p14:creationId xmlns:p14="http://schemas.microsoft.com/office/powerpoint/2010/main" val="1396697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5239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2213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560265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0418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2/16/2022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173201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2/16/2022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7689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92938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816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24186D1-7D4E-4CE4-871F-326B841F2FDC}"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87129-850E-4D65-ACC4-7B1718795D61}" type="slidenum">
              <a:rPr lang="en-US" smtClean="0"/>
              <a:t>‹#›</a:t>
            </a:fld>
            <a:endParaRPr lang="en-US"/>
          </a:p>
        </p:txBody>
      </p:sp>
    </p:spTree>
    <p:extLst>
      <p:ext uri="{BB962C8B-B14F-4D97-AF65-F5344CB8AC3E}">
        <p14:creationId xmlns:p14="http://schemas.microsoft.com/office/powerpoint/2010/main" val="2824518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4766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450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2191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2/16/2022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2691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2/16/2022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3368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2/16/2022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2615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6473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2/16/2022</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2301783"/>
      </p:ext>
    </p:extLst>
  </p:cSld>
  <p:clrMap bg1="dk1" tx1="lt1" bg2="dk2"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 id="2147483736"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1387-7955-45FA-AFF0-551EFA4AD610}"/>
              </a:ext>
            </a:extLst>
          </p:cNvPr>
          <p:cNvSpPr>
            <a:spLocks noGrp="1"/>
          </p:cNvSpPr>
          <p:nvPr>
            <p:ph type="ctrTitle"/>
          </p:nvPr>
        </p:nvSpPr>
        <p:spPr>
          <a:xfrm>
            <a:off x="278297" y="457200"/>
            <a:ext cx="8632203" cy="2971801"/>
          </a:xfrm>
        </p:spPr>
        <p:txBody>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LAWFUL OR UNLAWFUL</a:t>
            </a:r>
            <a:endParaRPr lang="en-US" dirty="0"/>
          </a:p>
        </p:txBody>
      </p:sp>
      <p:sp>
        <p:nvSpPr>
          <p:cNvPr id="4" name="TextBox 3">
            <a:extLst>
              <a:ext uri="{FF2B5EF4-FFF2-40B4-BE49-F238E27FC236}">
                <a16:creationId xmlns:a16="http://schemas.microsoft.com/office/drawing/2014/main" id="{164EAA3B-7D25-440C-B592-43498EC1AB00}"/>
              </a:ext>
            </a:extLst>
          </p:cNvPr>
          <p:cNvSpPr txBox="1"/>
          <p:nvPr/>
        </p:nvSpPr>
        <p:spPr>
          <a:xfrm>
            <a:off x="2279375" y="4598504"/>
            <a:ext cx="4200939" cy="923330"/>
          </a:xfrm>
          <a:prstGeom prst="rect">
            <a:avLst/>
          </a:prstGeom>
          <a:noFill/>
        </p:spPr>
        <p:txBody>
          <a:bodyPr wrap="square" rtlCol="0">
            <a:spAutoFit/>
          </a:bodyPr>
          <a:lstStyle/>
          <a:p>
            <a:pPr algn="ctr"/>
            <a:r>
              <a:rPr lang="en-US" dirty="0"/>
              <a:t>JoLynn Gower</a:t>
            </a:r>
          </a:p>
          <a:p>
            <a:pPr algn="ctr"/>
            <a:r>
              <a:rPr lang="en-US" dirty="0"/>
              <a:t>493-6151</a:t>
            </a:r>
          </a:p>
          <a:p>
            <a:pPr algn="ctr"/>
            <a:r>
              <a:rPr lang="en-US" dirty="0"/>
              <a:t>jgower@guardingthetruth.org</a:t>
            </a:r>
          </a:p>
        </p:txBody>
      </p:sp>
    </p:spTree>
    <p:extLst>
      <p:ext uri="{BB962C8B-B14F-4D97-AF65-F5344CB8AC3E}">
        <p14:creationId xmlns:p14="http://schemas.microsoft.com/office/powerpoint/2010/main" val="2635210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02059"/>
            <a:ext cx="9143999" cy="5655941"/>
          </a:xfrm>
        </p:spPr>
        <p:txBody>
          <a:bodyPr>
            <a:normAutofit fontScale="92500"/>
          </a:bodyPr>
          <a:lstStyle/>
          <a:p>
            <a:pPr>
              <a:spcBef>
                <a:spcPts val="200"/>
              </a:spcBef>
            </a:pPr>
            <a:r>
              <a:rPr lang="en-US" sz="2800" b="1" dirty="0">
                <a:latin typeface="Tahoma" panose="020B0604030504040204" pitchFamily="34" charset="0"/>
                <a:ea typeface="Tahoma" panose="020B0604030504040204" pitchFamily="34" charset="0"/>
                <a:cs typeface="Tahoma" panose="020B0604030504040204" pitchFamily="34" charset="0"/>
              </a:rPr>
              <a:t>Matthew 19:3-6 </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i="1" dirty="0">
                <a:latin typeface="Tahoma" panose="020B0604030504040204" pitchFamily="34" charset="0"/>
                <a:ea typeface="Tahoma" panose="020B0604030504040204" pitchFamily="34" charset="0"/>
                <a:cs typeface="Tahoma" panose="020B0604030504040204" pitchFamily="34" charset="0"/>
              </a:rPr>
              <a:t>Some</a:t>
            </a:r>
            <a:r>
              <a:rPr lang="en-US" sz="2800" dirty="0">
                <a:latin typeface="Tahoma" panose="020B0604030504040204" pitchFamily="34" charset="0"/>
                <a:ea typeface="Tahoma" panose="020B0604030504040204" pitchFamily="34" charset="0"/>
                <a:cs typeface="Tahoma" panose="020B0604030504040204" pitchFamily="34" charset="0"/>
              </a:rPr>
              <a:t> Pharisees came to Jesus, testing Him and asking, "Is it lawful </a:t>
            </a:r>
            <a:r>
              <a:rPr lang="en-US" sz="2800" i="1" dirty="0">
                <a:latin typeface="Tahoma" panose="020B0604030504040204" pitchFamily="34" charset="0"/>
                <a:ea typeface="Tahoma" panose="020B0604030504040204" pitchFamily="34" charset="0"/>
                <a:cs typeface="Tahoma" panose="020B0604030504040204" pitchFamily="34" charset="0"/>
              </a:rPr>
              <a:t>for a man</a:t>
            </a:r>
            <a:r>
              <a:rPr lang="en-US" sz="2800" dirty="0">
                <a:latin typeface="Tahoma" panose="020B0604030504040204" pitchFamily="34" charset="0"/>
                <a:ea typeface="Tahoma" panose="020B0604030504040204" pitchFamily="34" charset="0"/>
                <a:cs typeface="Tahoma" panose="020B0604030504040204" pitchFamily="34" charset="0"/>
              </a:rPr>
              <a:t> to divorce his wife for any reason at all?" And He answered and said, "Have you not read that He who created </a:t>
            </a:r>
            <a:r>
              <a:rPr lang="en-US" sz="2800" i="1" dirty="0">
                <a:latin typeface="Tahoma" panose="020B0604030504040204" pitchFamily="34" charset="0"/>
                <a:ea typeface="Tahoma" panose="020B0604030504040204" pitchFamily="34" charset="0"/>
                <a:cs typeface="Tahoma" panose="020B0604030504040204" pitchFamily="34" charset="0"/>
              </a:rPr>
              <a:t>them</a:t>
            </a:r>
            <a:r>
              <a:rPr lang="en-US" sz="2800" dirty="0">
                <a:latin typeface="Tahoma" panose="020B0604030504040204" pitchFamily="34" charset="0"/>
                <a:ea typeface="Tahoma" panose="020B0604030504040204" pitchFamily="34" charset="0"/>
                <a:cs typeface="Tahoma" panose="020B0604030504040204" pitchFamily="34" charset="0"/>
              </a:rPr>
              <a:t> from the beginning </a:t>
            </a:r>
            <a:r>
              <a:rPr lang="en-US" sz="2800" cap="small" dirty="0">
                <a:effectLst/>
                <a:latin typeface="Tahoma" panose="020B0604030504040204" pitchFamily="34" charset="0"/>
                <a:ea typeface="Tahoma" panose="020B0604030504040204" pitchFamily="34" charset="0"/>
                <a:cs typeface="Tahoma" panose="020B0604030504040204" pitchFamily="34" charset="0"/>
              </a:rPr>
              <a:t>MADE THEM MALE AND FEMALE</a:t>
            </a:r>
            <a:r>
              <a:rPr lang="en-US" sz="2800" dirty="0">
                <a:latin typeface="Tahoma" panose="020B0604030504040204" pitchFamily="34" charset="0"/>
                <a:ea typeface="Tahoma" panose="020B0604030504040204" pitchFamily="34" charset="0"/>
                <a:cs typeface="Tahoma" panose="020B0604030504040204" pitchFamily="34" charset="0"/>
              </a:rPr>
              <a:t>, and said, '</a:t>
            </a:r>
            <a:r>
              <a:rPr lang="en-US" sz="2800" cap="small" dirty="0">
                <a:effectLst/>
                <a:latin typeface="Tahoma" panose="020B0604030504040204" pitchFamily="34" charset="0"/>
                <a:ea typeface="Tahoma" panose="020B0604030504040204" pitchFamily="34" charset="0"/>
                <a:cs typeface="Tahoma" panose="020B0604030504040204" pitchFamily="34" charset="0"/>
              </a:rPr>
              <a:t>FOR THIS REASON A MAN SHALL LEAVE HIS FATHER AND MOTHER AND BE JOINED TO HIS WIFE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THE TWO SHALL BECOME ONE FLESH</a:t>
            </a:r>
            <a:r>
              <a:rPr lang="en-US" sz="2800" dirty="0">
                <a:latin typeface="Tahoma" panose="020B0604030504040204" pitchFamily="34" charset="0"/>
                <a:ea typeface="Tahoma" panose="020B0604030504040204" pitchFamily="34" charset="0"/>
                <a:cs typeface="Tahoma" panose="020B0604030504040204" pitchFamily="34" charset="0"/>
              </a:rPr>
              <a:t>’?  So they are no longer two, but one flesh. What therefore God has joined together, let no man separate." </a:t>
            </a:r>
          </a:p>
          <a:p>
            <a:pPr>
              <a:spcBef>
                <a:spcPts val="200"/>
              </a:spcBef>
            </a:pPr>
            <a:r>
              <a:rPr lang="en-US" sz="3000" b="1" dirty="0">
                <a:latin typeface="Tahoma" panose="020B0604030504040204" pitchFamily="34" charset="0"/>
                <a:ea typeface="Tahoma" panose="020B0604030504040204" pitchFamily="34" charset="0"/>
                <a:cs typeface="Tahoma" panose="020B0604030504040204" pitchFamily="34" charset="0"/>
              </a:rPr>
              <a:t>Luke 16:18 </a:t>
            </a:r>
            <a:r>
              <a:rPr lang="en-US" sz="3000" dirty="0">
                <a:latin typeface="Tahoma" panose="020B0604030504040204" pitchFamily="34" charset="0"/>
                <a:ea typeface="Tahoma" panose="020B0604030504040204" pitchFamily="34" charset="0"/>
                <a:cs typeface="Tahoma" panose="020B0604030504040204" pitchFamily="34" charset="0"/>
              </a:rPr>
              <a:t> "Everyone who divorces his wife and marries </a:t>
            </a:r>
            <a:r>
              <a:rPr lang="en-US" sz="3000" spc="-150" dirty="0">
                <a:latin typeface="Tahoma" panose="020B0604030504040204" pitchFamily="34" charset="0"/>
                <a:ea typeface="Tahoma" panose="020B0604030504040204" pitchFamily="34" charset="0"/>
                <a:cs typeface="Tahoma" panose="020B0604030504040204" pitchFamily="34" charset="0"/>
              </a:rPr>
              <a:t>another commits </a:t>
            </a:r>
            <a:r>
              <a:rPr lang="en-US" sz="3000" dirty="0">
                <a:latin typeface="Tahoma" panose="020B0604030504040204" pitchFamily="34" charset="0"/>
                <a:ea typeface="Tahoma" panose="020B0604030504040204" pitchFamily="34" charset="0"/>
                <a:cs typeface="Tahoma" panose="020B0604030504040204" pitchFamily="34" charset="0"/>
              </a:rPr>
              <a:t>adultery, and he who marries one who is divorced from a husband commits adultery. </a:t>
            </a:r>
          </a:p>
        </p:txBody>
      </p:sp>
      <p:sp>
        <p:nvSpPr>
          <p:cNvPr id="4" name="TextBox 3">
            <a:extLst>
              <a:ext uri="{FF2B5EF4-FFF2-40B4-BE49-F238E27FC236}">
                <a16:creationId xmlns:a16="http://schemas.microsoft.com/office/drawing/2014/main" id="{7551A357-4512-4151-BB4B-AF3CAC9685CD}"/>
              </a:ext>
            </a:extLst>
          </p:cNvPr>
          <p:cNvSpPr txBox="1"/>
          <p:nvPr/>
        </p:nvSpPr>
        <p:spPr>
          <a:xfrm>
            <a:off x="1" y="371062"/>
            <a:ext cx="9144000"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 ON MARRIAGE</a:t>
            </a:r>
          </a:p>
        </p:txBody>
      </p:sp>
    </p:spTree>
    <p:extLst>
      <p:ext uri="{BB962C8B-B14F-4D97-AF65-F5344CB8AC3E}">
        <p14:creationId xmlns:p14="http://schemas.microsoft.com/office/powerpoint/2010/main" val="273016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98783"/>
            <a:ext cx="12156949" cy="940904"/>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INTRODUCTION</a:t>
            </a:r>
            <a:br>
              <a:rPr lang="en-US" dirty="0">
                <a:latin typeface="Tahoma" panose="020B0604030504040204" pitchFamily="34" charset="0"/>
                <a:ea typeface="Tahoma" panose="020B0604030504040204" pitchFamily="34" charset="0"/>
                <a:cs typeface="Tahoma" panose="020B0604030504040204" pitchFamily="34" charset="0"/>
              </a:rPr>
            </a:b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970672"/>
            <a:ext cx="9144000" cy="5887330"/>
          </a:xfrm>
        </p:spPr>
        <p:txBody>
          <a:bodyPr>
            <a:normAutofit fontScale="85000" lnSpcReduction="20000"/>
          </a:bodyPr>
          <a:lstStyle/>
          <a:p>
            <a:pPr>
              <a:lnSpc>
                <a:spcPct val="108000"/>
              </a:lnSpc>
              <a:spcBef>
                <a:spcPts val="200"/>
              </a:spcBef>
            </a:pPr>
            <a:r>
              <a:rPr lang="en-US" sz="3000" b="1" dirty="0">
                <a:latin typeface="Tahoma" panose="020B0604030504040204" pitchFamily="34" charset="0"/>
                <a:ea typeface="Tahoma" panose="020B0604030504040204" pitchFamily="34" charset="0"/>
                <a:cs typeface="Tahoma" panose="020B0604030504040204" pitchFamily="34" charset="0"/>
              </a:rPr>
              <a:t>1 Timothy 6:20-21 </a:t>
            </a:r>
            <a:r>
              <a:rPr lang="en-US" sz="3000" dirty="0">
                <a:latin typeface="Tahoma" panose="020B0604030504040204" pitchFamily="34" charset="0"/>
                <a:ea typeface="Tahoma" panose="020B0604030504040204" pitchFamily="34" charset="0"/>
                <a:cs typeface="Tahoma" panose="020B0604030504040204" pitchFamily="34" charset="0"/>
              </a:rPr>
              <a:t> O Timothy, guard what has been entrusted to you, avoiding worldly </a:t>
            </a:r>
            <a:r>
              <a:rPr lang="en-US" sz="3000" i="1" dirty="0">
                <a:latin typeface="Tahoma" panose="020B0604030504040204" pitchFamily="34" charset="0"/>
                <a:ea typeface="Tahoma" panose="020B0604030504040204" pitchFamily="34" charset="0"/>
                <a:cs typeface="Tahoma" panose="020B0604030504040204" pitchFamily="34" charset="0"/>
              </a:rPr>
              <a:t>and</a:t>
            </a:r>
            <a:r>
              <a:rPr lang="en-US" sz="3000" dirty="0">
                <a:latin typeface="Tahoma" panose="020B0604030504040204" pitchFamily="34" charset="0"/>
                <a:ea typeface="Tahoma" panose="020B0604030504040204" pitchFamily="34" charset="0"/>
                <a:cs typeface="Tahoma" panose="020B0604030504040204" pitchFamily="34" charset="0"/>
              </a:rPr>
              <a:t> empty chatter </a:t>
            </a:r>
            <a:r>
              <a:rPr lang="en-US" sz="3000" i="1" dirty="0">
                <a:latin typeface="Tahoma" panose="020B0604030504040204" pitchFamily="34" charset="0"/>
                <a:ea typeface="Tahoma" panose="020B0604030504040204" pitchFamily="34" charset="0"/>
                <a:cs typeface="Tahoma" panose="020B0604030504040204" pitchFamily="34" charset="0"/>
              </a:rPr>
              <a:t>and</a:t>
            </a:r>
            <a:r>
              <a:rPr lang="en-US" sz="3000" dirty="0">
                <a:latin typeface="Tahoma" panose="020B0604030504040204" pitchFamily="34" charset="0"/>
                <a:ea typeface="Tahoma" panose="020B0604030504040204" pitchFamily="34" charset="0"/>
                <a:cs typeface="Tahoma" panose="020B0604030504040204" pitchFamily="34" charset="0"/>
              </a:rPr>
              <a:t> the opposing arguments of what is falsely called "knowledge"— which some have professed and thus gone astray from the faith. Grace be with you.</a:t>
            </a:r>
          </a:p>
          <a:p>
            <a:pPr>
              <a:lnSpc>
                <a:spcPct val="108000"/>
              </a:lnSpc>
              <a:spcBef>
                <a:spcPts val="200"/>
              </a:spcBef>
            </a:pPr>
            <a:r>
              <a:rPr lang="en-US" sz="3000" dirty="0">
                <a:latin typeface="Tahoma" panose="020B0604030504040204" pitchFamily="34" charset="0"/>
                <a:ea typeface="Tahoma" panose="020B0604030504040204" pitchFamily="34" charset="0"/>
                <a:cs typeface="Tahoma" panose="020B0604030504040204" pitchFamily="34" charset="0"/>
              </a:rPr>
              <a:t>Considering how the Corinthians were handling disputes made Paul return to a knowledge of the truth</a:t>
            </a:r>
          </a:p>
          <a:p>
            <a:pPr>
              <a:lnSpc>
                <a:spcPct val="108000"/>
              </a:lnSpc>
              <a:spcBef>
                <a:spcPts val="200"/>
              </a:spcBef>
            </a:pPr>
            <a:r>
              <a:rPr lang="en-US" sz="3000" b="1" dirty="0">
                <a:latin typeface="Tahoma" panose="020B0604030504040204" pitchFamily="34" charset="0"/>
                <a:ea typeface="Tahoma" panose="020B0604030504040204" pitchFamily="34" charset="0"/>
                <a:cs typeface="Tahoma" panose="020B0604030504040204" pitchFamily="34" charset="0"/>
              </a:rPr>
              <a:t>1 Corinthians 6:9-11 </a:t>
            </a:r>
            <a:r>
              <a:rPr lang="en-US" sz="3000" dirty="0">
                <a:latin typeface="Tahoma" panose="020B0604030504040204" pitchFamily="34" charset="0"/>
                <a:ea typeface="Tahoma" panose="020B0604030504040204" pitchFamily="34" charset="0"/>
                <a:cs typeface="Tahoma" panose="020B0604030504040204" pitchFamily="34" charset="0"/>
              </a:rPr>
              <a:t> Or do you not know that the unrighteous will not inherit the kingdom of God? Do not be deceived; neither fornicators, nor idolaters, nor adulterers, nor effeminate, nor homosexuals, nor thieves, nor </a:t>
            </a:r>
            <a:r>
              <a:rPr lang="en-US" sz="3000" i="1" dirty="0">
                <a:latin typeface="Tahoma" panose="020B0604030504040204" pitchFamily="34" charset="0"/>
                <a:ea typeface="Tahoma" panose="020B0604030504040204" pitchFamily="34" charset="0"/>
                <a:cs typeface="Tahoma" panose="020B0604030504040204" pitchFamily="34" charset="0"/>
              </a:rPr>
              <a:t>the</a:t>
            </a:r>
            <a:r>
              <a:rPr lang="en-US" sz="3000" dirty="0">
                <a:latin typeface="Tahoma" panose="020B0604030504040204" pitchFamily="34" charset="0"/>
                <a:ea typeface="Tahoma" panose="020B0604030504040204" pitchFamily="34" charset="0"/>
                <a:cs typeface="Tahoma" panose="020B0604030504040204" pitchFamily="34" charset="0"/>
              </a:rPr>
              <a:t> covetous, nor drunkards, nor revilers, nor swindlers, will inherit the kingdom of God.  Such were some of you; but you were washed, but you were sanctified, but you were justified in the name of the Lord Jesus Christ and in the Spirit of our God. </a:t>
            </a:r>
          </a:p>
        </p:txBody>
      </p:sp>
    </p:spTree>
    <p:extLst>
      <p:ext uri="{BB962C8B-B14F-4D97-AF65-F5344CB8AC3E}">
        <p14:creationId xmlns:p14="http://schemas.microsoft.com/office/powerpoint/2010/main" val="616729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196948"/>
            <a:ext cx="9144000" cy="942740"/>
          </a:xfrm>
        </p:spPr>
        <p:txBody>
          <a:bodyPr/>
          <a:lstStyle/>
          <a:p>
            <a:pPr algn="ctr"/>
            <a:r>
              <a:rPr lang="en-US" dirty="0"/>
              <a:t>TRANSLATIONS</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688"/>
            <a:ext cx="9144000" cy="5718313"/>
          </a:xfrm>
        </p:spPr>
        <p:txBody>
          <a:bodyPr>
            <a:normAutofit/>
          </a:bodyPr>
          <a:lstStyle/>
          <a:p>
            <a:pPr>
              <a:spcBef>
                <a:spcPts val="600"/>
              </a:spcBef>
            </a:pPr>
            <a:r>
              <a:rPr lang="en-US" sz="2800" u="sng" dirty="0" err="1">
                <a:latin typeface="Tahoma" panose="020B0604030504040204" pitchFamily="34" charset="0"/>
                <a:ea typeface="Tahoma" panose="020B0604030504040204" pitchFamily="34" charset="0"/>
                <a:cs typeface="Tahoma" panose="020B0604030504040204" pitchFamily="34" charset="0"/>
              </a:rPr>
              <a:t>Porneia</a:t>
            </a:r>
            <a:r>
              <a:rPr lang="en-US" sz="2800" dirty="0">
                <a:latin typeface="Tahoma" panose="020B0604030504040204" pitchFamily="34" charset="0"/>
                <a:ea typeface="Tahoma" panose="020B0604030504040204" pitchFamily="34" charset="0"/>
                <a:cs typeface="Tahoma" panose="020B0604030504040204" pitchFamily="34" charset="0"/>
              </a:rPr>
              <a:t>: fornication: sexual immorality in general</a:t>
            </a:r>
          </a:p>
          <a:p>
            <a:pPr>
              <a:spcBef>
                <a:spcPts val="600"/>
              </a:spcBef>
            </a:pPr>
            <a:r>
              <a:rPr lang="en-US" sz="2800" u="sng" dirty="0" err="1">
                <a:latin typeface="Tahoma" panose="020B0604030504040204" pitchFamily="34" charset="0"/>
                <a:ea typeface="Tahoma" panose="020B0604030504040204" pitchFamily="34" charset="0"/>
                <a:cs typeface="Tahoma" panose="020B0604030504040204" pitchFamily="34" charset="0"/>
              </a:rPr>
              <a:t>Moichoi</a:t>
            </a:r>
            <a:r>
              <a:rPr lang="en-US" sz="2800" dirty="0">
                <a:latin typeface="Tahoma" panose="020B0604030504040204" pitchFamily="34" charset="0"/>
                <a:ea typeface="Tahoma" panose="020B0604030504040204" pitchFamily="34" charset="0"/>
                <a:cs typeface="Tahoma" panose="020B0604030504040204" pitchFamily="34" charset="0"/>
              </a:rPr>
              <a:t>: adulterers: sexual relationship between two people when at least one is married to someone else</a:t>
            </a:r>
          </a:p>
          <a:p>
            <a:pPr>
              <a:spcBef>
                <a:spcPts val="600"/>
              </a:spcBef>
            </a:pPr>
            <a:r>
              <a:rPr lang="en-US" sz="2800" u="sng" dirty="0">
                <a:latin typeface="Tahoma" panose="020B0604030504040204" pitchFamily="34" charset="0"/>
                <a:ea typeface="Tahoma" panose="020B0604030504040204" pitchFamily="34" charset="0"/>
                <a:cs typeface="Tahoma" panose="020B0604030504040204" pitchFamily="34" charset="0"/>
              </a:rPr>
              <a:t>Catamite</a:t>
            </a:r>
            <a:r>
              <a:rPr lang="en-US" sz="2800" dirty="0">
                <a:latin typeface="Tahoma" panose="020B0604030504040204" pitchFamily="34" charset="0"/>
                <a:ea typeface="Tahoma" panose="020B0604030504040204" pitchFamily="34" charset="0"/>
                <a:cs typeface="Tahoma" panose="020B0604030504040204" pitchFamily="34" charset="0"/>
              </a:rPr>
              <a:t>: homosexual: male partner in a homosexual relationship who is taking part of a heterosexual union; “effeminate”</a:t>
            </a:r>
          </a:p>
          <a:p>
            <a:pPr>
              <a:spcBef>
                <a:spcPts val="600"/>
              </a:spcBef>
            </a:pPr>
            <a:r>
              <a:rPr lang="en-US" sz="2800" u="sng" dirty="0">
                <a:latin typeface="Tahoma" panose="020B0604030504040204" pitchFamily="34" charset="0"/>
                <a:ea typeface="Tahoma" panose="020B0604030504040204" pitchFamily="34" charset="0"/>
                <a:cs typeface="Tahoma" panose="020B0604030504040204" pitchFamily="34" charset="0"/>
              </a:rPr>
              <a:t>Sodomite</a:t>
            </a:r>
            <a:r>
              <a:rPr lang="en-US" sz="2800" dirty="0">
                <a:latin typeface="Tahoma" panose="020B0604030504040204" pitchFamily="34" charset="0"/>
                <a:ea typeface="Tahoma" panose="020B0604030504040204" pitchFamily="34" charset="0"/>
                <a:cs typeface="Tahoma" panose="020B0604030504040204" pitchFamily="34" charset="0"/>
              </a:rPr>
              <a:t>: male partner in a homosexual relationship who takes the role of the male in a heterosexual union</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Such things were lawful in the Corinthian culture</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Paul sets up a comparison between food for the body and sex for the body</a:t>
            </a:r>
          </a:p>
          <a:p>
            <a:pPr>
              <a:spcBef>
                <a:spcPts val="600"/>
              </a:spcBef>
            </a:pPr>
            <a:endParaRPr lang="en-US" sz="2800" dirty="0">
              <a:latin typeface="Tahoma" panose="020B0604030504040204" pitchFamily="34" charset="0"/>
              <a:ea typeface="Tahoma" panose="020B0604030504040204" pitchFamily="34" charset="0"/>
              <a:cs typeface="Tahoma" panose="020B0604030504040204" pitchFamily="34" charset="0"/>
            </a:endParaRP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56576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0" y="337625"/>
            <a:ext cx="9143999" cy="921333"/>
          </a:xfrm>
        </p:spPr>
        <p:txBody>
          <a:bodyPr/>
          <a:lstStyle/>
          <a:p>
            <a:pPr algn="ctr"/>
            <a:r>
              <a:rPr lang="en-US" dirty="0"/>
              <a:t>THE ARGUMENT</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484"/>
            <a:ext cx="9144000" cy="5718518"/>
          </a:xfrm>
        </p:spPr>
        <p:txBody>
          <a:bodyPr>
            <a:noAutofit/>
          </a:bodyPr>
          <a:lstStyle/>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God gave us natural appetites for food and it is permissible to satiate them.</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God gave us appetites for sex and it is permissible to satiate that as well</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6:14-16 </a:t>
            </a:r>
            <a:r>
              <a:rPr lang="en-US" sz="2800" dirty="0">
                <a:latin typeface="Tahoma" panose="020B0604030504040204" pitchFamily="34" charset="0"/>
                <a:ea typeface="Tahoma" panose="020B0604030504040204" pitchFamily="34" charset="0"/>
                <a:cs typeface="Tahoma" panose="020B0604030504040204" pitchFamily="34" charset="0"/>
              </a:rPr>
              <a:t> Now God has not only raised the Lord, but will also raise us up through His power.  Do you not know that your bodies are members of Christ? Shall I then take away the members of Christ and make them members of a prostitute? May it never be!  Or do you not know that the one who joins himself to a prostitute is one body </a:t>
            </a:r>
            <a:r>
              <a:rPr lang="en-US" sz="2800" i="1" dirty="0">
                <a:latin typeface="Tahoma" panose="020B0604030504040204" pitchFamily="34" charset="0"/>
                <a:ea typeface="Tahoma" panose="020B0604030504040204" pitchFamily="34" charset="0"/>
                <a:cs typeface="Tahoma" panose="020B0604030504040204" pitchFamily="34" charset="0"/>
              </a:rPr>
              <a:t>with her?</a:t>
            </a:r>
            <a:r>
              <a:rPr lang="en-US" sz="2800" dirty="0">
                <a:latin typeface="Tahoma" panose="020B0604030504040204" pitchFamily="34" charset="0"/>
                <a:ea typeface="Tahoma" panose="020B0604030504040204" pitchFamily="34" charset="0"/>
                <a:cs typeface="Tahoma" panose="020B0604030504040204" pitchFamily="34" charset="0"/>
              </a:rPr>
              <a:t> For He says, "</a:t>
            </a:r>
            <a:r>
              <a:rPr lang="en-US" sz="2800" cap="small" dirty="0">
                <a:effectLst/>
                <a:latin typeface="Tahoma" panose="020B0604030504040204" pitchFamily="34" charset="0"/>
                <a:ea typeface="Tahoma" panose="020B0604030504040204" pitchFamily="34" charset="0"/>
                <a:cs typeface="Tahoma" panose="020B0604030504040204" pitchFamily="34" charset="0"/>
              </a:rPr>
              <a:t>THE TWO SHALL BECOME ONE FLESH</a:t>
            </a:r>
            <a:r>
              <a:rPr lang="en-US" sz="2800" dirty="0">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3632993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253218"/>
            <a:ext cx="9144000" cy="1005740"/>
          </a:xfrm>
        </p:spPr>
        <p:txBody>
          <a:bodyPr/>
          <a:lstStyle/>
          <a:p>
            <a:pPr algn="ctr"/>
            <a:r>
              <a:rPr lang="en-US" dirty="0"/>
              <a:t>WHAT PAUL DEALT WITH</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58958"/>
            <a:ext cx="9144000" cy="5599043"/>
          </a:xfrm>
        </p:spPr>
        <p:txBody>
          <a:bodyPr>
            <a:normAutofit/>
          </a:bodyPr>
          <a:lstStyle/>
          <a:p>
            <a:pPr>
              <a:spcBef>
                <a:spcPts val="400"/>
              </a:spcBef>
            </a:pPr>
            <a:r>
              <a:rPr lang="en-US" sz="2800" dirty="0">
                <a:latin typeface="Tahoma" panose="020B0604030504040204" pitchFamily="34" charset="0"/>
                <a:ea typeface="Tahoma" panose="020B0604030504040204" pitchFamily="34" charset="0"/>
                <a:cs typeface="Tahoma" panose="020B0604030504040204" pitchFamily="34" charset="0"/>
              </a:rPr>
              <a:t>Antinomians: against the law; I am completely free because I am in Christ</a:t>
            </a:r>
          </a:p>
          <a:p>
            <a:pPr>
              <a:spcBef>
                <a:spcPts val="400"/>
              </a:spcBef>
            </a:pPr>
            <a:r>
              <a:rPr lang="en-US" sz="2800" dirty="0">
                <a:latin typeface="Tahoma" panose="020B0604030504040204" pitchFamily="34" charset="0"/>
                <a:ea typeface="Tahoma" panose="020B0604030504040204" pitchFamily="34" charset="0"/>
                <a:cs typeface="Tahoma" panose="020B0604030504040204" pitchFamily="34" charset="0"/>
              </a:rPr>
              <a:t>Legalist: so set on obeying the law that freedom in Christ was threatened</a:t>
            </a:r>
          </a:p>
          <a:p>
            <a:pPr>
              <a:spcBef>
                <a:spcPts val="400"/>
              </a:spcBef>
            </a:pPr>
            <a:r>
              <a:rPr lang="en-US" sz="2800" dirty="0">
                <a:latin typeface="Tahoma" panose="020B0604030504040204" pitchFamily="34" charset="0"/>
                <a:ea typeface="Tahoma" panose="020B0604030504040204" pitchFamily="34" charset="0"/>
                <a:cs typeface="Tahoma" panose="020B0604030504040204" pitchFamily="34" charset="0"/>
              </a:rPr>
              <a:t>Stoics: the body is a prison of the soul; the body is trivialized because it will die</a:t>
            </a:r>
          </a:p>
          <a:p>
            <a:pPr>
              <a:spcBef>
                <a:spcPts val="400"/>
              </a:spcBef>
            </a:pPr>
            <a:r>
              <a:rPr lang="en-US" sz="2800" dirty="0">
                <a:latin typeface="Tahoma" panose="020B0604030504040204" pitchFamily="34" charset="0"/>
                <a:ea typeface="Tahoma" panose="020B0604030504040204" pitchFamily="34" charset="0"/>
                <a:cs typeface="Tahoma" panose="020B0604030504040204" pitchFamily="34" charset="0"/>
              </a:rPr>
              <a:t>V 13: purpose of the body in the Lord</a:t>
            </a:r>
          </a:p>
          <a:p>
            <a:pPr>
              <a:spcBef>
                <a:spcPts val="400"/>
              </a:spcBef>
            </a:pPr>
            <a:r>
              <a:rPr lang="en-US" sz="2800" dirty="0">
                <a:latin typeface="Tahoma" panose="020B0604030504040204" pitchFamily="34" charset="0"/>
                <a:ea typeface="Tahoma" panose="020B0604030504040204" pitchFamily="34" charset="0"/>
                <a:cs typeface="Tahoma" panose="020B0604030504040204" pitchFamily="34" charset="0"/>
              </a:rPr>
              <a:t>V 14: resurrection of the body in the Lord</a:t>
            </a:r>
          </a:p>
          <a:p>
            <a:pPr>
              <a:spcBef>
                <a:spcPts val="400"/>
              </a:spcBef>
            </a:pPr>
            <a:r>
              <a:rPr lang="en-US" sz="2800" dirty="0">
                <a:latin typeface="Tahoma" panose="020B0604030504040204" pitchFamily="34" charset="0"/>
                <a:ea typeface="Tahoma" panose="020B0604030504040204" pitchFamily="34" charset="0"/>
                <a:cs typeface="Tahoma" panose="020B0604030504040204" pitchFamily="34" charset="0"/>
              </a:rPr>
              <a:t>V 15-17: interaction of the body with the Lord</a:t>
            </a:r>
          </a:p>
          <a:p>
            <a:pPr>
              <a:spcBef>
                <a:spcPts val="400"/>
              </a:spcBef>
            </a:pPr>
            <a:r>
              <a:rPr lang="en-US" sz="2800" dirty="0">
                <a:latin typeface="Tahoma" panose="020B0604030504040204" pitchFamily="34" charset="0"/>
                <a:ea typeface="Tahoma" panose="020B0604030504040204" pitchFamily="34" charset="0"/>
                <a:cs typeface="Tahoma" panose="020B0604030504040204" pitchFamily="34" charset="0"/>
              </a:rPr>
              <a:t>V 19: habitation of the body by the Lord</a:t>
            </a:r>
          </a:p>
          <a:p>
            <a:pPr>
              <a:spcBef>
                <a:spcPts val="400"/>
              </a:spcBef>
            </a:pPr>
            <a:r>
              <a:rPr lang="en-US" sz="2800" dirty="0">
                <a:latin typeface="Tahoma" panose="020B0604030504040204" pitchFamily="34" charset="0"/>
                <a:ea typeface="Tahoma" panose="020B0604030504040204" pitchFamily="34" charset="0"/>
                <a:cs typeface="Tahoma" panose="020B0604030504040204" pitchFamily="34" charset="0"/>
              </a:rPr>
              <a:t>V 20: the redemption of the body by the Lord </a:t>
            </a:r>
          </a:p>
        </p:txBody>
      </p:sp>
    </p:spTree>
    <p:extLst>
      <p:ext uri="{BB962C8B-B14F-4D97-AF65-F5344CB8AC3E}">
        <p14:creationId xmlns:p14="http://schemas.microsoft.com/office/powerpoint/2010/main" val="2058447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26609" y="309489"/>
            <a:ext cx="9017391" cy="949469"/>
          </a:xfrm>
        </p:spPr>
        <p:txBody>
          <a:bodyPr/>
          <a:lstStyle/>
          <a:p>
            <a:pPr algn="ctr"/>
            <a:r>
              <a:rPr lang="en-US" dirty="0"/>
              <a:t>ABOUT MARRIAGE</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0" y="1258958"/>
            <a:ext cx="9017391" cy="5599043"/>
          </a:xfrm>
        </p:spPr>
        <p:txBody>
          <a:bodyPr>
            <a:normAutofit/>
          </a:bodyPr>
          <a:lstStyle/>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Chapter 7 begins with some instruction</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7:1, 25; 8:1; 12:1; 16:1, 12</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There is a great deal of confusion regarding sex because the culture misused and perverted the sexual relationship</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This letter is written to answer specific questions asked by the church</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The letter should not be taken as the totality of Paul’s opinions on marriage</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This letter is not scripturally exhaustive!</a:t>
            </a:r>
          </a:p>
        </p:txBody>
      </p:sp>
    </p:spTree>
    <p:extLst>
      <p:ext uri="{BB962C8B-B14F-4D97-AF65-F5344CB8AC3E}">
        <p14:creationId xmlns:p14="http://schemas.microsoft.com/office/powerpoint/2010/main" val="1688252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337625"/>
            <a:ext cx="9144000" cy="921333"/>
          </a:xfrm>
        </p:spPr>
        <p:txBody>
          <a:bodyPr/>
          <a:lstStyle/>
          <a:p>
            <a:pPr algn="ctr"/>
            <a:r>
              <a:rPr lang="en-US" dirty="0"/>
              <a:t>THE CORINTHIAN CULTURE</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58958"/>
            <a:ext cx="9144000" cy="5599043"/>
          </a:xfrm>
        </p:spPr>
        <p:txBody>
          <a:bodyPr>
            <a:no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1 Corinthians 7:2-5 </a:t>
            </a:r>
            <a:r>
              <a:rPr lang="en-US" sz="2800" dirty="0">
                <a:latin typeface="Tahoma" panose="020B0604030504040204" pitchFamily="34" charset="0"/>
                <a:ea typeface="Tahoma" panose="020B0604030504040204" pitchFamily="34" charset="0"/>
                <a:cs typeface="Tahoma" panose="020B0604030504040204" pitchFamily="34" charset="0"/>
              </a:rPr>
              <a:t> But because of immoralities, each man is to have his own wife, and each woman is to have her own husband. The husband must fulfill his duty to his wife, and likewise also the wife to her husband. The wife does not have authority over her own body, but the husband </a:t>
            </a:r>
            <a:r>
              <a:rPr lang="en-US" sz="2800" i="1" dirty="0">
                <a:latin typeface="Tahoma" panose="020B0604030504040204" pitchFamily="34" charset="0"/>
                <a:ea typeface="Tahoma" panose="020B0604030504040204" pitchFamily="34" charset="0"/>
                <a:cs typeface="Tahoma" panose="020B0604030504040204" pitchFamily="34" charset="0"/>
              </a:rPr>
              <a:t>does;</a:t>
            </a:r>
            <a:r>
              <a:rPr lang="en-US" sz="2800" dirty="0">
                <a:latin typeface="Tahoma" panose="020B0604030504040204" pitchFamily="34" charset="0"/>
                <a:ea typeface="Tahoma" panose="020B0604030504040204" pitchFamily="34" charset="0"/>
                <a:cs typeface="Tahoma" panose="020B0604030504040204" pitchFamily="34" charset="0"/>
              </a:rPr>
              <a:t> and likewise also the husband does not have authority over his own body, but the wife </a:t>
            </a:r>
            <a:r>
              <a:rPr lang="en-US" sz="2800" i="1" dirty="0">
                <a:latin typeface="Tahoma" panose="020B0604030504040204" pitchFamily="34" charset="0"/>
                <a:ea typeface="Tahoma" panose="020B0604030504040204" pitchFamily="34" charset="0"/>
                <a:cs typeface="Tahoma" panose="020B0604030504040204" pitchFamily="34" charset="0"/>
              </a:rPr>
              <a:t>does.</a:t>
            </a:r>
            <a:r>
              <a:rPr lang="en-US" sz="2800" dirty="0">
                <a:latin typeface="Tahoma" panose="020B0604030504040204" pitchFamily="34" charset="0"/>
                <a:ea typeface="Tahoma" panose="020B0604030504040204" pitchFamily="34" charset="0"/>
                <a:cs typeface="Tahoma" panose="020B0604030504040204" pitchFamily="34" charset="0"/>
              </a:rPr>
              <a:t> Stop depriving one another, except by agreement for a time, so that you may devote yourselves to prayer, and come together again so that Satan will not tempt you because of your lack of self-control. </a:t>
            </a:r>
          </a:p>
        </p:txBody>
      </p:sp>
    </p:spTree>
    <p:extLst>
      <p:ext uri="{BB962C8B-B14F-4D97-AF65-F5344CB8AC3E}">
        <p14:creationId xmlns:p14="http://schemas.microsoft.com/office/powerpoint/2010/main" val="2072398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044978"/>
            <a:ext cx="9144000" cy="5813023"/>
          </a:xfrm>
        </p:spPr>
        <p:txBody>
          <a:bodyPr>
            <a:noAutofit/>
          </a:bodyPr>
          <a:lstStyle/>
          <a:p>
            <a:pPr>
              <a:lnSpc>
                <a:spcPct val="89000"/>
              </a:lnSpc>
              <a:spcBef>
                <a:spcPts val="200"/>
              </a:spcBef>
            </a:pPr>
            <a:r>
              <a:rPr lang="en-US" sz="2800" dirty="0">
                <a:latin typeface="Tahoma" panose="020B0604030504040204" pitchFamily="34" charset="0"/>
                <a:ea typeface="Tahoma" panose="020B0604030504040204" pitchFamily="34" charset="0"/>
                <a:cs typeface="Tahoma" panose="020B0604030504040204" pitchFamily="34" charset="0"/>
              </a:rPr>
              <a:t>Single life is more holy than married life; the develop-</a:t>
            </a:r>
            <a:r>
              <a:rPr lang="en-US" sz="2800" dirty="0" err="1">
                <a:latin typeface="Tahoma" panose="020B0604030504040204" pitchFamily="34" charset="0"/>
                <a:ea typeface="Tahoma" panose="020B0604030504040204" pitchFamily="34" charset="0"/>
                <a:cs typeface="Tahoma" panose="020B0604030504040204" pitchFamily="34" charset="0"/>
              </a:rPr>
              <a:t>ment</a:t>
            </a:r>
            <a:r>
              <a:rPr lang="en-US" sz="2800" dirty="0">
                <a:latin typeface="Tahoma" panose="020B0604030504040204" pitchFamily="34" charset="0"/>
                <a:ea typeface="Tahoma" panose="020B0604030504040204" pitchFamily="34" charset="0"/>
                <a:cs typeface="Tahoma" panose="020B0604030504040204" pitchFamily="34" charset="0"/>
              </a:rPr>
              <a:t> of a </a:t>
            </a:r>
            <a:r>
              <a:rPr lang="en-US" sz="2800" dirty="0" err="1">
                <a:latin typeface="Tahoma" panose="020B0604030504040204" pitchFamily="34" charset="0"/>
                <a:ea typeface="Tahoma" panose="020B0604030504040204" pitchFamily="34" charset="0"/>
                <a:cs typeface="Tahoma" panose="020B0604030504040204" pitchFamily="34" charset="0"/>
              </a:rPr>
              <a:t>clergical</a:t>
            </a:r>
            <a:r>
              <a:rPr lang="en-US" sz="2800" dirty="0">
                <a:latin typeface="Tahoma" panose="020B0604030504040204" pitchFamily="34" charset="0"/>
                <a:ea typeface="Tahoma" panose="020B0604030504040204" pitchFamily="34" charset="0"/>
                <a:cs typeface="Tahoma" panose="020B0604030504040204" pitchFamily="34" charset="0"/>
              </a:rPr>
              <a:t> celibacy arose from this position</a:t>
            </a:r>
          </a:p>
          <a:p>
            <a:pPr>
              <a:lnSpc>
                <a:spcPct val="89000"/>
              </a:lnSpc>
              <a:spcBef>
                <a:spcPts val="200"/>
              </a:spcBef>
            </a:pPr>
            <a:r>
              <a:rPr lang="en-US" sz="2800" dirty="0">
                <a:latin typeface="Tahoma" panose="020B0604030504040204" pitchFamily="34" charset="0"/>
                <a:ea typeface="Tahoma" panose="020B0604030504040204" pitchFamily="34" charset="0"/>
                <a:cs typeface="Tahoma" panose="020B0604030504040204" pitchFamily="34" charset="0"/>
              </a:rPr>
              <a:t>Married life is more holy than single life; a person  must be married; single person is incomplete </a:t>
            </a:r>
          </a:p>
          <a:p>
            <a:pPr>
              <a:lnSpc>
                <a:spcPct val="89000"/>
              </a:lnSpc>
              <a:spcBef>
                <a:spcPts val="200"/>
              </a:spcBef>
            </a:pPr>
            <a:r>
              <a:rPr lang="en-US" sz="2800" b="1" dirty="0">
                <a:latin typeface="Tahoma" panose="020B0604030504040204" pitchFamily="34" charset="0"/>
                <a:ea typeface="Tahoma" panose="020B0604030504040204" pitchFamily="34" charset="0"/>
                <a:cs typeface="Tahoma" panose="020B0604030504040204" pitchFamily="34" charset="0"/>
              </a:rPr>
              <a:t>Genesis 2:24 </a:t>
            </a:r>
            <a:r>
              <a:rPr lang="en-US" sz="2800" dirty="0">
                <a:latin typeface="Tahoma" panose="020B0604030504040204" pitchFamily="34" charset="0"/>
                <a:ea typeface="Tahoma" panose="020B0604030504040204" pitchFamily="34" charset="0"/>
                <a:cs typeface="Tahoma" panose="020B0604030504040204" pitchFamily="34" charset="0"/>
              </a:rPr>
              <a:t> For this reason a man shall leave his father and his mother, and be joined to his wife; and they shall become one flesh. </a:t>
            </a:r>
          </a:p>
          <a:p>
            <a:pPr>
              <a:lnSpc>
                <a:spcPct val="89000"/>
              </a:lnSpc>
              <a:spcBef>
                <a:spcPts val="200"/>
              </a:spcBef>
            </a:pPr>
            <a:r>
              <a:rPr lang="en-US" sz="2800" b="1" dirty="0">
                <a:latin typeface="Tahoma" panose="020B0604030504040204" pitchFamily="34" charset="0"/>
                <a:ea typeface="Tahoma" panose="020B0604030504040204" pitchFamily="34" charset="0"/>
                <a:cs typeface="Tahoma" panose="020B0604030504040204" pitchFamily="34" charset="0"/>
              </a:rPr>
              <a:t>Ephesians 5:3-5 </a:t>
            </a:r>
            <a:r>
              <a:rPr lang="en-US" sz="2800" dirty="0">
                <a:latin typeface="Tahoma" panose="020B0604030504040204" pitchFamily="34" charset="0"/>
                <a:ea typeface="Tahoma" panose="020B0604030504040204" pitchFamily="34" charset="0"/>
                <a:cs typeface="Tahoma" panose="020B0604030504040204" pitchFamily="34" charset="0"/>
              </a:rPr>
              <a:t> But immorality or any impurity or greed must not even be named among you, as is proper among saints; and </a:t>
            </a:r>
            <a:r>
              <a:rPr lang="en-US" sz="2800" i="1" dirty="0">
                <a:latin typeface="Tahoma" panose="020B0604030504040204" pitchFamily="34" charset="0"/>
                <a:ea typeface="Tahoma" panose="020B0604030504040204" pitchFamily="34" charset="0"/>
                <a:cs typeface="Tahoma" panose="020B0604030504040204" pitchFamily="34" charset="0"/>
              </a:rPr>
              <a:t>there must be no</a:t>
            </a:r>
            <a:r>
              <a:rPr lang="en-US" sz="2800" dirty="0">
                <a:latin typeface="Tahoma" panose="020B0604030504040204" pitchFamily="34" charset="0"/>
                <a:ea typeface="Tahoma" panose="020B0604030504040204" pitchFamily="34" charset="0"/>
                <a:cs typeface="Tahoma" panose="020B0604030504040204" pitchFamily="34" charset="0"/>
              </a:rPr>
              <a:t> filthiness and silly talk, or coarse jesting, which are not fitting, but rather giving of thanks. For this you know with certainty, that no immoral or impure person or covetous man, who is an idolater, has an inheritance in the kingdom of Christ and God. </a:t>
            </a:r>
          </a:p>
        </p:txBody>
      </p:sp>
      <p:sp>
        <p:nvSpPr>
          <p:cNvPr id="4" name="TextBox 3">
            <a:extLst>
              <a:ext uri="{FF2B5EF4-FFF2-40B4-BE49-F238E27FC236}">
                <a16:creationId xmlns:a16="http://schemas.microsoft.com/office/drawing/2014/main" id="{7551A357-4512-4151-BB4B-AF3CAC9685CD}"/>
              </a:ext>
            </a:extLst>
          </p:cNvPr>
          <p:cNvSpPr txBox="1"/>
          <p:nvPr/>
        </p:nvSpPr>
        <p:spPr>
          <a:xfrm>
            <a:off x="1" y="213981"/>
            <a:ext cx="9144000"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 TWO OPPOSING POSITIONS</a:t>
            </a:r>
          </a:p>
        </p:txBody>
      </p:sp>
    </p:spTree>
    <p:extLst>
      <p:ext uri="{BB962C8B-B14F-4D97-AF65-F5344CB8AC3E}">
        <p14:creationId xmlns:p14="http://schemas.microsoft.com/office/powerpoint/2010/main" val="3460844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337625"/>
            <a:ext cx="12156949" cy="921333"/>
          </a:xfrm>
        </p:spPr>
        <p:txBody>
          <a:bodyPr/>
          <a:lstStyle/>
          <a:p>
            <a:pPr algn="ctr"/>
            <a:r>
              <a:rPr lang="en-US" dirty="0"/>
              <a:t>FURTHER INSTRUCTIONS</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58958"/>
            <a:ext cx="9144000" cy="5599043"/>
          </a:xfrm>
        </p:spPr>
        <p:txBody>
          <a:bodyPr>
            <a:normAutofit lnSpcReduction="10000"/>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7:8-11 </a:t>
            </a:r>
            <a:r>
              <a:rPr lang="en-US" sz="2800" dirty="0">
                <a:latin typeface="Tahoma" panose="020B0604030504040204" pitchFamily="34" charset="0"/>
                <a:ea typeface="Tahoma" panose="020B0604030504040204" pitchFamily="34" charset="0"/>
                <a:cs typeface="Tahoma" panose="020B0604030504040204" pitchFamily="34" charset="0"/>
              </a:rPr>
              <a:t> But I say to the unmarried and to widows that it is good for them if they remain even as I. But if they do not have self-control, let them marry; for it is better to marry than to burn </a:t>
            </a:r>
            <a:r>
              <a:rPr lang="en-US" sz="2800" i="1" dirty="0">
                <a:latin typeface="Tahoma" panose="020B0604030504040204" pitchFamily="34" charset="0"/>
                <a:ea typeface="Tahoma" panose="020B0604030504040204" pitchFamily="34" charset="0"/>
                <a:cs typeface="Tahoma" panose="020B0604030504040204" pitchFamily="34" charset="0"/>
              </a:rPr>
              <a:t>with passion.</a:t>
            </a:r>
            <a:r>
              <a:rPr lang="en-US" sz="2800" dirty="0">
                <a:latin typeface="Tahoma" panose="020B0604030504040204" pitchFamily="34" charset="0"/>
                <a:ea typeface="Tahoma" panose="020B0604030504040204" pitchFamily="34" charset="0"/>
                <a:cs typeface="Tahoma" panose="020B0604030504040204" pitchFamily="34" charset="0"/>
              </a:rPr>
              <a:t>  But to the married I give instructions, not I, but the Lord, that the wife should not leave her husband (but if she does leave, she must remain unmarried, or else be reconciled to her husband), and that the husband should not divorce his wife. </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Malachi 2:16 </a:t>
            </a:r>
            <a:r>
              <a:rPr lang="en-US" sz="2800" dirty="0">
                <a:latin typeface="Tahoma" panose="020B0604030504040204" pitchFamily="34" charset="0"/>
                <a:ea typeface="Tahoma" panose="020B0604030504040204" pitchFamily="34" charset="0"/>
                <a:cs typeface="Tahoma" panose="020B0604030504040204" pitchFamily="34" charset="0"/>
              </a:rPr>
              <a:t>"For I hate divorce," says the </a:t>
            </a:r>
            <a:r>
              <a:rPr lang="en-US" sz="2800" cap="small" dirty="0">
                <a:effectLst/>
                <a:latin typeface="Tahoma" panose="020B0604030504040204" pitchFamily="34" charset="0"/>
                <a:ea typeface="Tahoma" panose="020B0604030504040204" pitchFamily="34" charset="0"/>
                <a:cs typeface="Tahoma" panose="020B0604030504040204" pitchFamily="34" charset="0"/>
              </a:rPr>
              <a:t>LORD</a:t>
            </a:r>
            <a:r>
              <a:rPr lang="en-US" sz="2800" dirty="0">
                <a:latin typeface="Tahoma" panose="020B0604030504040204" pitchFamily="34" charset="0"/>
                <a:ea typeface="Tahoma" panose="020B0604030504040204" pitchFamily="34" charset="0"/>
                <a:cs typeface="Tahoma" panose="020B0604030504040204" pitchFamily="34" charset="0"/>
              </a:rPr>
              <a:t>, the God of Israel, "and him who covers his garment with wrong," says the </a:t>
            </a:r>
            <a:r>
              <a:rPr lang="en-US" sz="2800" cap="small" dirty="0">
                <a:effectLst/>
                <a:latin typeface="Tahoma" panose="020B0604030504040204" pitchFamily="34" charset="0"/>
                <a:ea typeface="Tahoma" panose="020B0604030504040204" pitchFamily="34" charset="0"/>
                <a:cs typeface="Tahoma" panose="020B0604030504040204" pitchFamily="34" charset="0"/>
              </a:rPr>
              <a:t>LORD</a:t>
            </a:r>
            <a:r>
              <a:rPr lang="en-US" sz="2800" dirty="0">
                <a:latin typeface="Tahoma" panose="020B0604030504040204" pitchFamily="34" charset="0"/>
                <a:ea typeface="Tahoma" panose="020B0604030504040204" pitchFamily="34" charset="0"/>
                <a:cs typeface="Tahoma" panose="020B0604030504040204" pitchFamily="34" charset="0"/>
              </a:rPr>
              <a:t> of hosts. "So take heed to your spirit, that you do not deal treacherously." </a:t>
            </a:r>
          </a:p>
        </p:txBody>
      </p:sp>
    </p:spTree>
    <p:extLst>
      <p:ext uri="{BB962C8B-B14F-4D97-AF65-F5344CB8AC3E}">
        <p14:creationId xmlns:p14="http://schemas.microsoft.com/office/powerpoint/2010/main" val="26996154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436</TotalTime>
  <Words>1129</Words>
  <Application>Microsoft Office PowerPoint</Application>
  <PresentationFormat>On-screen Show (4:3)</PresentationFormat>
  <Paragraphs>53</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Century Gothic</vt:lpstr>
      <vt:lpstr>Tahoma</vt:lpstr>
      <vt:lpstr>Wingdings 3</vt:lpstr>
      <vt:lpstr>Ion</vt:lpstr>
      <vt:lpstr>LAWFUL OR UNLAWFUL</vt:lpstr>
      <vt:lpstr>INTRODUCTION </vt:lpstr>
      <vt:lpstr>TRANSLATIONS</vt:lpstr>
      <vt:lpstr>THE ARGUMENT</vt:lpstr>
      <vt:lpstr>WHAT PAUL DEALT WITH</vt:lpstr>
      <vt:lpstr>ABOUT MARRIAGE</vt:lpstr>
      <vt:lpstr>THE CORINTHIAN CULTURE</vt:lpstr>
      <vt:lpstr> </vt:lpstr>
      <vt:lpstr>FURTHER INSTRUCTIONS</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LAWFUL OR UNLAWFUL</dc:title>
  <dc:creator>JoLynn Gower</dc:creator>
  <cp:lastModifiedBy>Gower</cp:lastModifiedBy>
  <cp:revision>4</cp:revision>
  <cp:lastPrinted>2021-11-18T17:07:12Z</cp:lastPrinted>
  <dcterms:created xsi:type="dcterms:W3CDTF">2021-11-18T15:36:58Z</dcterms:created>
  <dcterms:modified xsi:type="dcterms:W3CDTF">2022-02-16T16:27:19Z</dcterms:modified>
</cp:coreProperties>
</file>