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13"/>
  </p:notesMasterIdLst>
  <p:sldIdLst>
    <p:sldId id="256" r:id="rId2"/>
    <p:sldId id="257" r:id="rId3"/>
    <p:sldId id="259" r:id="rId4"/>
    <p:sldId id="260" r:id="rId5"/>
    <p:sldId id="263" r:id="rId6"/>
    <p:sldId id="264" r:id="rId7"/>
    <p:sldId id="265" r:id="rId8"/>
    <p:sldId id="266" r:id="rId9"/>
    <p:sldId id="267" r:id="rId10"/>
    <p:sldId id="269" r:id="rId11"/>
    <p:sldId id="270" r:id="rId12"/>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varScale="1">
        <p:scale>
          <a:sx n="86" d="100"/>
          <a:sy n="86" d="100"/>
        </p:scale>
        <p:origin x="122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350F6CFA-DD22-4293-AB2E-3C49678BCD25}" type="datetimeFigureOut">
              <a:rPr lang="en-US" smtClean="0"/>
              <a:t>2/9/2022</a:t>
            </a:fld>
            <a:endParaRPr lang="en-US" dirty="0"/>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BA6F613C-82DA-4521-B992-C96A807537E8}" type="slidenum">
              <a:rPr lang="en-US" smtClean="0"/>
              <a:t>‹#›</a:t>
            </a:fld>
            <a:endParaRPr lang="en-US" dirty="0"/>
          </a:p>
        </p:txBody>
      </p:sp>
    </p:spTree>
    <p:extLst>
      <p:ext uri="{BB962C8B-B14F-4D97-AF65-F5344CB8AC3E}">
        <p14:creationId xmlns:p14="http://schemas.microsoft.com/office/powerpoint/2010/main" val="1763557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6F613C-82DA-4521-B992-C96A807537E8}" type="slidenum">
              <a:rPr lang="en-US" smtClean="0"/>
              <a:t>10</a:t>
            </a:fld>
            <a:endParaRPr lang="en-US" dirty="0"/>
          </a:p>
        </p:txBody>
      </p:sp>
    </p:spTree>
    <p:extLst>
      <p:ext uri="{BB962C8B-B14F-4D97-AF65-F5344CB8AC3E}">
        <p14:creationId xmlns:p14="http://schemas.microsoft.com/office/powerpoint/2010/main" val="4265509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6F613C-82DA-4521-B992-C96A807537E8}" type="slidenum">
              <a:rPr lang="en-US" smtClean="0"/>
              <a:t>11</a:t>
            </a:fld>
            <a:endParaRPr lang="en-US" dirty="0"/>
          </a:p>
        </p:txBody>
      </p:sp>
    </p:spTree>
    <p:extLst>
      <p:ext uri="{BB962C8B-B14F-4D97-AF65-F5344CB8AC3E}">
        <p14:creationId xmlns:p14="http://schemas.microsoft.com/office/powerpoint/2010/main" val="348234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4186D1-7D4E-4CE4-871F-326B841F2FDC}" type="datetimeFigureOut">
              <a:rPr lang="en-US" smtClean="0"/>
              <a:t>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D87129-850E-4D65-ACC4-7B1718795D61}" type="slidenum">
              <a:rPr lang="en-US" smtClean="0"/>
              <a:t>‹#›</a:t>
            </a:fld>
            <a:endParaRPr lang="en-US" dirty="0"/>
          </a:p>
        </p:txBody>
      </p:sp>
    </p:spTree>
    <p:extLst>
      <p:ext uri="{BB962C8B-B14F-4D97-AF65-F5344CB8AC3E}">
        <p14:creationId xmlns:p14="http://schemas.microsoft.com/office/powerpoint/2010/main" val="1396697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5239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82213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5602650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0418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2/9/2022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173201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2/9/2022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7689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92938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7816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A24186D1-7D4E-4CE4-871F-326B841F2FDC}" type="datetimeFigureOut">
              <a:rPr lang="en-US" smtClean="0"/>
              <a:t>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D87129-850E-4D65-ACC4-7B1718795D61}" type="slidenum">
              <a:rPr lang="en-US" smtClean="0"/>
              <a:t>‹#›</a:t>
            </a:fld>
            <a:endParaRPr lang="en-US" dirty="0"/>
          </a:p>
        </p:txBody>
      </p:sp>
    </p:spTree>
    <p:extLst>
      <p:ext uri="{BB962C8B-B14F-4D97-AF65-F5344CB8AC3E}">
        <p14:creationId xmlns:p14="http://schemas.microsoft.com/office/powerpoint/2010/main" val="2824518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4766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74502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2191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2/9/2022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2691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2/9/2022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3368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B61BEF0D-F0BB-DE4B-95CE-6DB70DBA9567}" type="datetimeFigureOut">
              <a:rPr lang="en-US" smtClean="0"/>
              <a:pPr/>
              <a:t>2/9/2022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2615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6473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2/9/2022</a:t>
            </a:fld>
            <a:endParaRPr lang="en-US" dirty="0"/>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2301783"/>
      </p:ext>
    </p:extLst>
  </p:cSld>
  <p:clrMap bg1="dk1" tx1="lt1" bg2="dk2" tx2="lt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 id="2147483736"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1387-7955-45FA-AFF0-551EFA4AD610}"/>
              </a:ext>
            </a:extLst>
          </p:cNvPr>
          <p:cNvSpPr>
            <a:spLocks noGrp="1"/>
          </p:cNvSpPr>
          <p:nvPr>
            <p:ph type="ctrTitle"/>
          </p:nvPr>
        </p:nvSpPr>
        <p:spPr>
          <a:xfrm>
            <a:off x="278297" y="457200"/>
            <a:ext cx="8632203" cy="2971801"/>
          </a:xfrm>
        </p:spPr>
        <p:txBody>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LAWFUL OR UNLAWFUL</a:t>
            </a:r>
            <a:endParaRPr lang="en-US" dirty="0"/>
          </a:p>
        </p:txBody>
      </p:sp>
      <p:sp>
        <p:nvSpPr>
          <p:cNvPr id="4" name="TextBox 3">
            <a:extLst>
              <a:ext uri="{FF2B5EF4-FFF2-40B4-BE49-F238E27FC236}">
                <a16:creationId xmlns:a16="http://schemas.microsoft.com/office/drawing/2014/main" id="{164EAA3B-7D25-440C-B592-43498EC1AB00}"/>
              </a:ext>
            </a:extLst>
          </p:cNvPr>
          <p:cNvSpPr txBox="1"/>
          <p:nvPr/>
        </p:nvSpPr>
        <p:spPr>
          <a:xfrm>
            <a:off x="2279375" y="4598504"/>
            <a:ext cx="4200939" cy="923330"/>
          </a:xfrm>
          <a:prstGeom prst="rect">
            <a:avLst/>
          </a:prstGeom>
          <a:noFill/>
        </p:spPr>
        <p:txBody>
          <a:bodyPr wrap="square" rtlCol="0">
            <a:spAutoFit/>
          </a:bodyPr>
          <a:lstStyle/>
          <a:p>
            <a:pPr algn="ctr"/>
            <a:r>
              <a:rPr lang="en-US" dirty="0"/>
              <a:t>JoLynn Gower</a:t>
            </a:r>
          </a:p>
          <a:p>
            <a:pPr algn="ctr"/>
            <a:r>
              <a:rPr lang="en-US" dirty="0"/>
              <a:t>493-6151</a:t>
            </a:r>
          </a:p>
          <a:p>
            <a:pPr algn="ctr"/>
            <a:r>
              <a:rPr lang="en-US" dirty="0"/>
              <a:t>jgower@guardingthetruth.org</a:t>
            </a:r>
          </a:p>
        </p:txBody>
      </p:sp>
    </p:spTree>
    <p:extLst>
      <p:ext uri="{BB962C8B-B14F-4D97-AF65-F5344CB8AC3E}">
        <p14:creationId xmlns:p14="http://schemas.microsoft.com/office/powerpoint/2010/main" val="2635210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267286"/>
            <a:ext cx="12156949" cy="991672"/>
          </a:xfrm>
        </p:spPr>
        <p:txBody>
          <a:bodyPr/>
          <a:lstStyle/>
          <a:p>
            <a:pPr algn="ctr"/>
            <a:r>
              <a:rPr lang="en-US" dirty="0"/>
              <a:t>DEALING WITH CHRISTIANS</a:t>
            </a: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02059"/>
            <a:ext cx="9143999" cy="5655941"/>
          </a:xfrm>
        </p:spPr>
        <p:txBody>
          <a:bodyPr>
            <a:normAutofit/>
          </a:bodyPr>
          <a:lstStyle/>
          <a:p>
            <a:pPr>
              <a:lnSpc>
                <a:spcPct val="90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Acts 18:12-16 </a:t>
            </a:r>
            <a:r>
              <a:rPr lang="en-US" sz="2800" dirty="0">
                <a:latin typeface="Tahoma" panose="020B0604030504040204" pitchFamily="34" charset="0"/>
                <a:ea typeface="Tahoma" panose="020B0604030504040204" pitchFamily="34" charset="0"/>
                <a:cs typeface="Tahoma" panose="020B0604030504040204" pitchFamily="34" charset="0"/>
              </a:rPr>
              <a:t> But while Gallio was proconsul of Achaia, the Jews with one accord rose up against Paul and brought him before the judgment seat, saying, "This man persuades men to worship God contrary to the law."  But when Paul was about to open his mouth, Gallio said to the Jews, "If it were a matter of wrong or of vicious crime, O Jews, it would be reasonable for me to put up with you;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but if there are questions about words and names and your own law, look after it yourselves; I am unwilling to be a judge of these matters." And he drove them away from the judgment seat</a:t>
            </a:r>
            <a:r>
              <a:rPr lang="en-US" sz="2400" dirty="0"/>
              <a:t>. </a:t>
            </a:r>
          </a:p>
          <a:p>
            <a:pPr>
              <a:lnSpc>
                <a:spcPct val="90000"/>
              </a:lnSpc>
              <a:spcBef>
                <a:spcPts val="300"/>
              </a:spcBef>
            </a:pPr>
            <a:r>
              <a:rPr lang="en-US" sz="2400" dirty="0">
                <a:latin typeface="Tahoma" panose="020B0604030504040204" pitchFamily="34" charset="0"/>
                <a:ea typeface="Tahoma" panose="020B0604030504040204" pitchFamily="34" charset="0"/>
                <a:cs typeface="Tahoma" panose="020B0604030504040204" pitchFamily="34" charset="0"/>
              </a:rPr>
              <a:t>A poorly equipped saint is better able to render judgment than the best </a:t>
            </a:r>
            <a:r>
              <a:rPr lang="en-US" sz="2400">
                <a:latin typeface="Tahoma" panose="020B0604030504040204" pitchFamily="34" charset="0"/>
                <a:ea typeface="Tahoma" panose="020B0604030504040204" pitchFamily="34" charset="0"/>
                <a:cs typeface="Tahoma" panose="020B0604030504040204" pitchFamily="34" charset="0"/>
              </a:rPr>
              <a:t>unbelieving judge!</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28608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267286"/>
            <a:ext cx="12156949" cy="991672"/>
          </a:xfrm>
        </p:spPr>
        <p:txBody>
          <a:bodyPr/>
          <a:lstStyle/>
          <a:p>
            <a:pPr algn="ctr"/>
            <a:r>
              <a:rPr lang="en-US" dirty="0"/>
              <a:t>YOU WERE…YOU ARE</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02059"/>
            <a:ext cx="9143999" cy="5655941"/>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1 Corinthians 6:9-11 </a:t>
            </a:r>
            <a:r>
              <a:rPr lang="en-US" sz="2800" dirty="0">
                <a:latin typeface="Tahoma" panose="020B0604030504040204" pitchFamily="34" charset="0"/>
                <a:ea typeface="Tahoma" panose="020B0604030504040204" pitchFamily="34" charset="0"/>
                <a:cs typeface="Tahoma" panose="020B0604030504040204" pitchFamily="34" charset="0"/>
              </a:rPr>
              <a:t> Or do you not know that the unrighteous will not inherit the kingdom of God? Do not be deceived; neither fornicators, nor idolaters, nor adulterers, nor effeminate, nor homosexuals, nor thieves, nor </a:t>
            </a:r>
            <a:r>
              <a:rPr lang="en-US" sz="2800" i="1" dirty="0">
                <a:latin typeface="Tahoma" panose="020B0604030504040204" pitchFamily="34" charset="0"/>
                <a:ea typeface="Tahoma" panose="020B0604030504040204" pitchFamily="34" charset="0"/>
                <a:cs typeface="Tahoma" panose="020B0604030504040204" pitchFamily="34" charset="0"/>
              </a:rPr>
              <a:t>the</a:t>
            </a:r>
            <a:r>
              <a:rPr lang="en-US" sz="2800" dirty="0">
                <a:latin typeface="Tahoma" panose="020B0604030504040204" pitchFamily="34" charset="0"/>
                <a:ea typeface="Tahoma" panose="020B0604030504040204" pitchFamily="34" charset="0"/>
                <a:cs typeface="Tahoma" panose="020B0604030504040204" pitchFamily="34" charset="0"/>
              </a:rPr>
              <a:t> covetous, nor drunkards, nor revilers, nor swindlers, will inherit the kingdom of God.  Such were some of you; but you were washed, but you were sanctified, but you were justified in the name of the Lord Jesus Christ and in the Spirit of our God. </a:t>
            </a:r>
          </a:p>
          <a:p>
            <a:r>
              <a:rPr lang="en-US" sz="2800" dirty="0">
                <a:latin typeface="Tahoma" panose="020B0604030504040204" pitchFamily="34" charset="0"/>
                <a:ea typeface="Tahoma" panose="020B0604030504040204" pitchFamily="34" charset="0"/>
                <a:cs typeface="Tahoma" panose="020B0604030504040204" pitchFamily="34" charset="0"/>
              </a:rPr>
              <a:t>God has changed you</a:t>
            </a:r>
          </a:p>
          <a:p>
            <a:r>
              <a:rPr lang="en-US" sz="2800" dirty="0">
                <a:latin typeface="Tahoma" panose="020B0604030504040204" pitchFamily="34" charset="0"/>
                <a:ea typeface="Tahoma" panose="020B0604030504040204" pitchFamily="34" charset="0"/>
                <a:cs typeface="Tahoma" panose="020B0604030504040204" pitchFamily="34" charset="0"/>
              </a:rPr>
              <a:t>Act like a changed person</a:t>
            </a:r>
          </a:p>
        </p:txBody>
      </p:sp>
    </p:spTree>
    <p:extLst>
      <p:ext uri="{BB962C8B-B14F-4D97-AF65-F5344CB8AC3E}">
        <p14:creationId xmlns:p14="http://schemas.microsoft.com/office/powerpoint/2010/main" val="3958787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198783"/>
            <a:ext cx="12156949" cy="940904"/>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INTRODUCTION</a:t>
            </a:r>
            <a:br>
              <a:rPr lang="en-US" dirty="0">
                <a:latin typeface="Tahoma" panose="020B0604030504040204" pitchFamily="34" charset="0"/>
                <a:ea typeface="Tahoma" panose="020B0604030504040204" pitchFamily="34" charset="0"/>
                <a:cs typeface="Tahoma" panose="020B0604030504040204" pitchFamily="34" charset="0"/>
              </a:rPr>
            </a:b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39686"/>
            <a:ext cx="9144000" cy="5718315"/>
          </a:xfrm>
        </p:spPr>
        <p:txBody>
          <a:bodyPr>
            <a:normAutofit/>
          </a:bodyPr>
          <a:lstStyle/>
          <a:p>
            <a:pPr>
              <a:lnSpc>
                <a:spcPct val="95000"/>
              </a:lnSpc>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Timothy 6:20-21 </a:t>
            </a:r>
            <a:r>
              <a:rPr lang="en-US" sz="2800" dirty="0">
                <a:latin typeface="Tahoma" panose="020B0604030504040204" pitchFamily="34" charset="0"/>
                <a:ea typeface="Tahoma" panose="020B0604030504040204" pitchFamily="34" charset="0"/>
                <a:cs typeface="Tahoma" panose="020B0604030504040204" pitchFamily="34" charset="0"/>
              </a:rPr>
              <a:t> O Timothy, guard what has been entrusted to you, avoiding worldly </a:t>
            </a:r>
            <a:r>
              <a:rPr lang="en-US" sz="2800" i="1" dirty="0">
                <a:latin typeface="Tahoma" panose="020B0604030504040204" pitchFamily="34" charset="0"/>
                <a:ea typeface="Tahoma" panose="020B0604030504040204" pitchFamily="34" charset="0"/>
                <a:cs typeface="Tahoma" panose="020B0604030504040204" pitchFamily="34" charset="0"/>
              </a:rPr>
              <a:t>and</a:t>
            </a:r>
            <a:r>
              <a:rPr lang="en-US" sz="2800" dirty="0">
                <a:latin typeface="Tahoma" panose="020B0604030504040204" pitchFamily="34" charset="0"/>
                <a:ea typeface="Tahoma" panose="020B0604030504040204" pitchFamily="34" charset="0"/>
                <a:cs typeface="Tahoma" panose="020B0604030504040204" pitchFamily="34" charset="0"/>
              </a:rPr>
              <a:t> empty chatter </a:t>
            </a:r>
            <a:r>
              <a:rPr lang="en-US" sz="2800" i="1" dirty="0">
                <a:latin typeface="Tahoma" panose="020B0604030504040204" pitchFamily="34" charset="0"/>
                <a:ea typeface="Tahoma" panose="020B0604030504040204" pitchFamily="34" charset="0"/>
                <a:cs typeface="Tahoma" panose="020B0604030504040204" pitchFamily="34" charset="0"/>
              </a:rPr>
              <a:t>and</a:t>
            </a:r>
            <a:r>
              <a:rPr lang="en-US" sz="2800" dirty="0">
                <a:latin typeface="Tahoma" panose="020B0604030504040204" pitchFamily="34" charset="0"/>
                <a:ea typeface="Tahoma" panose="020B0604030504040204" pitchFamily="34" charset="0"/>
                <a:cs typeface="Tahoma" panose="020B0604030504040204" pitchFamily="34" charset="0"/>
              </a:rPr>
              <a:t> the opposing arguments of what is falsely called "knowledge"— which some have professed and thus gone astray from the faith. Grace be with you.</a:t>
            </a:r>
          </a:p>
          <a:p>
            <a:pPr>
              <a:lnSpc>
                <a:spcPct val="95000"/>
              </a:lnSpc>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The theme of this section is a look at immorality in the church, specifically sexual immorality and the church response to it</a:t>
            </a:r>
          </a:p>
          <a:p>
            <a:pPr>
              <a:lnSpc>
                <a:spcPct val="95000"/>
              </a:lnSpc>
              <a:spcBef>
                <a:spcPts val="600"/>
              </a:spcBef>
            </a:pPr>
            <a:r>
              <a:rPr lang="en-US" sz="2800" b="1" dirty="0"/>
              <a:t>1 Corinthians 5:1 </a:t>
            </a:r>
            <a:r>
              <a:rPr lang="en-US" sz="2800" dirty="0"/>
              <a:t>It is actually reported that there is immorality among you, and immorality of such a kind as does not exist even among the Gentiles, that someone has his father's wife. </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16729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196948"/>
            <a:ext cx="9144000" cy="942740"/>
          </a:xfrm>
        </p:spPr>
        <p:txBody>
          <a:bodyPr/>
          <a:lstStyle/>
          <a:p>
            <a:pPr algn="ctr"/>
            <a:r>
              <a:rPr lang="en-US" dirty="0"/>
              <a:t>NO MOURNING</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39688"/>
            <a:ext cx="9144000" cy="5718313"/>
          </a:xfrm>
        </p:spPr>
        <p:txBody>
          <a:bodyPr>
            <a:normAutofit/>
          </a:bodyPr>
          <a:lstStyle/>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5:2 </a:t>
            </a:r>
            <a:r>
              <a:rPr lang="en-US" sz="2800" baseline="30000"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 You have become arrogant and have not mourned instead, so that the one who had done this deed would be removed from your midst. </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Problem #1: there is immorality</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Problem #2: there is no mourning</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Problem #3: there is arrogance on the part of the people and nothing being done about it</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Arrogant: </a:t>
            </a:r>
            <a:r>
              <a:rPr lang="en-US" sz="2800" i="1" dirty="0" err="1">
                <a:latin typeface="Tahoma" panose="020B0604030504040204" pitchFamily="34" charset="0"/>
                <a:ea typeface="Tahoma" panose="020B0604030504040204" pitchFamily="34" charset="0"/>
                <a:cs typeface="Tahoma" panose="020B0604030504040204" pitchFamily="34" charset="0"/>
              </a:rPr>
              <a:t>phusoo</a:t>
            </a:r>
            <a:r>
              <a:rPr lang="en-US" sz="2800" i="1" dirty="0">
                <a:latin typeface="Tahoma" panose="020B0604030504040204" pitchFamily="34" charset="0"/>
                <a:ea typeface="Tahoma" panose="020B0604030504040204" pitchFamily="34" charset="0"/>
                <a:cs typeface="Tahoma" panose="020B0604030504040204" pitchFamily="34" charset="0"/>
              </a:rPr>
              <a:t>:</a:t>
            </a:r>
            <a:r>
              <a:rPr lang="en-US" sz="2800" dirty="0">
                <a:latin typeface="Tahoma" panose="020B0604030504040204" pitchFamily="34" charset="0"/>
                <a:ea typeface="Tahoma" panose="020B0604030504040204" pitchFamily="34" charset="0"/>
                <a:cs typeface="Tahoma" panose="020B0604030504040204" pitchFamily="34" charset="0"/>
              </a:rPr>
              <a:t> to be puffed up (with pride)</a:t>
            </a:r>
          </a:p>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5:3 </a:t>
            </a:r>
            <a:r>
              <a:rPr lang="en-US" sz="2800" dirty="0">
                <a:latin typeface="Tahoma" panose="020B0604030504040204" pitchFamily="34" charset="0"/>
                <a:ea typeface="Tahoma" panose="020B0604030504040204" pitchFamily="34" charset="0"/>
                <a:cs typeface="Tahoma" panose="020B0604030504040204" pitchFamily="34" charset="0"/>
              </a:rPr>
              <a:t> For I, on my part, though absent in body but present in spirit, have already judged him who has so committed this, as though I were present. </a:t>
            </a:r>
          </a:p>
        </p:txBody>
      </p:sp>
    </p:spTree>
    <p:extLst>
      <p:ext uri="{BB962C8B-B14F-4D97-AF65-F5344CB8AC3E}">
        <p14:creationId xmlns:p14="http://schemas.microsoft.com/office/powerpoint/2010/main" val="456576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0" y="337625"/>
            <a:ext cx="9143999" cy="921333"/>
          </a:xfrm>
        </p:spPr>
        <p:txBody>
          <a:bodyPr/>
          <a:lstStyle/>
          <a:p>
            <a:pPr algn="ctr"/>
            <a:r>
              <a:rPr lang="en-US" dirty="0"/>
              <a:t>CONTEXT RULES</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39484"/>
            <a:ext cx="9144000" cy="5718518"/>
          </a:xfrm>
        </p:spPr>
        <p:txBody>
          <a:bodyPr>
            <a:normAutofit/>
          </a:bodyPr>
          <a:lstStyle/>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Position: if you have received Christ, then you can do anything that you want</a:t>
            </a:r>
          </a:p>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Romans 6:1-2 </a:t>
            </a:r>
            <a:r>
              <a:rPr lang="en-US" sz="2800" dirty="0">
                <a:latin typeface="Tahoma" panose="020B0604030504040204" pitchFamily="34" charset="0"/>
                <a:ea typeface="Tahoma" panose="020B0604030504040204" pitchFamily="34" charset="0"/>
                <a:cs typeface="Tahoma" panose="020B0604030504040204" pitchFamily="34" charset="0"/>
              </a:rPr>
              <a:t> What shall we say then? Are we to continue in sin so that grace may increase?  May it never be! How shall we who died to sin still live in it?</a:t>
            </a:r>
          </a:p>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Matthew 7:1 </a:t>
            </a:r>
            <a:r>
              <a:rPr lang="en-US" sz="2800" dirty="0">
                <a:latin typeface="Tahoma" panose="020B0604030504040204" pitchFamily="34" charset="0"/>
                <a:ea typeface="Tahoma" panose="020B0604030504040204" pitchFamily="34" charset="0"/>
                <a:cs typeface="Tahoma" panose="020B0604030504040204" pitchFamily="34" charset="0"/>
              </a:rPr>
              <a:t>Do not judge so that you will not be judged. </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Context rules!   </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In matters where differences of opinion exist, be flexible</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In some matters, there is not room for differences</a:t>
            </a:r>
          </a:p>
          <a:p>
            <a:pPr>
              <a:spcBef>
                <a:spcPts val="600"/>
              </a:spcBef>
            </a:pPr>
            <a:endParaRPr lang="en-US" sz="2800" dirty="0">
              <a:latin typeface="Tahoma" panose="020B0604030504040204" pitchFamily="34" charset="0"/>
              <a:ea typeface="Tahoma" panose="020B0604030504040204" pitchFamily="34" charset="0"/>
              <a:cs typeface="Tahoma" panose="020B0604030504040204" pitchFamily="34" charset="0"/>
            </a:endParaRPr>
          </a:p>
          <a:p>
            <a:pPr>
              <a:spcBef>
                <a:spcPts val="600"/>
              </a:spcBef>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32993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253218"/>
            <a:ext cx="9144000" cy="759656"/>
          </a:xfrm>
        </p:spPr>
        <p:txBody>
          <a:bodyPr/>
          <a:lstStyle/>
          <a:p>
            <a:pPr algn="ctr"/>
            <a:r>
              <a:rPr lang="en-US" dirty="0"/>
              <a:t>OUT HE GOES!</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39484"/>
            <a:ext cx="9144000" cy="5718518"/>
          </a:xfrm>
        </p:spPr>
        <p:txBody>
          <a:bodyPr>
            <a:normAutofit/>
          </a:bodyPr>
          <a:lstStyle/>
          <a:p>
            <a:pPr>
              <a:lnSpc>
                <a:spcPct val="95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5:4-5 </a:t>
            </a:r>
            <a:r>
              <a:rPr lang="en-US" sz="2800" dirty="0">
                <a:latin typeface="Tahoma" panose="020B0604030504040204" pitchFamily="34" charset="0"/>
                <a:ea typeface="Tahoma" panose="020B0604030504040204" pitchFamily="34" charset="0"/>
                <a:cs typeface="Tahoma" panose="020B0604030504040204" pitchFamily="34" charset="0"/>
              </a:rPr>
              <a:t> In the name of our Lord Jesus, when you are assembled, and I with you in spirit, with the power of our Lord Jesus, </a:t>
            </a:r>
            <a:r>
              <a:rPr lang="en-US" sz="2800" i="1" dirty="0">
                <a:latin typeface="Tahoma" panose="020B0604030504040204" pitchFamily="34" charset="0"/>
                <a:ea typeface="Tahoma" panose="020B0604030504040204" pitchFamily="34" charset="0"/>
                <a:cs typeface="Tahoma" panose="020B0604030504040204" pitchFamily="34" charset="0"/>
              </a:rPr>
              <a:t>I have decided</a:t>
            </a:r>
            <a:r>
              <a:rPr lang="en-US" sz="2800" dirty="0">
                <a:latin typeface="Tahoma" panose="020B0604030504040204" pitchFamily="34" charset="0"/>
                <a:ea typeface="Tahoma" panose="020B0604030504040204" pitchFamily="34" charset="0"/>
                <a:cs typeface="Tahoma" panose="020B0604030504040204" pitchFamily="34" charset="0"/>
              </a:rPr>
              <a:t> to deliver such a one to Satan for the destruction of his flesh, so that his spirit may be saved in the day of the Lord Jesus. </a:t>
            </a:r>
          </a:p>
          <a:p>
            <a:pPr>
              <a:lnSpc>
                <a:spcPct val="95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Not only are they tolerating this, but they are boasting</a:t>
            </a:r>
          </a:p>
          <a:p>
            <a:pPr>
              <a:lnSpc>
                <a:spcPct val="95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5:6 </a:t>
            </a:r>
            <a:r>
              <a:rPr lang="en-US" sz="2800" dirty="0">
                <a:latin typeface="Tahoma" panose="020B0604030504040204" pitchFamily="34" charset="0"/>
                <a:ea typeface="Tahoma" panose="020B0604030504040204" pitchFamily="34" charset="0"/>
                <a:cs typeface="Tahoma" panose="020B0604030504040204" pitchFamily="34" charset="0"/>
              </a:rPr>
              <a:t> Your boasting is not good. Do you not know that a little leaven leavens the whole lump </a:t>
            </a:r>
            <a:r>
              <a:rPr lang="en-US" sz="2800" i="1" dirty="0">
                <a:latin typeface="Tahoma" panose="020B0604030504040204" pitchFamily="34" charset="0"/>
                <a:ea typeface="Tahoma" panose="020B0604030504040204" pitchFamily="34" charset="0"/>
                <a:cs typeface="Tahoma" panose="020B0604030504040204" pitchFamily="34" charset="0"/>
              </a:rPr>
              <a:t>of dough?</a:t>
            </a:r>
            <a:r>
              <a:rPr lang="en-US" sz="2800" dirty="0">
                <a:latin typeface="Tahoma" panose="020B0604030504040204" pitchFamily="34" charset="0"/>
                <a:ea typeface="Tahoma" panose="020B0604030504040204" pitchFamily="34" charset="0"/>
                <a:cs typeface="Tahoma" panose="020B0604030504040204" pitchFamily="34" charset="0"/>
              </a:rPr>
              <a:t> </a:t>
            </a:r>
          </a:p>
          <a:p>
            <a:pPr>
              <a:lnSpc>
                <a:spcPct val="95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This isn’t something to brag about or even tolerate; this is immorality and should never happen in the church</a:t>
            </a:r>
            <a:endParaRPr lang="en-US" sz="3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58447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26609" y="309489"/>
            <a:ext cx="9017391" cy="949469"/>
          </a:xfrm>
        </p:spPr>
        <p:txBody>
          <a:bodyPr/>
          <a:lstStyle/>
          <a:p>
            <a:pPr algn="ctr"/>
            <a:r>
              <a:rPr lang="en-US" dirty="0"/>
              <a:t>IMMORAL PEOPLE</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0" y="1258958"/>
            <a:ext cx="9144000" cy="5599043"/>
          </a:xfrm>
        </p:spPr>
        <p:txBody>
          <a:bodyPr>
            <a:normAutofit/>
          </a:bodyPr>
          <a:lstStyle/>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5:9-10 </a:t>
            </a:r>
            <a:r>
              <a:rPr lang="en-US" sz="2800" dirty="0">
                <a:latin typeface="Tahoma" panose="020B0604030504040204" pitchFamily="34" charset="0"/>
                <a:ea typeface="Tahoma" panose="020B0604030504040204" pitchFamily="34" charset="0"/>
                <a:cs typeface="Tahoma" panose="020B0604030504040204" pitchFamily="34" charset="0"/>
              </a:rPr>
              <a:t>I wrote you in my letter not to associate with immoral people; I </a:t>
            </a:r>
            <a:r>
              <a:rPr lang="en-US" sz="2800" i="1" dirty="0">
                <a:latin typeface="Tahoma" panose="020B0604030504040204" pitchFamily="34" charset="0"/>
                <a:ea typeface="Tahoma" panose="020B0604030504040204" pitchFamily="34" charset="0"/>
                <a:cs typeface="Tahoma" panose="020B0604030504040204" pitchFamily="34" charset="0"/>
              </a:rPr>
              <a:t>did</a:t>
            </a:r>
            <a:r>
              <a:rPr lang="en-US" sz="2800" dirty="0">
                <a:latin typeface="Tahoma" panose="020B0604030504040204" pitchFamily="34" charset="0"/>
                <a:ea typeface="Tahoma" panose="020B0604030504040204" pitchFamily="34" charset="0"/>
                <a:cs typeface="Tahoma" panose="020B0604030504040204" pitchFamily="34" charset="0"/>
              </a:rPr>
              <a:t> not at all </a:t>
            </a:r>
            <a:r>
              <a:rPr lang="en-US" sz="2800" i="1" dirty="0">
                <a:latin typeface="Tahoma" panose="020B0604030504040204" pitchFamily="34" charset="0"/>
                <a:ea typeface="Tahoma" panose="020B0604030504040204" pitchFamily="34" charset="0"/>
                <a:cs typeface="Tahoma" panose="020B0604030504040204" pitchFamily="34" charset="0"/>
              </a:rPr>
              <a:t>mean</a:t>
            </a:r>
            <a:r>
              <a:rPr lang="en-US" sz="2800" dirty="0">
                <a:latin typeface="Tahoma" panose="020B0604030504040204" pitchFamily="34" charset="0"/>
                <a:ea typeface="Tahoma" panose="020B0604030504040204" pitchFamily="34" charset="0"/>
                <a:cs typeface="Tahoma" panose="020B0604030504040204" pitchFamily="34" charset="0"/>
              </a:rPr>
              <a:t> with the immoral people of this world, or with the covetous and swindlers, or with idolaters, for then you would have to go out of the world.</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It is necessary to associate with immoral people of the world if we are going to win them</a:t>
            </a:r>
          </a:p>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5:11 </a:t>
            </a:r>
            <a:r>
              <a:rPr lang="en-US" sz="2800" dirty="0">
                <a:latin typeface="Tahoma" panose="020B0604030504040204" pitchFamily="34" charset="0"/>
                <a:ea typeface="Tahoma" panose="020B0604030504040204" pitchFamily="34" charset="0"/>
                <a:cs typeface="Tahoma" panose="020B0604030504040204" pitchFamily="34" charset="0"/>
              </a:rPr>
              <a:t>But actually, I wrote to you not to associate with any so-called brother if he is an immoral person, or covetous, or an idolater, or a reviler, or a drunkard, or a swindler—not even to eat with such a one. </a:t>
            </a:r>
          </a:p>
        </p:txBody>
      </p:sp>
    </p:spTree>
    <p:extLst>
      <p:ext uri="{BB962C8B-B14F-4D97-AF65-F5344CB8AC3E}">
        <p14:creationId xmlns:p14="http://schemas.microsoft.com/office/powerpoint/2010/main" val="1688252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211015"/>
            <a:ext cx="9144000" cy="1047943"/>
          </a:xfrm>
        </p:spPr>
        <p:txBody>
          <a:bodyPr/>
          <a:lstStyle/>
          <a:p>
            <a:pPr algn="ctr"/>
            <a:r>
              <a:rPr lang="en-US" dirty="0"/>
              <a:t>CHRISTIAN ACTING BADLY</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53552"/>
            <a:ext cx="9144000" cy="5704450"/>
          </a:xfrm>
        </p:spPr>
        <p:txBody>
          <a:bodyPr>
            <a:normAutofit fontScale="92500" lnSpcReduction="20000"/>
          </a:bodyPr>
          <a:lstStyle/>
          <a:p>
            <a:pPr>
              <a:lnSpc>
                <a:spcPct val="110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5:11 </a:t>
            </a:r>
            <a:r>
              <a:rPr lang="en-US" sz="2800" dirty="0">
                <a:latin typeface="Tahoma" panose="020B0604030504040204" pitchFamily="34" charset="0"/>
                <a:ea typeface="Tahoma" panose="020B0604030504040204" pitchFamily="34" charset="0"/>
                <a:cs typeface="Tahoma" panose="020B0604030504040204" pitchFamily="34" charset="0"/>
              </a:rPr>
              <a:t> But actually, I wrote to you not to associate with any so-called brother if he is an immoral person, or covetous, or an idolater, or a reviler, or a drunkard, or a swindler—not even to eat with such a one. </a:t>
            </a:r>
          </a:p>
          <a:p>
            <a:pPr>
              <a:lnSpc>
                <a:spcPct val="110000"/>
              </a:lnSpc>
              <a:spcBef>
                <a:spcPts val="300"/>
              </a:spcBef>
            </a:pPr>
            <a:r>
              <a:rPr lang="en-US" sz="3000" b="1" dirty="0">
                <a:latin typeface="Tahoma" panose="020B0604030504040204" pitchFamily="34" charset="0"/>
                <a:ea typeface="Tahoma" panose="020B0604030504040204" pitchFamily="34" charset="0"/>
                <a:cs typeface="Tahoma" panose="020B0604030504040204" pitchFamily="34" charset="0"/>
              </a:rPr>
              <a:t>2 John 1:8-11 </a:t>
            </a:r>
            <a:r>
              <a:rPr lang="en-US" sz="3000" dirty="0">
                <a:latin typeface="Tahoma" panose="020B0604030504040204" pitchFamily="34" charset="0"/>
                <a:ea typeface="Tahoma" panose="020B0604030504040204" pitchFamily="34" charset="0"/>
                <a:cs typeface="Tahoma" panose="020B0604030504040204" pitchFamily="34" charset="0"/>
              </a:rPr>
              <a:t> Watch yourselves, that you do not lose what we have accomplished, but that you may receive a full reward. Anyone who goes too far and does not abide in the teaching of Christ, does not have God; the one who abides in the teaching, he has both the Father and the Son. </a:t>
            </a:r>
            <a:r>
              <a:rPr lang="en-US" sz="3000" baseline="30000" dirty="0">
                <a:latin typeface="Tahoma" panose="020B0604030504040204" pitchFamily="34" charset="0"/>
                <a:ea typeface="Tahoma" panose="020B0604030504040204" pitchFamily="34" charset="0"/>
                <a:cs typeface="Tahoma" panose="020B0604030504040204" pitchFamily="34" charset="0"/>
              </a:rPr>
              <a:t>10 </a:t>
            </a:r>
            <a:r>
              <a:rPr lang="en-US" sz="3000" dirty="0">
                <a:latin typeface="Tahoma" panose="020B0604030504040204" pitchFamily="34" charset="0"/>
                <a:ea typeface="Tahoma" panose="020B0604030504040204" pitchFamily="34" charset="0"/>
                <a:cs typeface="Tahoma" panose="020B0604030504040204" pitchFamily="34" charset="0"/>
              </a:rPr>
              <a:t> If anyone comes to you and does not bring this teaching, do not receive him into </a:t>
            </a:r>
            <a:r>
              <a:rPr lang="en-US" sz="3000" i="1" dirty="0">
                <a:latin typeface="Tahoma" panose="020B0604030504040204" pitchFamily="34" charset="0"/>
                <a:ea typeface="Tahoma" panose="020B0604030504040204" pitchFamily="34" charset="0"/>
                <a:cs typeface="Tahoma" panose="020B0604030504040204" pitchFamily="34" charset="0"/>
              </a:rPr>
              <a:t>your</a:t>
            </a:r>
            <a:r>
              <a:rPr lang="en-US" sz="3000" dirty="0">
                <a:latin typeface="Tahoma" panose="020B0604030504040204" pitchFamily="34" charset="0"/>
                <a:ea typeface="Tahoma" panose="020B0604030504040204" pitchFamily="34" charset="0"/>
                <a:cs typeface="Tahoma" panose="020B0604030504040204" pitchFamily="34" charset="0"/>
              </a:rPr>
              <a:t> house, and do not give him a greeting; or the one who gives him a greeting participates in his evil deeds. </a:t>
            </a:r>
          </a:p>
        </p:txBody>
      </p:sp>
    </p:spTree>
    <p:extLst>
      <p:ext uri="{BB962C8B-B14F-4D97-AF65-F5344CB8AC3E}">
        <p14:creationId xmlns:p14="http://schemas.microsoft.com/office/powerpoint/2010/main" val="2072398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1"/>
            <a:ext cx="12156949" cy="1258957"/>
          </a:xfrm>
        </p:spPr>
        <p:txBody>
          <a:bodyPr/>
          <a:lstStyle/>
          <a:p>
            <a:pPr algn="ct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58958"/>
            <a:ext cx="9144000" cy="5599043"/>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1 Corinthians 5:12-13 </a:t>
            </a:r>
            <a:r>
              <a:rPr lang="en-US" sz="2800" dirty="0">
                <a:latin typeface="Tahoma" panose="020B0604030504040204" pitchFamily="34" charset="0"/>
                <a:ea typeface="Tahoma" panose="020B0604030504040204" pitchFamily="34" charset="0"/>
                <a:cs typeface="Tahoma" panose="020B0604030504040204" pitchFamily="34" charset="0"/>
              </a:rPr>
              <a:t> For what have I to do with judging outsiders? Do you not judge those who are within </a:t>
            </a:r>
            <a:r>
              <a:rPr lang="en-US" sz="2800" i="1" dirty="0">
                <a:latin typeface="Tahoma" panose="020B0604030504040204" pitchFamily="34" charset="0"/>
                <a:ea typeface="Tahoma" panose="020B0604030504040204" pitchFamily="34" charset="0"/>
                <a:cs typeface="Tahoma" panose="020B0604030504040204" pitchFamily="34" charset="0"/>
              </a:rPr>
              <a:t>the church?</a:t>
            </a:r>
            <a:r>
              <a:rPr lang="en-US" sz="2800" dirty="0">
                <a:latin typeface="Tahoma" panose="020B0604030504040204" pitchFamily="34" charset="0"/>
                <a:ea typeface="Tahoma" panose="020B0604030504040204" pitchFamily="34" charset="0"/>
                <a:cs typeface="Tahoma" panose="020B0604030504040204" pitchFamily="34" charset="0"/>
              </a:rPr>
              <a:t>  But those who are outside, God judges. </a:t>
            </a:r>
            <a:r>
              <a:rPr lang="en-US" sz="2800" cap="small" dirty="0">
                <a:effectLst/>
                <a:latin typeface="Tahoma" panose="020B0604030504040204" pitchFamily="34" charset="0"/>
                <a:ea typeface="Tahoma" panose="020B0604030504040204" pitchFamily="34" charset="0"/>
                <a:cs typeface="Tahoma" panose="020B0604030504040204" pitchFamily="34" charset="0"/>
              </a:rPr>
              <a:t>REMOVE THE WICKED MAN FROM AMONG YOURSELVES</a:t>
            </a:r>
            <a:r>
              <a:rPr lang="en-US" sz="2800" dirty="0">
                <a:latin typeface="Tahoma" panose="020B0604030504040204" pitchFamily="34" charset="0"/>
                <a:ea typeface="Tahoma" panose="020B0604030504040204" pitchFamily="34" charset="0"/>
                <a:cs typeface="Tahoma" panose="020B0604030504040204" pitchFamily="34" charset="0"/>
              </a:rPr>
              <a:t>. </a:t>
            </a:r>
          </a:p>
          <a:p>
            <a:r>
              <a:rPr lang="en-US" sz="2800" b="1" dirty="0">
                <a:latin typeface="Tahoma" panose="020B0604030504040204" pitchFamily="34" charset="0"/>
                <a:ea typeface="Tahoma" panose="020B0604030504040204" pitchFamily="34" charset="0"/>
                <a:cs typeface="Tahoma" panose="020B0604030504040204" pitchFamily="34" charset="0"/>
              </a:rPr>
              <a:t>1 Corinthians 6:1-2 </a:t>
            </a:r>
            <a:r>
              <a:rPr lang="en-US" sz="2800" dirty="0">
                <a:latin typeface="Tahoma" panose="020B0604030504040204" pitchFamily="34" charset="0"/>
                <a:ea typeface="Tahoma" panose="020B0604030504040204" pitchFamily="34" charset="0"/>
                <a:cs typeface="Tahoma" panose="020B0604030504040204" pitchFamily="34" charset="0"/>
              </a:rPr>
              <a:t> Does any one of you, when he has a case against his neighbor, dare to go to law before the unrighteous and not before the saints?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Or do you not know that the saints will judge the world? If the world is judged by you, are you not competent </a:t>
            </a:r>
            <a:r>
              <a:rPr lang="en-US" sz="2800" i="1" dirty="0">
                <a:latin typeface="Tahoma" panose="020B0604030504040204" pitchFamily="34" charset="0"/>
                <a:ea typeface="Tahoma" panose="020B0604030504040204" pitchFamily="34" charset="0"/>
                <a:cs typeface="Tahoma" panose="020B0604030504040204" pitchFamily="34" charset="0"/>
              </a:rPr>
              <a:t>to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i="1" dirty="0">
                <a:latin typeface="Tahoma" panose="020B0604030504040204" pitchFamily="34" charset="0"/>
                <a:ea typeface="Tahoma" panose="020B0604030504040204" pitchFamily="34" charset="0"/>
                <a:cs typeface="Tahoma" panose="020B0604030504040204" pitchFamily="34" charset="0"/>
              </a:rPr>
              <a:t>constitute</a:t>
            </a:r>
            <a:r>
              <a:rPr lang="en-US" sz="2800" dirty="0">
                <a:latin typeface="Tahoma" panose="020B0604030504040204" pitchFamily="34" charset="0"/>
                <a:ea typeface="Tahoma" panose="020B0604030504040204" pitchFamily="34" charset="0"/>
                <a:cs typeface="Tahoma" panose="020B0604030504040204" pitchFamily="34" charset="0"/>
              </a:rPr>
              <a:t> the smallest law courts? </a:t>
            </a:r>
          </a:p>
          <a:p>
            <a:r>
              <a:rPr lang="en-US" sz="2800" dirty="0">
                <a:latin typeface="Tahoma" panose="020B0604030504040204" pitchFamily="34" charset="0"/>
                <a:ea typeface="Tahoma" panose="020B0604030504040204" pitchFamily="34" charset="0"/>
                <a:cs typeface="Tahoma" panose="020B0604030504040204" pitchFamily="34" charset="0"/>
              </a:rPr>
              <a:t>HANDLE THINGS YOURSELF!</a:t>
            </a:r>
          </a:p>
        </p:txBody>
      </p:sp>
      <p:sp>
        <p:nvSpPr>
          <p:cNvPr id="4" name="TextBox 3">
            <a:extLst>
              <a:ext uri="{FF2B5EF4-FFF2-40B4-BE49-F238E27FC236}">
                <a16:creationId xmlns:a16="http://schemas.microsoft.com/office/drawing/2014/main" id="{7551A357-4512-4151-BB4B-AF3CAC9685CD}"/>
              </a:ext>
            </a:extLst>
          </p:cNvPr>
          <p:cNvSpPr txBox="1"/>
          <p:nvPr/>
        </p:nvSpPr>
        <p:spPr>
          <a:xfrm>
            <a:off x="1" y="213981"/>
            <a:ext cx="9144000" cy="830997"/>
          </a:xfrm>
          <a:prstGeom prst="rect">
            <a:avLst/>
          </a:prstGeom>
          <a:noFill/>
        </p:spPr>
        <p:txBody>
          <a:bodyPr wrap="square" rtlCol="0">
            <a:sp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 REFUSING CORRECTION</a:t>
            </a:r>
          </a:p>
        </p:txBody>
      </p:sp>
    </p:spTree>
    <p:extLst>
      <p:ext uri="{BB962C8B-B14F-4D97-AF65-F5344CB8AC3E}">
        <p14:creationId xmlns:p14="http://schemas.microsoft.com/office/powerpoint/2010/main" val="3460844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337625"/>
            <a:ext cx="12156949" cy="921333"/>
          </a:xfrm>
        </p:spPr>
        <p:txBody>
          <a:bodyPr/>
          <a:lstStyle/>
          <a:p>
            <a:pPr algn="ctr"/>
            <a:r>
              <a:rPr lang="en-US" dirty="0"/>
              <a:t>PAUL IN COURT</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58958"/>
            <a:ext cx="9144000" cy="5599043"/>
          </a:xfrm>
        </p:spPr>
        <p:txBody>
          <a:bodyPr>
            <a:normAutofit/>
          </a:bodyPr>
          <a:lstStyle/>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Acts 25:9-11 </a:t>
            </a:r>
            <a:r>
              <a:rPr lang="en-US" sz="2800" dirty="0">
                <a:latin typeface="Tahoma" panose="020B0604030504040204" pitchFamily="34" charset="0"/>
                <a:ea typeface="Tahoma" panose="020B0604030504040204" pitchFamily="34" charset="0"/>
                <a:cs typeface="Tahoma" panose="020B0604030504040204" pitchFamily="34" charset="0"/>
              </a:rPr>
              <a:t> But Festus, wishing to do the Jews a favor, answered Paul and said, "Are you willing to go up to Jerusalem and stand trial before me on these </a:t>
            </a:r>
            <a:r>
              <a:rPr lang="en-US" sz="2800" i="1" dirty="0">
                <a:latin typeface="Tahoma" panose="020B0604030504040204" pitchFamily="34" charset="0"/>
                <a:ea typeface="Tahoma" panose="020B0604030504040204" pitchFamily="34" charset="0"/>
                <a:cs typeface="Tahoma" panose="020B0604030504040204" pitchFamily="34" charset="0"/>
              </a:rPr>
              <a:t>charges?</a:t>
            </a:r>
            <a:r>
              <a:rPr lang="en-US" sz="2800" dirty="0">
                <a:latin typeface="Tahoma" panose="020B0604030504040204" pitchFamily="34" charset="0"/>
                <a:ea typeface="Tahoma" panose="020B0604030504040204" pitchFamily="34" charset="0"/>
                <a:cs typeface="Tahoma" panose="020B0604030504040204" pitchFamily="34" charset="0"/>
              </a:rPr>
              <a:t>" But Paul said, "I am standing before Caesar's tribunal, where I ought to be tried. I have done no wrong to </a:t>
            </a:r>
            <a:r>
              <a:rPr lang="en-US" sz="2800" i="1" dirty="0">
                <a:latin typeface="Tahoma" panose="020B0604030504040204" pitchFamily="34" charset="0"/>
                <a:ea typeface="Tahoma" panose="020B0604030504040204" pitchFamily="34" charset="0"/>
                <a:cs typeface="Tahoma" panose="020B0604030504040204" pitchFamily="34" charset="0"/>
              </a:rPr>
              <a:t>the</a:t>
            </a:r>
            <a:r>
              <a:rPr lang="en-US" sz="2800" dirty="0">
                <a:latin typeface="Tahoma" panose="020B0604030504040204" pitchFamily="34" charset="0"/>
                <a:ea typeface="Tahoma" panose="020B0604030504040204" pitchFamily="34" charset="0"/>
                <a:cs typeface="Tahoma" panose="020B0604030504040204" pitchFamily="34" charset="0"/>
              </a:rPr>
              <a:t> Jews, as you also very well know.  "If, then, I am a wrongdoer and have committed anything worthy of death, I do not refuse to die; but if none of those things is </a:t>
            </a:r>
            <a:r>
              <a:rPr lang="en-US" sz="2800" i="1" dirty="0">
                <a:latin typeface="Tahoma" panose="020B0604030504040204" pitchFamily="34" charset="0"/>
                <a:ea typeface="Tahoma" panose="020B0604030504040204" pitchFamily="34" charset="0"/>
                <a:cs typeface="Tahoma" panose="020B0604030504040204" pitchFamily="34" charset="0"/>
              </a:rPr>
              <a:t>true</a:t>
            </a:r>
            <a:r>
              <a:rPr lang="en-US" sz="2800" dirty="0">
                <a:latin typeface="Tahoma" panose="020B0604030504040204" pitchFamily="34" charset="0"/>
                <a:ea typeface="Tahoma" panose="020B0604030504040204" pitchFamily="34" charset="0"/>
                <a:cs typeface="Tahoma" panose="020B0604030504040204" pitchFamily="34" charset="0"/>
              </a:rPr>
              <a:t> of which these men accuse me, no one can hand me over to them. I appeal to Caesar." </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It was not Christians bringing charges against Paul</a:t>
            </a:r>
          </a:p>
        </p:txBody>
      </p:sp>
    </p:spTree>
    <p:extLst>
      <p:ext uri="{BB962C8B-B14F-4D97-AF65-F5344CB8AC3E}">
        <p14:creationId xmlns:p14="http://schemas.microsoft.com/office/powerpoint/2010/main" val="26996154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391</TotalTime>
  <Words>1240</Words>
  <Application>Microsoft Office PowerPoint</Application>
  <PresentationFormat>On-screen Show (4:3)</PresentationFormat>
  <Paragraphs>51</Paragraphs>
  <Slides>11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Century Gothic</vt:lpstr>
      <vt:lpstr>Tahoma</vt:lpstr>
      <vt:lpstr>Wingdings 3</vt:lpstr>
      <vt:lpstr>Ion</vt:lpstr>
      <vt:lpstr>LAWFUL OR UNLAWFUL</vt:lpstr>
      <vt:lpstr>INTRODUCTION </vt:lpstr>
      <vt:lpstr>NO MOURNING</vt:lpstr>
      <vt:lpstr>CONTEXT RULES</vt:lpstr>
      <vt:lpstr>OUT HE GOES!</vt:lpstr>
      <vt:lpstr>IMMORAL PEOPLE</vt:lpstr>
      <vt:lpstr>CHRISTIAN ACTING BADLY</vt:lpstr>
      <vt:lpstr> </vt:lpstr>
      <vt:lpstr>PAUL IN COURT</vt:lpstr>
      <vt:lpstr>DEALING WITH CHRISTIANS </vt:lpstr>
      <vt:lpstr>YOU WERE…YOU 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LAWFUL OR UNLAWFUL</dc:title>
  <dc:creator>JoLynn Gower</dc:creator>
  <cp:lastModifiedBy>Gower</cp:lastModifiedBy>
  <cp:revision>5</cp:revision>
  <cp:lastPrinted>2021-11-20T17:09:15Z</cp:lastPrinted>
  <dcterms:created xsi:type="dcterms:W3CDTF">2021-11-18T15:36:58Z</dcterms:created>
  <dcterms:modified xsi:type="dcterms:W3CDTF">2022-02-09T22:28:41Z</dcterms:modified>
</cp:coreProperties>
</file>