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notesMasterIdLst>
    <p:notesMasterId r:id="rId13"/>
  </p:notesMasterIdLst>
  <p:sldIdLst>
    <p:sldId id="256" r:id="rId2"/>
    <p:sldId id="257" r:id="rId3"/>
    <p:sldId id="259" r:id="rId4"/>
    <p:sldId id="260" r:id="rId5"/>
    <p:sldId id="263" r:id="rId6"/>
    <p:sldId id="264" r:id="rId7"/>
    <p:sldId id="265" r:id="rId8"/>
    <p:sldId id="266" r:id="rId9"/>
    <p:sldId id="267" r:id="rId10"/>
    <p:sldId id="268" r:id="rId11"/>
    <p:sldId id="269" r:id="rId12"/>
  </p:sldIdLst>
  <p:sldSz cx="9144000" cy="6858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94291" autoAdjust="0"/>
  </p:normalViewPr>
  <p:slideViewPr>
    <p:cSldViewPr snapToGrid="0">
      <p:cViewPr varScale="1">
        <p:scale>
          <a:sx n="86" d="100"/>
          <a:sy n="86" d="100"/>
        </p:scale>
        <p:origin x="121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350F6CFA-DD22-4293-AB2E-3C49678BCD25}" type="datetimeFigureOut">
              <a:rPr lang="en-US" smtClean="0"/>
              <a:t>2/2/2022</a:t>
            </a:fld>
            <a:endParaRPr lang="en-US" dirty="0"/>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9613" y="4518025"/>
            <a:ext cx="5683250" cy="36972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2725" y="8918575"/>
            <a:ext cx="3078163" cy="469900"/>
          </a:xfrm>
          <a:prstGeom prst="rect">
            <a:avLst/>
          </a:prstGeom>
        </p:spPr>
        <p:txBody>
          <a:bodyPr vert="horz" lIns="91440" tIns="45720" rIns="91440" bIns="45720" rtlCol="0" anchor="b"/>
          <a:lstStyle>
            <a:lvl1pPr algn="r">
              <a:defRPr sz="1200"/>
            </a:lvl1pPr>
          </a:lstStyle>
          <a:p>
            <a:fld id="{BA6F613C-82DA-4521-B992-C96A807537E8}" type="slidenum">
              <a:rPr lang="en-US" smtClean="0"/>
              <a:t>‹#›</a:t>
            </a:fld>
            <a:endParaRPr lang="en-US" dirty="0"/>
          </a:p>
        </p:txBody>
      </p:sp>
    </p:spTree>
    <p:extLst>
      <p:ext uri="{BB962C8B-B14F-4D97-AF65-F5344CB8AC3E}">
        <p14:creationId xmlns:p14="http://schemas.microsoft.com/office/powerpoint/2010/main" val="1763557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BA6F613C-82DA-4521-B992-C96A807537E8}" type="slidenum">
              <a:rPr lang="en-US" smtClean="0"/>
              <a:t>10</a:t>
            </a:fld>
            <a:endParaRPr lang="en-US" dirty="0"/>
          </a:p>
        </p:txBody>
      </p:sp>
    </p:spTree>
    <p:extLst>
      <p:ext uri="{BB962C8B-B14F-4D97-AF65-F5344CB8AC3E}">
        <p14:creationId xmlns:p14="http://schemas.microsoft.com/office/powerpoint/2010/main" val="27276563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A6F613C-82DA-4521-B992-C96A807537E8}" type="slidenum">
              <a:rPr lang="en-US" smtClean="0"/>
              <a:t>11</a:t>
            </a:fld>
            <a:endParaRPr lang="en-US" dirty="0"/>
          </a:p>
        </p:txBody>
      </p:sp>
    </p:spTree>
    <p:extLst>
      <p:ext uri="{BB962C8B-B14F-4D97-AF65-F5344CB8AC3E}">
        <p14:creationId xmlns:p14="http://schemas.microsoft.com/office/powerpoint/2010/main" val="4265509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24186D1-7D4E-4CE4-871F-326B841F2FDC}" type="datetimeFigureOut">
              <a:rPr lang="en-US" smtClean="0"/>
              <a:t>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D87129-850E-4D65-ACC4-7B1718795D61}" type="slidenum">
              <a:rPr lang="en-US" smtClean="0"/>
              <a:t>‹#›</a:t>
            </a:fld>
            <a:endParaRPr lang="en-US" dirty="0"/>
          </a:p>
        </p:txBody>
      </p:sp>
    </p:spTree>
    <p:extLst>
      <p:ext uri="{BB962C8B-B14F-4D97-AF65-F5344CB8AC3E}">
        <p14:creationId xmlns:p14="http://schemas.microsoft.com/office/powerpoint/2010/main" val="1396697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25239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822136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15602650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104189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2/2/2022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173201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2/2/2022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176897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492938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7816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A24186D1-7D4E-4CE4-871F-326B841F2FDC}" type="datetimeFigureOut">
              <a:rPr lang="en-US" smtClean="0"/>
              <a:t>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D87129-850E-4D65-ACC4-7B1718795D61}" type="slidenum">
              <a:rPr lang="en-US" smtClean="0"/>
              <a:t>‹#›</a:t>
            </a:fld>
            <a:endParaRPr lang="en-US" dirty="0"/>
          </a:p>
        </p:txBody>
      </p:sp>
    </p:spTree>
    <p:extLst>
      <p:ext uri="{BB962C8B-B14F-4D97-AF65-F5344CB8AC3E}">
        <p14:creationId xmlns:p14="http://schemas.microsoft.com/office/powerpoint/2010/main" val="2824518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24766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74502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52191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B61BEF0D-F0BB-DE4B-95CE-6DB70DBA9567}" type="datetimeFigureOut">
              <a:rPr lang="en-US" smtClean="0"/>
              <a:pPr/>
              <a:t>2/2/2022</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82691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61BEF0D-F0BB-DE4B-95CE-6DB70DBA9567}" type="datetimeFigureOut">
              <a:rPr lang="en-US" smtClean="0"/>
              <a:pPr/>
              <a:t>2/2/2022</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73368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B61BEF0D-F0BB-DE4B-95CE-6DB70DBA9567}" type="datetimeFigureOut">
              <a:rPr lang="en-US" smtClean="0"/>
              <a:pPr/>
              <a:t>2/2/2022</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22615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56473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61BEF0D-F0BB-DE4B-95CE-6DB70DBA9567}" type="datetimeFigureOut">
              <a:rPr lang="en-US" smtClean="0"/>
              <a:pPr/>
              <a:t>2/2/2022</a:t>
            </a:fld>
            <a:endParaRPr lang="en-US" dirty="0"/>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22301783"/>
      </p:ext>
    </p:extLst>
  </p:cSld>
  <p:clrMap bg1="dk1" tx1="lt1" bg2="dk2" tx2="lt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 id="2147483731" r:id="rId12"/>
    <p:sldLayoutId id="2147483732" r:id="rId13"/>
    <p:sldLayoutId id="2147483733" r:id="rId14"/>
    <p:sldLayoutId id="2147483734" r:id="rId15"/>
    <p:sldLayoutId id="2147483735" r:id="rId16"/>
    <p:sldLayoutId id="2147483736"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81387-7955-45FA-AFF0-551EFA4AD610}"/>
              </a:ext>
            </a:extLst>
          </p:cNvPr>
          <p:cNvSpPr>
            <a:spLocks noGrp="1"/>
          </p:cNvSpPr>
          <p:nvPr>
            <p:ph type="ctrTitle"/>
          </p:nvPr>
        </p:nvSpPr>
        <p:spPr>
          <a:xfrm>
            <a:off x="278297" y="457200"/>
            <a:ext cx="8632203" cy="2971801"/>
          </a:xfrm>
        </p:spPr>
        <p:txBody>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LAWFUL OR UNLAWFUL</a:t>
            </a:r>
            <a:endParaRPr lang="en-US" dirty="0"/>
          </a:p>
        </p:txBody>
      </p:sp>
      <p:sp>
        <p:nvSpPr>
          <p:cNvPr id="4" name="TextBox 3">
            <a:extLst>
              <a:ext uri="{FF2B5EF4-FFF2-40B4-BE49-F238E27FC236}">
                <a16:creationId xmlns:a16="http://schemas.microsoft.com/office/drawing/2014/main" id="{164EAA3B-7D25-440C-B592-43498EC1AB00}"/>
              </a:ext>
            </a:extLst>
          </p:cNvPr>
          <p:cNvSpPr txBox="1"/>
          <p:nvPr/>
        </p:nvSpPr>
        <p:spPr>
          <a:xfrm>
            <a:off x="2279375" y="4598504"/>
            <a:ext cx="4200939" cy="923330"/>
          </a:xfrm>
          <a:prstGeom prst="rect">
            <a:avLst/>
          </a:prstGeom>
          <a:noFill/>
        </p:spPr>
        <p:txBody>
          <a:bodyPr wrap="square" rtlCol="0">
            <a:spAutoFit/>
          </a:bodyPr>
          <a:lstStyle/>
          <a:p>
            <a:pPr algn="ctr"/>
            <a:r>
              <a:rPr lang="en-US" dirty="0"/>
              <a:t>JoLynn Gower</a:t>
            </a:r>
          </a:p>
          <a:p>
            <a:pPr algn="ctr"/>
            <a:r>
              <a:rPr lang="en-US" dirty="0"/>
              <a:t>493-6151</a:t>
            </a:r>
          </a:p>
          <a:p>
            <a:pPr algn="ctr"/>
            <a:r>
              <a:rPr lang="en-US" dirty="0"/>
              <a:t>jgower@guardingthetruth.org</a:t>
            </a:r>
          </a:p>
        </p:txBody>
      </p:sp>
    </p:spTree>
    <p:extLst>
      <p:ext uri="{BB962C8B-B14F-4D97-AF65-F5344CB8AC3E}">
        <p14:creationId xmlns:p14="http://schemas.microsoft.com/office/powerpoint/2010/main" val="2635210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 y="267286"/>
            <a:ext cx="9144000" cy="991672"/>
          </a:xfrm>
        </p:spPr>
        <p:txBody>
          <a:bodyPr/>
          <a:lstStyle/>
          <a:p>
            <a:pPr algn="ctr"/>
            <a:br>
              <a:rPr lang="en-US" dirty="0"/>
            </a:br>
            <a:endParaRPr lang="en-US" dirty="0"/>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202059"/>
            <a:ext cx="9143999" cy="5655941"/>
          </a:xfrm>
        </p:spPr>
        <p:txBody>
          <a:bodyPr>
            <a:normAutofit/>
          </a:bodyPr>
          <a:lstStyle/>
          <a:p>
            <a:r>
              <a:rPr lang="en-US" sz="2800" dirty="0">
                <a:latin typeface="Tahoma" panose="020B0604030504040204" pitchFamily="34" charset="0"/>
                <a:ea typeface="Tahoma" panose="020B0604030504040204" pitchFamily="34" charset="0"/>
                <a:cs typeface="Tahoma" panose="020B0604030504040204" pitchFamily="34" charset="0"/>
              </a:rPr>
              <a:t>While Paul lived with hardship, they lived with pride that they had received a free gift</a:t>
            </a:r>
          </a:p>
          <a:p>
            <a:r>
              <a:rPr lang="en-US" sz="2800" b="1" dirty="0">
                <a:latin typeface="Tahoma" panose="020B0604030504040204" pitchFamily="34" charset="0"/>
                <a:ea typeface="Tahoma" panose="020B0604030504040204" pitchFamily="34" charset="0"/>
                <a:cs typeface="Tahoma" panose="020B0604030504040204" pitchFamily="34" charset="0"/>
              </a:rPr>
              <a:t>1 Corinthians 4:17 </a:t>
            </a:r>
            <a:r>
              <a:rPr lang="en-US" sz="2800" dirty="0">
                <a:latin typeface="Tahoma" panose="020B0604030504040204" pitchFamily="34" charset="0"/>
                <a:ea typeface="Tahoma" panose="020B0604030504040204" pitchFamily="34" charset="0"/>
                <a:cs typeface="Tahoma" panose="020B0604030504040204" pitchFamily="34" charset="0"/>
              </a:rPr>
              <a:t> For this reason I have sent to you Timothy, who is my beloved and faithful child in the Lord, and he will remind you of my ways which are in Christ, just as I teach everywhere in every church. </a:t>
            </a:r>
          </a:p>
          <a:p>
            <a:r>
              <a:rPr lang="en-US" sz="2800" dirty="0">
                <a:latin typeface="Tahoma" panose="020B0604030504040204" pitchFamily="34" charset="0"/>
                <a:ea typeface="Tahoma" panose="020B0604030504040204" pitchFamily="34" charset="0"/>
                <a:cs typeface="Tahoma" panose="020B0604030504040204" pitchFamily="34" charset="0"/>
              </a:rPr>
              <a:t>Timothy was sent to remind them of who they really were and how they should really live</a:t>
            </a:r>
          </a:p>
          <a:p>
            <a:r>
              <a:rPr lang="en-US" sz="2800" dirty="0">
                <a:latin typeface="Tahoma" panose="020B0604030504040204" pitchFamily="34" charset="0"/>
                <a:ea typeface="Tahoma" panose="020B0604030504040204" pitchFamily="34" charset="0"/>
                <a:cs typeface="Tahoma" panose="020B0604030504040204" pitchFamily="34" charset="0"/>
              </a:rPr>
              <a:t>Paul had been greatly hurt by the conduct of the church in Corinth</a:t>
            </a:r>
            <a:br>
              <a:rPr lang="en-US" sz="2800" dirty="0">
                <a:latin typeface="Tahoma" panose="020B0604030504040204" pitchFamily="34" charset="0"/>
                <a:ea typeface="Tahoma" panose="020B0604030504040204" pitchFamily="34" charset="0"/>
                <a:cs typeface="Tahoma" panose="020B0604030504040204" pitchFamily="34" charset="0"/>
              </a:rPr>
            </a:b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4" name="TextBox 3">
            <a:extLst>
              <a:ext uri="{FF2B5EF4-FFF2-40B4-BE49-F238E27FC236}">
                <a16:creationId xmlns:a16="http://schemas.microsoft.com/office/drawing/2014/main" id="{7551A357-4512-4151-BB4B-AF3CAC9685CD}"/>
              </a:ext>
            </a:extLst>
          </p:cNvPr>
          <p:cNvSpPr txBox="1"/>
          <p:nvPr/>
        </p:nvSpPr>
        <p:spPr>
          <a:xfrm>
            <a:off x="0" y="371062"/>
            <a:ext cx="9003323" cy="830997"/>
          </a:xfrm>
          <a:prstGeom prst="rect">
            <a:avLst/>
          </a:prstGeom>
          <a:noFill/>
        </p:spPr>
        <p:txBody>
          <a:bodyPr wrap="square" rtlCol="0">
            <a:spAutoFit/>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 SENDING TIMOTHY</a:t>
            </a:r>
          </a:p>
        </p:txBody>
      </p:sp>
    </p:spTree>
    <p:extLst>
      <p:ext uri="{BB962C8B-B14F-4D97-AF65-F5344CB8AC3E}">
        <p14:creationId xmlns:p14="http://schemas.microsoft.com/office/powerpoint/2010/main" val="273016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524000" y="267286"/>
            <a:ext cx="12156949" cy="991672"/>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CLOSING REMARKS</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202059"/>
            <a:ext cx="9143999" cy="5655941"/>
          </a:xfrm>
        </p:spPr>
        <p:txBody>
          <a:bodyPr>
            <a:normAutofit/>
          </a:bodyPr>
          <a:lstStyle/>
          <a:p>
            <a:r>
              <a:rPr lang="en-US" sz="2800" b="1" dirty="0">
                <a:latin typeface="Tahoma" panose="020B0604030504040204" pitchFamily="34" charset="0"/>
                <a:ea typeface="Tahoma" panose="020B0604030504040204" pitchFamily="34" charset="0"/>
                <a:cs typeface="Tahoma" panose="020B0604030504040204" pitchFamily="34" charset="0"/>
              </a:rPr>
              <a:t>1 Corinthians 4:18-21 </a:t>
            </a:r>
            <a:r>
              <a:rPr lang="en-US" sz="2800" dirty="0">
                <a:latin typeface="Tahoma" panose="020B0604030504040204" pitchFamily="34" charset="0"/>
                <a:ea typeface="Tahoma" panose="020B0604030504040204" pitchFamily="34" charset="0"/>
                <a:cs typeface="Tahoma" panose="020B0604030504040204" pitchFamily="34" charset="0"/>
              </a:rPr>
              <a:t> Now some have become arrogant, as though I were not coming to you.  But I will come to you soon, if the Lord wills, and I shall find out, not the words of those who are arrogant but their power.  For the kingdom of God does not consist in words but in power.  What do you desire? Shall I come to you with a rod, or with love and a spirit of gentleness? </a:t>
            </a:r>
          </a:p>
          <a:p>
            <a:r>
              <a:rPr lang="en-US" sz="2800" dirty="0">
                <a:latin typeface="Tahoma" panose="020B0604030504040204" pitchFamily="34" charset="0"/>
                <a:ea typeface="Tahoma" panose="020B0604030504040204" pitchFamily="34" charset="0"/>
                <a:cs typeface="Tahoma" panose="020B0604030504040204" pitchFamily="34" charset="0"/>
              </a:rPr>
              <a:t>This matter was of utmost importance to Paul</a:t>
            </a:r>
          </a:p>
          <a:p>
            <a:r>
              <a:rPr lang="en-US" sz="2800" dirty="0">
                <a:latin typeface="Tahoma" panose="020B0604030504040204" pitchFamily="34" charset="0"/>
                <a:ea typeface="Tahoma" panose="020B0604030504040204" pitchFamily="34" charset="0"/>
                <a:cs typeface="Tahoma" panose="020B0604030504040204" pitchFamily="34" charset="0"/>
              </a:rPr>
              <a:t>The church had to learn to embrace everyone who had believed </a:t>
            </a:r>
            <a:r>
              <a:rPr lang="en-US" sz="2800">
                <a:latin typeface="Tahoma" panose="020B0604030504040204" pitchFamily="34" charset="0"/>
                <a:ea typeface="Tahoma" panose="020B0604030504040204" pitchFamily="34" charset="0"/>
                <a:cs typeface="Tahoma" panose="020B0604030504040204" pitchFamily="34" charset="0"/>
              </a:rPr>
              <a:t>in Christ</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328608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524000" y="198783"/>
            <a:ext cx="12156949" cy="940904"/>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INTRODUCTION</a:t>
            </a:r>
            <a:br>
              <a:rPr lang="en-US" dirty="0">
                <a:latin typeface="Tahoma" panose="020B0604030504040204" pitchFamily="34" charset="0"/>
                <a:ea typeface="Tahoma" panose="020B0604030504040204" pitchFamily="34" charset="0"/>
                <a:cs typeface="Tahoma" panose="020B0604030504040204" pitchFamily="34" charset="0"/>
              </a:rPr>
            </a:b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139686"/>
            <a:ext cx="9144000" cy="5718315"/>
          </a:xfrm>
        </p:spPr>
        <p:txBody>
          <a:bodyPr>
            <a:normAutofit lnSpcReduction="10000"/>
          </a:bodyPr>
          <a:lstStyle/>
          <a:p>
            <a:pPr>
              <a:lnSpc>
                <a:spcPct val="95000"/>
              </a:lnSpc>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1 Timothy 6:20-21 </a:t>
            </a:r>
            <a:r>
              <a:rPr lang="en-US" sz="2800" dirty="0">
                <a:latin typeface="Tahoma" panose="020B0604030504040204" pitchFamily="34" charset="0"/>
                <a:ea typeface="Tahoma" panose="020B0604030504040204" pitchFamily="34" charset="0"/>
                <a:cs typeface="Tahoma" panose="020B0604030504040204" pitchFamily="34" charset="0"/>
              </a:rPr>
              <a:t> O Timothy, guard what has been entrusted to you, avoiding worldly </a:t>
            </a:r>
            <a:r>
              <a:rPr lang="en-US" sz="2800" i="1" dirty="0">
                <a:latin typeface="Tahoma" panose="020B0604030504040204" pitchFamily="34" charset="0"/>
                <a:ea typeface="Tahoma" panose="020B0604030504040204" pitchFamily="34" charset="0"/>
                <a:cs typeface="Tahoma" panose="020B0604030504040204" pitchFamily="34" charset="0"/>
              </a:rPr>
              <a:t>and</a:t>
            </a:r>
            <a:r>
              <a:rPr lang="en-US" sz="2800" dirty="0">
                <a:latin typeface="Tahoma" panose="020B0604030504040204" pitchFamily="34" charset="0"/>
                <a:ea typeface="Tahoma" panose="020B0604030504040204" pitchFamily="34" charset="0"/>
                <a:cs typeface="Tahoma" panose="020B0604030504040204" pitchFamily="34" charset="0"/>
              </a:rPr>
              <a:t> empty chatter </a:t>
            </a:r>
            <a:r>
              <a:rPr lang="en-US" sz="2800" i="1" dirty="0">
                <a:latin typeface="Tahoma" panose="020B0604030504040204" pitchFamily="34" charset="0"/>
                <a:ea typeface="Tahoma" panose="020B0604030504040204" pitchFamily="34" charset="0"/>
                <a:cs typeface="Tahoma" panose="020B0604030504040204" pitchFamily="34" charset="0"/>
              </a:rPr>
              <a:t>and</a:t>
            </a:r>
            <a:r>
              <a:rPr lang="en-US" sz="2800" dirty="0">
                <a:latin typeface="Tahoma" panose="020B0604030504040204" pitchFamily="34" charset="0"/>
                <a:ea typeface="Tahoma" panose="020B0604030504040204" pitchFamily="34" charset="0"/>
                <a:cs typeface="Tahoma" panose="020B0604030504040204" pitchFamily="34" charset="0"/>
              </a:rPr>
              <a:t> the opposing arguments of what is falsely called "knowledge"— which some have professed and thus gone astray from the faith. Grace be with you.</a:t>
            </a:r>
          </a:p>
          <a:p>
            <a:pPr>
              <a:lnSpc>
                <a:spcPct val="95000"/>
              </a:lnSpc>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The theme of this section is “the conduct of the church in the world”</a:t>
            </a:r>
          </a:p>
          <a:p>
            <a:pPr>
              <a:lnSpc>
                <a:spcPct val="95000"/>
              </a:lnSpc>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Babes in Christ: limited spiritual capacity for spiritual truth</a:t>
            </a:r>
          </a:p>
          <a:p>
            <a:pPr>
              <a:lnSpc>
                <a:spcPct val="95000"/>
              </a:lnSpc>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Hebrews 5:13-14 </a:t>
            </a:r>
            <a:r>
              <a:rPr lang="en-US" sz="2800" dirty="0">
                <a:latin typeface="Tahoma" panose="020B0604030504040204" pitchFamily="34" charset="0"/>
                <a:ea typeface="Tahoma" panose="020B0604030504040204" pitchFamily="34" charset="0"/>
                <a:cs typeface="Tahoma" panose="020B0604030504040204" pitchFamily="34" charset="0"/>
              </a:rPr>
              <a:t> For everyone who partakes </a:t>
            </a:r>
            <a:r>
              <a:rPr lang="en-US" sz="2800" i="1" dirty="0">
                <a:latin typeface="Tahoma" panose="020B0604030504040204" pitchFamily="34" charset="0"/>
                <a:ea typeface="Tahoma" panose="020B0604030504040204" pitchFamily="34" charset="0"/>
                <a:cs typeface="Tahoma" panose="020B0604030504040204" pitchFamily="34" charset="0"/>
              </a:rPr>
              <a:t>only</a:t>
            </a:r>
            <a:r>
              <a:rPr lang="en-US" sz="2800" dirty="0">
                <a:latin typeface="Tahoma" panose="020B0604030504040204" pitchFamily="34" charset="0"/>
                <a:ea typeface="Tahoma" panose="020B0604030504040204" pitchFamily="34" charset="0"/>
                <a:cs typeface="Tahoma" panose="020B0604030504040204" pitchFamily="34" charset="0"/>
              </a:rPr>
              <a:t> of milk is not accustomed to the word of righteousness, for he is an infant. But solid food is for the mature, who because of practice have their senses trained to discern good and evil. </a:t>
            </a:r>
          </a:p>
          <a:p>
            <a:pPr>
              <a:lnSpc>
                <a:spcPct val="95000"/>
              </a:lnSpc>
              <a:spcBef>
                <a:spcPts val="600"/>
              </a:spcBef>
            </a:pP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616729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 y="196948"/>
            <a:ext cx="9144000" cy="942740"/>
          </a:xfrm>
        </p:spPr>
        <p:txBody>
          <a:bodyPr/>
          <a:lstStyle/>
          <a:p>
            <a:pPr algn="ctr"/>
            <a:r>
              <a:rPr lang="en-US" dirty="0"/>
              <a:t>BREAKS IN FELLOWSHIP</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139688"/>
            <a:ext cx="9144000" cy="5718313"/>
          </a:xfrm>
        </p:spPr>
        <p:txBody>
          <a:bodyPr>
            <a:normAutofit/>
          </a:bodyPr>
          <a:lstStyle/>
          <a:p>
            <a:r>
              <a:rPr lang="en-US" sz="2800" dirty="0">
                <a:latin typeface="Tahoma" panose="020B0604030504040204" pitchFamily="34" charset="0"/>
                <a:ea typeface="Tahoma" panose="020B0604030504040204" pitchFamily="34" charset="0"/>
                <a:cs typeface="Tahoma" panose="020B0604030504040204" pitchFamily="34" charset="0"/>
              </a:rPr>
              <a:t>I am of Paul; I am of Apollos</a:t>
            </a:r>
          </a:p>
          <a:p>
            <a:r>
              <a:rPr lang="en-US" sz="2800" b="1" dirty="0">
                <a:latin typeface="Tahoma" panose="020B0604030504040204" pitchFamily="34" charset="0"/>
                <a:ea typeface="Tahoma" panose="020B0604030504040204" pitchFamily="34" charset="0"/>
                <a:cs typeface="Tahoma" panose="020B0604030504040204" pitchFamily="34" charset="0"/>
              </a:rPr>
              <a:t>1 Corinthians 3:5 </a:t>
            </a:r>
            <a:r>
              <a:rPr lang="en-US" sz="2800" dirty="0">
                <a:latin typeface="Tahoma" panose="020B0604030504040204" pitchFamily="34" charset="0"/>
                <a:ea typeface="Tahoma" panose="020B0604030504040204" pitchFamily="34" charset="0"/>
                <a:cs typeface="Tahoma" panose="020B0604030504040204" pitchFamily="34" charset="0"/>
              </a:rPr>
              <a:t> What then is Apollos? And what is Paul? Servants through whom you believed, even as the Lord gave </a:t>
            </a:r>
            <a:r>
              <a:rPr lang="en-US" sz="2800" i="1" dirty="0">
                <a:latin typeface="Tahoma" panose="020B0604030504040204" pitchFamily="34" charset="0"/>
                <a:ea typeface="Tahoma" panose="020B0604030504040204" pitchFamily="34" charset="0"/>
                <a:cs typeface="Tahoma" panose="020B0604030504040204" pitchFamily="34" charset="0"/>
              </a:rPr>
              <a:t>opportunity</a:t>
            </a:r>
            <a:r>
              <a:rPr lang="en-US" sz="2800" dirty="0">
                <a:latin typeface="Tahoma" panose="020B0604030504040204" pitchFamily="34" charset="0"/>
                <a:ea typeface="Tahoma" panose="020B0604030504040204" pitchFamily="34" charset="0"/>
                <a:cs typeface="Tahoma" panose="020B0604030504040204" pitchFamily="34" charset="0"/>
              </a:rPr>
              <a:t> to each one. </a:t>
            </a:r>
          </a:p>
          <a:p>
            <a:r>
              <a:rPr lang="en-US" sz="2800" dirty="0">
                <a:latin typeface="Tahoma" panose="020B0604030504040204" pitchFamily="34" charset="0"/>
                <a:ea typeface="Tahoma" panose="020B0604030504040204" pitchFamily="34" charset="0"/>
                <a:cs typeface="Tahoma" panose="020B0604030504040204" pitchFamily="34" charset="0"/>
              </a:rPr>
              <a:t>Paul planted, Apollos watered, but God caused the growth</a:t>
            </a:r>
          </a:p>
          <a:p>
            <a:r>
              <a:rPr lang="en-US" sz="2800" b="1" dirty="0">
                <a:latin typeface="Tahoma" panose="020B0604030504040204" pitchFamily="34" charset="0"/>
                <a:ea typeface="Tahoma" panose="020B0604030504040204" pitchFamily="34" charset="0"/>
                <a:cs typeface="Tahoma" panose="020B0604030504040204" pitchFamily="34" charset="0"/>
              </a:rPr>
              <a:t>1 Corinthians 3:8 </a:t>
            </a:r>
            <a:r>
              <a:rPr lang="en-US" sz="2800" dirty="0">
                <a:latin typeface="Tahoma" panose="020B0604030504040204" pitchFamily="34" charset="0"/>
                <a:ea typeface="Tahoma" panose="020B0604030504040204" pitchFamily="34" charset="0"/>
                <a:cs typeface="Tahoma" panose="020B0604030504040204" pitchFamily="34" charset="0"/>
              </a:rPr>
              <a:t> Now he who plants and he who waters are one; but each will receive his own reward according to his own labor. </a:t>
            </a:r>
          </a:p>
          <a:p>
            <a:r>
              <a:rPr lang="en-US" sz="2800" dirty="0">
                <a:latin typeface="Tahoma" panose="020B0604030504040204" pitchFamily="34" charset="0"/>
                <a:ea typeface="Tahoma" panose="020B0604030504040204" pitchFamily="34" charset="0"/>
                <a:cs typeface="Tahoma" panose="020B0604030504040204" pitchFamily="34" charset="0"/>
              </a:rPr>
              <a:t>Paul had started a ministry that Apollos was building on but they were co-laborers in that ministry</a:t>
            </a:r>
          </a:p>
        </p:txBody>
      </p:sp>
    </p:spTree>
    <p:extLst>
      <p:ext uri="{BB962C8B-B14F-4D97-AF65-F5344CB8AC3E}">
        <p14:creationId xmlns:p14="http://schemas.microsoft.com/office/powerpoint/2010/main" val="456576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0" y="337625"/>
            <a:ext cx="9143999" cy="921333"/>
          </a:xfrm>
        </p:spPr>
        <p:txBody>
          <a:bodyPr/>
          <a:lstStyle/>
          <a:p>
            <a:pPr algn="ctr"/>
            <a:r>
              <a:rPr lang="en-US" dirty="0"/>
              <a:t>CAREFUL BUILDING</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139484"/>
            <a:ext cx="9144000" cy="5718518"/>
          </a:xfrm>
        </p:spPr>
        <p:txBody>
          <a:bodyPr>
            <a:normAutofit fontScale="92500" lnSpcReduction="20000"/>
          </a:bodyPr>
          <a:lstStyle/>
          <a:p>
            <a:pPr>
              <a:spcBef>
                <a:spcPts val="600"/>
              </a:spcBef>
            </a:pPr>
            <a:r>
              <a:rPr lang="en-US" sz="3000" b="1" dirty="0">
                <a:latin typeface="Tahoma" panose="020B0604030504040204" pitchFamily="34" charset="0"/>
                <a:ea typeface="Tahoma" panose="020B0604030504040204" pitchFamily="34" charset="0"/>
                <a:cs typeface="Tahoma" panose="020B0604030504040204" pitchFamily="34" charset="0"/>
              </a:rPr>
              <a:t>1 Corinthians 3:10 </a:t>
            </a:r>
            <a:r>
              <a:rPr lang="en-US" sz="3000" dirty="0">
                <a:latin typeface="Tahoma" panose="020B0604030504040204" pitchFamily="34" charset="0"/>
                <a:ea typeface="Tahoma" panose="020B0604030504040204" pitchFamily="34" charset="0"/>
                <a:cs typeface="Tahoma" panose="020B0604030504040204" pitchFamily="34" charset="0"/>
              </a:rPr>
              <a:t> According to the grace of God which was given to me, like a wise master builder I laid a foundation, and another is building on it. But each man must be careful how he builds on it. </a:t>
            </a:r>
          </a:p>
          <a:p>
            <a:pPr>
              <a:spcBef>
                <a:spcPts val="600"/>
              </a:spcBef>
            </a:pPr>
            <a:r>
              <a:rPr lang="en-US" sz="3000" b="1" dirty="0">
                <a:latin typeface="Tahoma" panose="020B0604030504040204" pitchFamily="34" charset="0"/>
                <a:ea typeface="Tahoma" panose="020B0604030504040204" pitchFamily="34" charset="0"/>
                <a:cs typeface="Tahoma" panose="020B0604030504040204" pitchFamily="34" charset="0"/>
              </a:rPr>
              <a:t>Romans 14:12 </a:t>
            </a:r>
            <a:r>
              <a:rPr lang="en-US" sz="3000" dirty="0">
                <a:latin typeface="Tahoma" panose="020B0604030504040204" pitchFamily="34" charset="0"/>
                <a:ea typeface="Tahoma" panose="020B0604030504040204" pitchFamily="34" charset="0"/>
                <a:cs typeface="Tahoma" panose="020B0604030504040204" pitchFamily="34" charset="0"/>
              </a:rPr>
              <a:t> So then each one of us will give an account of himself to God. </a:t>
            </a:r>
          </a:p>
          <a:p>
            <a:pPr>
              <a:spcBef>
                <a:spcPts val="600"/>
              </a:spcBef>
            </a:pPr>
            <a:r>
              <a:rPr lang="en-US" sz="3000" b="1" dirty="0">
                <a:latin typeface="Tahoma" panose="020B0604030504040204" pitchFamily="34" charset="0"/>
                <a:ea typeface="Tahoma" panose="020B0604030504040204" pitchFamily="34" charset="0"/>
                <a:cs typeface="Tahoma" panose="020B0604030504040204" pitchFamily="34" charset="0"/>
              </a:rPr>
              <a:t>1 Corinthians 3:12-15 </a:t>
            </a:r>
            <a:r>
              <a:rPr lang="en-US" sz="3000" dirty="0">
                <a:latin typeface="Tahoma" panose="020B0604030504040204" pitchFamily="34" charset="0"/>
                <a:ea typeface="Tahoma" panose="020B0604030504040204" pitchFamily="34" charset="0"/>
                <a:cs typeface="Tahoma" panose="020B0604030504040204" pitchFamily="34" charset="0"/>
              </a:rPr>
              <a:t> Now if any man builds on the foundation with gold, silver, precious stones, wood, hay, straw,  each man's work will become evident; for the day will show it because it is </a:t>
            </a:r>
            <a:r>
              <a:rPr lang="en-US" sz="3000" i="1" dirty="0">
                <a:latin typeface="Tahoma" panose="020B0604030504040204" pitchFamily="34" charset="0"/>
                <a:ea typeface="Tahoma" panose="020B0604030504040204" pitchFamily="34" charset="0"/>
                <a:cs typeface="Tahoma" panose="020B0604030504040204" pitchFamily="34" charset="0"/>
              </a:rPr>
              <a:t>to be</a:t>
            </a:r>
            <a:r>
              <a:rPr lang="en-US" sz="3000" dirty="0">
                <a:latin typeface="Tahoma" panose="020B0604030504040204" pitchFamily="34" charset="0"/>
                <a:ea typeface="Tahoma" panose="020B0604030504040204" pitchFamily="34" charset="0"/>
                <a:cs typeface="Tahoma" panose="020B0604030504040204" pitchFamily="34" charset="0"/>
              </a:rPr>
              <a:t> revealed with fire, and the fire itself will test the quality of each man's work. If any man's work which he has built on it remains, he will receive a reward. If any man's work is burned up, he will suffer loss; but he himself will be saved, yet so as through fire. </a:t>
            </a:r>
          </a:p>
        </p:txBody>
      </p:sp>
    </p:spTree>
    <p:extLst>
      <p:ext uri="{BB962C8B-B14F-4D97-AF65-F5344CB8AC3E}">
        <p14:creationId xmlns:p14="http://schemas.microsoft.com/office/powerpoint/2010/main" val="3632993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 y="253218"/>
            <a:ext cx="9144000" cy="759656"/>
          </a:xfrm>
        </p:spPr>
        <p:txBody>
          <a:bodyPr/>
          <a:lstStyle/>
          <a:p>
            <a:pPr algn="ctr"/>
            <a:r>
              <a:rPr lang="en-US" dirty="0"/>
              <a:t>A TEMPLE	</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139484"/>
            <a:ext cx="9144000" cy="5718518"/>
          </a:xfrm>
        </p:spPr>
        <p:txBody>
          <a:bodyPr>
            <a:normAutofit/>
          </a:bodyPr>
          <a:lstStyle/>
          <a:p>
            <a:pPr>
              <a:lnSpc>
                <a:spcPct val="95000"/>
              </a:lnSpc>
              <a:spcBef>
                <a:spcPts val="3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3:16-17 </a:t>
            </a:r>
            <a:r>
              <a:rPr lang="en-US" sz="2800" dirty="0">
                <a:latin typeface="Tahoma" panose="020B0604030504040204" pitchFamily="34" charset="0"/>
                <a:ea typeface="Tahoma" panose="020B0604030504040204" pitchFamily="34" charset="0"/>
                <a:cs typeface="Tahoma" panose="020B0604030504040204" pitchFamily="34" charset="0"/>
              </a:rPr>
              <a:t> Do you not know that you are a temple of God and </a:t>
            </a:r>
            <a:r>
              <a:rPr lang="en-US" sz="2800" i="1" dirty="0">
                <a:latin typeface="Tahoma" panose="020B0604030504040204" pitchFamily="34" charset="0"/>
                <a:ea typeface="Tahoma" panose="020B0604030504040204" pitchFamily="34" charset="0"/>
                <a:cs typeface="Tahoma" panose="020B0604030504040204" pitchFamily="34" charset="0"/>
              </a:rPr>
              <a:t>that</a:t>
            </a:r>
            <a:r>
              <a:rPr lang="en-US" sz="2800" dirty="0">
                <a:latin typeface="Tahoma" panose="020B0604030504040204" pitchFamily="34" charset="0"/>
                <a:ea typeface="Tahoma" panose="020B0604030504040204" pitchFamily="34" charset="0"/>
                <a:cs typeface="Tahoma" panose="020B0604030504040204" pitchFamily="34" charset="0"/>
              </a:rPr>
              <a:t> the Spirit of God dwells in you? If any man destroys the temple of God, God will destroy him, for the temple of God is holy, and that is what you are.</a:t>
            </a:r>
          </a:p>
          <a:p>
            <a:pPr>
              <a:lnSpc>
                <a:spcPct val="95000"/>
              </a:lnSpc>
              <a:spcBef>
                <a:spcPts val="300"/>
              </a:spcBef>
            </a:pPr>
            <a:r>
              <a:rPr lang="en-US" sz="2800" b="1" dirty="0">
                <a:latin typeface="Tahoma" panose="020B0604030504040204" pitchFamily="34" charset="0"/>
                <a:ea typeface="Tahoma" panose="020B0604030504040204" pitchFamily="34" charset="0"/>
                <a:cs typeface="Tahoma" panose="020B0604030504040204" pitchFamily="34" charset="0"/>
              </a:rPr>
              <a:t>1 Peter 2:4-5 </a:t>
            </a:r>
            <a:r>
              <a:rPr lang="en-US" sz="2800" dirty="0">
                <a:latin typeface="Tahoma" panose="020B0604030504040204" pitchFamily="34" charset="0"/>
                <a:ea typeface="Tahoma" panose="020B0604030504040204" pitchFamily="34" charset="0"/>
                <a:cs typeface="Tahoma" panose="020B0604030504040204" pitchFamily="34" charset="0"/>
              </a:rPr>
              <a:t>And coming to Him as to a living stone which has been rejected by men, but is choice and precious in the sight of God,  you also, as living stones, are being built up as a spiritual house for a holy priesthood, to offer up spiritual sacrifices acceptable to God through Jesus Christ. </a:t>
            </a:r>
          </a:p>
          <a:p>
            <a:pPr>
              <a:lnSpc>
                <a:spcPct val="95000"/>
              </a:lnSpc>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Ultimately each person has to choose whether to follow the wisdom of the world or the wisdom of God</a:t>
            </a:r>
          </a:p>
        </p:txBody>
      </p:sp>
    </p:spTree>
    <p:extLst>
      <p:ext uri="{BB962C8B-B14F-4D97-AF65-F5344CB8AC3E}">
        <p14:creationId xmlns:p14="http://schemas.microsoft.com/office/powerpoint/2010/main" val="2058447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 y="309489"/>
            <a:ext cx="9144000" cy="3826413"/>
          </a:xfrm>
        </p:spPr>
        <p:txBody>
          <a:bodyPr/>
          <a:lstStyle/>
          <a:p>
            <a:pPr algn="ctr"/>
            <a:r>
              <a:rPr lang="en-US" dirty="0"/>
              <a:t>A ROLE FOR EACH</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0" y="1258958"/>
            <a:ext cx="9017391" cy="5599043"/>
          </a:xfrm>
        </p:spPr>
        <p:txBody>
          <a:bodyPr>
            <a:normAutofit lnSpcReduction="10000"/>
          </a:bodyPr>
          <a:lstStyle/>
          <a:p>
            <a:pPr>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4:1-2 </a:t>
            </a:r>
            <a:r>
              <a:rPr lang="en-US" sz="2800" dirty="0">
                <a:latin typeface="Tahoma" panose="020B0604030504040204" pitchFamily="34" charset="0"/>
                <a:ea typeface="Tahoma" panose="020B0604030504040204" pitchFamily="34" charset="0"/>
                <a:cs typeface="Tahoma" panose="020B0604030504040204" pitchFamily="34" charset="0"/>
              </a:rPr>
              <a:t> Let a man regard us in this manner, as servants of Christ and stewards of the mysteries of God. In this case, moreover, it is required of stewards that one be found trustworthy.</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Servants: </a:t>
            </a:r>
            <a:r>
              <a:rPr lang="en-US" sz="2800" i="1" dirty="0" err="1">
                <a:latin typeface="Tahoma" panose="020B0604030504040204" pitchFamily="34" charset="0"/>
                <a:ea typeface="Tahoma" panose="020B0604030504040204" pitchFamily="34" charset="0"/>
                <a:cs typeface="Tahoma" panose="020B0604030504040204" pitchFamily="34" charset="0"/>
              </a:rPr>
              <a:t>hupenetes</a:t>
            </a:r>
            <a:r>
              <a:rPr lang="en-US" sz="2800" i="1" dirty="0">
                <a:latin typeface="Tahoma" panose="020B0604030504040204" pitchFamily="34" charset="0"/>
                <a:ea typeface="Tahoma" panose="020B0604030504040204" pitchFamily="34" charset="0"/>
                <a:cs typeface="Tahoma" panose="020B0604030504040204" pitchFamily="34" charset="0"/>
              </a:rPr>
              <a: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underoarsman</a:t>
            </a:r>
            <a:endParaRPr lang="en-US" sz="2800" dirty="0">
              <a:latin typeface="Tahoma" panose="020B0604030504040204" pitchFamily="34" charset="0"/>
              <a:ea typeface="Tahoma" panose="020B0604030504040204" pitchFamily="34" charset="0"/>
              <a:cs typeface="Tahoma" panose="020B0604030504040204" pitchFamily="34" charset="0"/>
            </a:endParaRP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Steward: </a:t>
            </a:r>
            <a:r>
              <a:rPr lang="en-US" sz="2800" i="1" dirty="0" err="1">
                <a:latin typeface="Tahoma" panose="020B0604030504040204" pitchFamily="34" charset="0"/>
                <a:ea typeface="Tahoma" panose="020B0604030504040204" pitchFamily="34" charset="0"/>
                <a:cs typeface="Tahoma" panose="020B0604030504040204" pitchFamily="34" charset="0"/>
              </a:rPr>
              <a:t>oikonomos</a:t>
            </a:r>
            <a:r>
              <a:rPr lang="en-US" sz="2800" i="1" dirty="0">
                <a:latin typeface="Tahoma" panose="020B0604030504040204" pitchFamily="34" charset="0"/>
                <a:ea typeface="Tahoma" panose="020B0604030504040204" pitchFamily="34" charset="0"/>
                <a:cs typeface="Tahoma" panose="020B0604030504040204" pitchFamily="34" charset="0"/>
              </a:rPr>
              <a:t>:</a:t>
            </a:r>
            <a:r>
              <a:rPr lang="en-US" sz="2800" dirty="0">
                <a:latin typeface="Tahoma" panose="020B0604030504040204" pitchFamily="34" charset="0"/>
                <a:ea typeface="Tahoma" panose="020B0604030504040204" pitchFamily="34" charset="0"/>
                <a:cs typeface="Tahoma" panose="020B0604030504040204" pitchFamily="34" charset="0"/>
              </a:rPr>
              <a:t> overseer </a:t>
            </a:r>
          </a:p>
          <a:p>
            <a:pPr>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4:5 </a:t>
            </a:r>
            <a:r>
              <a:rPr lang="en-US" sz="2800" dirty="0">
                <a:latin typeface="Tahoma" panose="020B0604030504040204" pitchFamily="34" charset="0"/>
                <a:ea typeface="Tahoma" panose="020B0604030504040204" pitchFamily="34" charset="0"/>
                <a:cs typeface="Tahoma" panose="020B0604030504040204" pitchFamily="34" charset="0"/>
              </a:rPr>
              <a:t> Therefore do not go on passing judgment before the time, </a:t>
            </a:r>
            <a:r>
              <a:rPr lang="en-US" sz="2800" i="1" dirty="0">
                <a:latin typeface="Tahoma" panose="020B0604030504040204" pitchFamily="34" charset="0"/>
                <a:ea typeface="Tahoma" panose="020B0604030504040204" pitchFamily="34" charset="0"/>
                <a:cs typeface="Tahoma" panose="020B0604030504040204" pitchFamily="34" charset="0"/>
              </a:rPr>
              <a:t>but wait</a:t>
            </a:r>
            <a:r>
              <a:rPr lang="en-US" sz="2800" dirty="0">
                <a:latin typeface="Tahoma" panose="020B0604030504040204" pitchFamily="34" charset="0"/>
                <a:ea typeface="Tahoma" panose="020B0604030504040204" pitchFamily="34" charset="0"/>
                <a:cs typeface="Tahoma" panose="020B0604030504040204" pitchFamily="34" charset="0"/>
              </a:rPr>
              <a:t> until the Lord comes who will both bring to light the things hidden in the darkness and disclose the motives of </a:t>
            </a:r>
            <a:r>
              <a:rPr lang="en-US" sz="2800" i="1" dirty="0">
                <a:latin typeface="Tahoma" panose="020B0604030504040204" pitchFamily="34" charset="0"/>
                <a:ea typeface="Tahoma" panose="020B0604030504040204" pitchFamily="34" charset="0"/>
                <a:cs typeface="Tahoma" panose="020B0604030504040204" pitchFamily="34" charset="0"/>
              </a:rPr>
              <a:t>men's</a:t>
            </a:r>
            <a:r>
              <a:rPr lang="en-US" sz="2800" dirty="0">
                <a:latin typeface="Tahoma" panose="020B0604030504040204" pitchFamily="34" charset="0"/>
                <a:ea typeface="Tahoma" panose="020B0604030504040204" pitchFamily="34" charset="0"/>
                <a:cs typeface="Tahoma" panose="020B0604030504040204" pitchFamily="34" charset="0"/>
              </a:rPr>
              <a:t> hearts; and then each man's praise will come to him from God. </a:t>
            </a:r>
            <a:br>
              <a:rPr lang="en-US" sz="2800" dirty="0">
                <a:latin typeface="Tahoma" panose="020B0604030504040204" pitchFamily="34" charset="0"/>
                <a:ea typeface="Tahoma" panose="020B0604030504040204" pitchFamily="34" charset="0"/>
                <a:cs typeface="Tahoma" panose="020B0604030504040204" pitchFamily="34" charset="0"/>
              </a:rPr>
            </a:br>
            <a:endParaRPr lang="en-US" sz="2800" dirty="0">
              <a:latin typeface="Tahoma" panose="020B0604030504040204" pitchFamily="34" charset="0"/>
              <a:ea typeface="Tahoma" panose="020B0604030504040204" pitchFamily="34" charset="0"/>
              <a:cs typeface="Tahoma" panose="020B0604030504040204" pitchFamily="34" charset="0"/>
            </a:endParaRPr>
          </a:p>
          <a:p>
            <a:pPr>
              <a:spcBef>
                <a:spcPts val="600"/>
              </a:spcBef>
            </a:pPr>
            <a:endParaRPr lang="en-US" sz="2800" dirty="0">
              <a:latin typeface="Tahoma" panose="020B0604030504040204" pitchFamily="34" charset="0"/>
              <a:ea typeface="Tahoma" panose="020B0604030504040204" pitchFamily="34" charset="0"/>
              <a:cs typeface="Tahoma" panose="020B0604030504040204" pitchFamily="34" charset="0"/>
            </a:endParaRPr>
          </a:p>
          <a:p>
            <a:pPr marL="0" indent="0">
              <a:spcBef>
                <a:spcPts val="600"/>
              </a:spcBef>
              <a:buNone/>
            </a:pP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688252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 y="211015"/>
            <a:ext cx="9144000" cy="1047943"/>
          </a:xfrm>
        </p:spPr>
        <p:txBody>
          <a:bodyPr/>
          <a:lstStyle/>
          <a:p>
            <a:pPr algn="ctr"/>
            <a:r>
              <a:rPr lang="en-US" dirty="0"/>
              <a:t>MISUNDERSTANDINGS</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258958"/>
            <a:ext cx="9144000" cy="5599043"/>
          </a:xfrm>
        </p:spPr>
        <p:txBody>
          <a:bodyPr>
            <a:normAutofit/>
          </a:bodyPr>
          <a:lstStyle/>
          <a:p>
            <a:r>
              <a:rPr lang="en-US" sz="2800" b="1" dirty="0">
                <a:latin typeface="Tahoma" panose="020B0604030504040204" pitchFamily="34" charset="0"/>
                <a:ea typeface="Tahoma" panose="020B0604030504040204" pitchFamily="34" charset="0"/>
                <a:cs typeface="Tahoma" panose="020B0604030504040204" pitchFamily="34" charset="0"/>
              </a:rPr>
              <a:t>2 Peter 3:3-4 </a:t>
            </a:r>
            <a:r>
              <a:rPr lang="en-US" sz="2800" dirty="0">
                <a:latin typeface="Tahoma" panose="020B0604030504040204" pitchFamily="34" charset="0"/>
                <a:ea typeface="Tahoma" panose="020B0604030504040204" pitchFamily="34" charset="0"/>
                <a:cs typeface="Tahoma" panose="020B0604030504040204" pitchFamily="34" charset="0"/>
              </a:rPr>
              <a:t> Know this first of all, that in the last days mockers will come with </a:t>
            </a:r>
            <a:r>
              <a:rPr lang="en-US" sz="2800" i="1" dirty="0">
                <a:latin typeface="Tahoma" panose="020B0604030504040204" pitchFamily="34" charset="0"/>
                <a:ea typeface="Tahoma" panose="020B0604030504040204" pitchFamily="34" charset="0"/>
                <a:cs typeface="Tahoma" panose="020B0604030504040204" pitchFamily="34" charset="0"/>
              </a:rPr>
              <a:t>their</a:t>
            </a:r>
            <a:r>
              <a:rPr lang="en-US" sz="2800" dirty="0">
                <a:latin typeface="Tahoma" panose="020B0604030504040204" pitchFamily="34" charset="0"/>
                <a:ea typeface="Tahoma" panose="020B0604030504040204" pitchFamily="34" charset="0"/>
                <a:cs typeface="Tahoma" panose="020B0604030504040204" pitchFamily="34" charset="0"/>
              </a:rPr>
              <a:t> mocking, following after their own lusts, and saying, "Where is the promise of His coming? For </a:t>
            </a:r>
            <a:r>
              <a:rPr lang="en-US" sz="2800" i="1" dirty="0">
                <a:latin typeface="Tahoma" panose="020B0604030504040204" pitchFamily="34" charset="0"/>
                <a:ea typeface="Tahoma" panose="020B0604030504040204" pitchFamily="34" charset="0"/>
                <a:cs typeface="Tahoma" panose="020B0604030504040204" pitchFamily="34" charset="0"/>
              </a:rPr>
              <a:t>ever</a:t>
            </a:r>
            <a:r>
              <a:rPr lang="en-US" sz="2800" dirty="0">
                <a:latin typeface="Tahoma" panose="020B0604030504040204" pitchFamily="34" charset="0"/>
                <a:ea typeface="Tahoma" panose="020B0604030504040204" pitchFamily="34" charset="0"/>
                <a:cs typeface="Tahoma" panose="020B0604030504040204" pitchFamily="34" charset="0"/>
              </a:rPr>
              <a:t> since the fathers fell asleep, all continues just as it was from the beginning of creation." </a:t>
            </a:r>
          </a:p>
          <a:p>
            <a:r>
              <a:rPr lang="en-US" sz="2800" b="1" dirty="0">
                <a:latin typeface="Tahoma" panose="020B0604030504040204" pitchFamily="34" charset="0"/>
                <a:ea typeface="Tahoma" panose="020B0604030504040204" pitchFamily="34" charset="0"/>
                <a:cs typeface="Tahoma" panose="020B0604030504040204" pitchFamily="34" charset="0"/>
              </a:rPr>
              <a:t>2 Corinthians 5:9-10 </a:t>
            </a:r>
            <a:r>
              <a:rPr lang="en-US" sz="2800" dirty="0">
                <a:latin typeface="Tahoma" panose="020B0604030504040204" pitchFamily="34" charset="0"/>
                <a:ea typeface="Tahoma" panose="020B0604030504040204" pitchFamily="34" charset="0"/>
                <a:cs typeface="Tahoma" panose="020B0604030504040204" pitchFamily="34" charset="0"/>
              </a:rPr>
              <a:t> Therefore we also have as our ambition, whether at home or absent, to be pleasing to Him.  For we must all appear before the judgment seat of Christ, so that each one may be recompensed for his deeds in the body, according to what he has done, whether good or bad. </a:t>
            </a:r>
          </a:p>
          <a:p>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072398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524000" y="1"/>
            <a:ext cx="12156949" cy="1258957"/>
          </a:xfrm>
        </p:spPr>
        <p:txBody>
          <a:bodyPr/>
          <a:lstStyle/>
          <a:p>
            <a:pPr algn="ctr"/>
            <a:br>
              <a:rPr lang="en-US" dirty="0"/>
            </a:br>
            <a:endParaRPr lang="en-US" dirty="0"/>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153552"/>
            <a:ext cx="9144000" cy="5704450"/>
          </a:xfrm>
        </p:spPr>
        <p:txBody>
          <a:bodyPr>
            <a:normAutofit fontScale="92500" lnSpcReduction="10000"/>
          </a:bodyPr>
          <a:lstStyle/>
          <a:p>
            <a:pPr>
              <a:lnSpc>
                <a:spcPct val="110000"/>
              </a:lnSpc>
              <a:spcBef>
                <a:spcPts val="2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4:6 </a:t>
            </a:r>
            <a:r>
              <a:rPr lang="en-US" sz="2800" dirty="0">
                <a:latin typeface="Tahoma" panose="020B0604030504040204" pitchFamily="34" charset="0"/>
                <a:ea typeface="Tahoma" panose="020B0604030504040204" pitchFamily="34" charset="0"/>
                <a:cs typeface="Tahoma" panose="020B0604030504040204" pitchFamily="34" charset="0"/>
              </a:rPr>
              <a:t> Now these things, brethren, I have figuratively applied to myself and Apollos for your sakes, so that in us you may learn not to exceed what is written, so that no one of you will become arrogant in behalf of one against the other. </a:t>
            </a:r>
          </a:p>
          <a:p>
            <a:pPr>
              <a:lnSpc>
                <a:spcPct val="110000"/>
              </a:lnSpc>
              <a:spcBef>
                <a:spcPts val="2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4:9 </a:t>
            </a:r>
            <a:r>
              <a:rPr lang="en-US" sz="2800" dirty="0">
                <a:latin typeface="Tahoma" panose="020B0604030504040204" pitchFamily="34" charset="0"/>
                <a:ea typeface="Tahoma" panose="020B0604030504040204" pitchFamily="34" charset="0"/>
                <a:cs typeface="Tahoma" panose="020B0604030504040204" pitchFamily="34" charset="0"/>
              </a:rPr>
              <a:t> For, I think, God has exhibited us apostles last of all, as men condemned to death; because we have become a spectacle to the world, both to angels and to men. </a:t>
            </a:r>
          </a:p>
          <a:p>
            <a:pPr>
              <a:lnSpc>
                <a:spcPct val="110000"/>
              </a:lnSpc>
              <a:spcBef>
                <a:spcPts val="2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4:12-13 </a:t>
            </a:r>
            <a:r>
              <a:rPr lang="en-US" sz="2800" dirty="0">
                <a:latin typeface="Tahoma" panose="020B0604030504040204" pitchFamily="34" charset="0"/>
                <a:ea typeface="Tahoma" panose="020B0604030504040204" pitchFamily="34" charset="0"/>
                <a:cs typeface="Tahoma" panose="020B0604030504040204" pitchFamily="34" charset="0"/>
              </a:rPr>
              <a:t> …and we toil, working with our own hands; when we are reviled, we bless; when we are persecuted, we endure; when we are slandered, we try to conciliate; we have become as the scum of the world, the dregs of all things, </a:t>
            </a:r>
            <a:r>
              <a:rPr lang="en-US" sz="2800" i="1" dirty="0">
                <a:latin typeface="Tahoma" panose="020B0604030504040204" pitchFamily="34" charset="0"/>
                <a:ea typeface="Tahoma" panose="020B0604030504040204" pitchFamily="34" charset="0"/>
                <a:cs typeface="Tahoma" panose="020B0604030504040204" pitchFamily="34" charset="0"/>
              </a:rPr>
              <a:t>even</a:t>
            </a:r>
            <a:r>
              <a:rPr lang="en-US" sz="2800" dirty="0">
                <a:latin typeface="Tahoma" panose="020B0604030504040204" pitchFamily="34" charset="0"/>
                <a:ea typeface="Tahoma" panose="020B0604030504040204" pitchFamily="34" charset="0"/>
                <a:cs typeface="Tahoma" panose="020B0604030504040204" pitchFamily="34" charset="0"/>
              </a:rPr>
              <a:t> until now. </a:t>
            </a:r>
          </a:p>
        </p:txBody>
      </p:sp>
      <p:sp>
        <p:nvSpPr>
          <p:cNvPr id="4" name="TextBox 3">
            <a:extLst>
              <a:ext uri="{FF2B5EF4-FFF2-40B4-BE49-F238E27FC236}">
                <a16:creationId xmlns:a16="http://schemas.microsoft.com/office/drawing/2014/main" id="{7551A357-4512-4151-BB4B-AF3CAC9685CD}"/>
              </a:ext>
            </a:extLst>
          </p:cNvPr>
          <p:cNvSpPr txBox="1"/>
          <p:nvPr/>
        </p:nvSpPr>
        <p:spPr>
          <a:xfrm>
            <a:off x="1" y="213981"/>
            <a:ext cx="9144000" cy="830997"/>
          </a:xfrm>
          <a:prstGeom prst="rect">
            <a:avLst/>
          </a:prstGeom>
          <a:noFill/>
        </p:spPr>
        <p:txBody>
          <a:bodyPr wrap="square" rtlCol="0">
            <a:spAutoFit/>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 FIGURATIVELY</a:t>
            </a:r>
          </a:p>
        </p:txBody>
      </p:sp>
    </p:spTree>
    <p:extLst>
      <p:ext uri="{BB962C8B-B14F-4D97-AF65-F5344CB8AC3E}">
        <p14:creationId xmlns:p14="http://schemas.microsoft.com/office/powerpoint/2010/main" val="3460844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0" y="211066"/>
            <a:ext cx="9144000" cy="921333"/>
          </a:xfrm>
        </p:spPr>
        <p:txBody>
          <a:bodyPr/>
          <a:lstStyle/>
          <a:p>
            <a:pPr algn="ctr"/>
            <a:r>
              <a:rPr lang="en-US" dirty="0"/>
              <a:t>WHO DO YOU IMITATE?</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258958"/>
            <a:ext cx="9144000" cy="5599043"/>
          </a:xfrm>
          <a:noFill/>
        </p:spPr>
        <p:txBody>
          <a:bodyPr>
            <a:normAutofit/>
          </a:bodyPr>
          <a:lstStyle/>
          <a:p>
            <a:pPr>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4:14-15 </a:t>
            </a:r>
            <a:r>
              <a:rPr lang="en-US" sz="2800" dirty="0">
                <a:latin typeface="Tahoma" panose="020B0604030504040204" pitchFamily="34" charset="0"/>
                <a:ea typeface="Tahoma" panose="020B0604030504040204" pitchFamily="34" charset="0"/>
                <a:cs typeface="Tahoma" panose="020B0604030504040204" pitchFamily="34" charset="0"/>
              </a:rPr>
              <a:t> I do not write these things to shame you, but to admonish you as my beloved children.  For if you were to have countless tutors in Christ, yet </a:t>
            </a:r>
            <a:r>
              <a:rPr lang="en-US" sz="2800" i="1" dirty="0">
                <a:latin typeface="Tahoma" panose="020B0604030504040204" pitchFamily="34" charset="0"/>
                <a:ea typeface="Tahoma" panose="020B0604030504040204" pitchFamily="34" charset="0"/>
                <a:cs typeface="Tahoma" panose="020B0604030504040204" pitchFamily="34" charset="0"/>
              </a:rPr>
              <a:t>you would</a:t>
            </a:r>
            <a:r>
              <a:rPr lang="en-US" sz="2800" dirty="0">
                <a:latin typeface="Tahoma" panose="020B0604030504040204" pitchFamily="34" charset="0"/>
                <a:ea typeface="Tahoma" panose="020B0604030504040204" pitchFamily="34" charset="0"/>
                <a:cs typeface="Tahoma" panose="020B0604030504040204" pitchFamily="34" charset="0"/>
              </a:rPr>
              <a:t> not </a:t>
            </a:r>
            <a:r>
              <a:rPr lang="en-US" sz="2800" i="1" dirty="0">
                <a:latin typeface="Tahoma" panose="020B0604030504040204" pitchFamily="34" charset="0"/>
                <a:ea typeface="Tahoma" panose="020B0604030504040204" pitchFamily="34" charset="0"/>
                <a:cs typeface="Tahoma" panose="020B0604030504040204" pitchFamily="34" charset="0"/>
              </a:rPr>
              <a:t>have</a:t>
            </a:r>
            <a:r>
              <a:rPr lang="en-US" sz="2800" dirty="0">
                <a:latin typeface="Tahoma" panose="020B0604030504040204" pitchFamily="34" charset="0"/>
                <a:ea typeface="Tahoma" panose="020B0604030504040204" pitchFamily="34" charset="0"/>
                <a:cs typeface="Tahoma" panose="020B0604030504040204" pitchFamily="34" charset="0"/>
              </a:rPr>
              <a:t> many fathers, for in Christ Jesus I became your father through the gospel.</a:t>
            </a:r>
          </a:p>
          <a:p>
            <a:pPr>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4:16 </a:t>
            </a:r>
            <a:r>
              <a:rPr lang="en-US" sz="2800" dirty="0">
                <a:latin typeface="Tahoma" panose="020B0604030504040204" pitchFamily="34" charset="0"/>
                <a:ea typeface="Tahoma" panose="020B0604030504040204" pitchFamily="34" charset="0"/>
                <a:cs typeface="Tahoma" panose="020B0604030504040204" pitchFamily="34" charset="0"/>
              </a:rPr>
              <a:t>Therefore I exhort you, be imitators of me.  </a:t>
            </a:r>
          </a:p>
          <a:p>
            <a:pPr marL="0" indent="0">
              <a:spcBef>
                <a:spcPts val="600"/>
              </a:spcBef>
              <a:buNone/>
            </a:pPr>
            <a:r>
              <a:rPr lang="en-US" sz="2800" dirty="0">
                <a:latin typeface="Tahoma" panose="020B0604030504040204" pitchFamily="34" charset="0"/>
                <a:ea typeface="Tahoma" panose="020B0604030504040204" pitchFamily="34" charset="0"/>
                <a:cs typeface="Tahoma" panose="020B0604030504040204" pitchFamily="34" charset="0"/>
              </a:rPr>
              <a:t>          PRIDE OF RACE</a:t>
            </a:r>
          </a:p>
          <a:p>
            <a:pPr marL="0" indent="0">
              <a:spcBef>
                <a:spcPts val="600"/>
              </a:spcBef>
              <a:buNone/>
            </a:pPr>
            <a:r>
              <a:rPr lang="en-US" sz="2800" dirty="0">
                <a:latin typeface="Tahoma" panose="020B0604030504040204" pitchFamily="34" charset="0"/>
                <a:ea typeface="Tahoma" panose="020B0604030504040204" pitchFamily="34" charset="0"/>
                <a:cs typeface="Tahoma" panose="020B0604030504040204" pitchFamily="34" charset="0"/>
              </a:rPr>
              <a:t>               PRIDE OF PLACE</a:t>
            </a:r>
          </a:p>
          <a:p>
            <a:pPr marL="0" indent="0">
              <a:spcBef>
                <a:spcPts val="600"/>
              </a:spcBef>
              <a:buNone/>
            </a:pPr>
            <a:r>
              <a:rPr lang="en-US" sz="2800" dirty="0">
                <a:latin typeface="Tahoma" panose="020B0604030504040204" pitchFamily="34" charset="0"/>
                <a:ea typeface="Tahoma" panose="020B0604030504040204" pitchFamily="34" charset="0"/>
                <a:cs typeface="Tahoma" panose="020B0604030504040204" pitchFamily="34" charset="0"/>
              </a:rPr>
              <a:t>                     PRIDE OF FACE</a:t>
            </a:r>
          </a:p>
          <a:p>
            <a:pPr marL="0" indent="0">
              <a:spcBef>
                <a:spcPts val="600"/>
              </a:spcBef>
              <a:buNone/>
            </a:pPr>
            <a:r>
              <a:rPr lang="en-US" sz="2800" dirty="0">
                <a:latin typeface="Tahoma" panose="020B0604030504040204" pitchFamily="34" charset="0"/>
                <a:ea typeface="Tahoma" panose="020B0604030504040204" pitchFamily="34" charset="0"/>
                <a:cs typeface="Tahoma" panose="020B0604030504040204" pitchFamily="34" charset="0"/>
              </a:rPr>
              <a:t>                           PRIDE OF GRACE</a:t>
            </a:r>
          </a:p>
        </p:txBody>
      </p:sp>
    </p:spTree>
    <p:extLst>
      <p:ext uri="{BB962C8B-B14F-4D97-AF65-F5344CB8AC3E}">
        <p14:creationId xmlns:p14="http://schemas.microsoft.com/office/powerpoint/2010/main" val="26996154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313</TotalTime>
  <Words>1213</Words>
  <Application>Microsoft Office PowerPoint</Application>
  <PresentationFormat>On-screen Show (4:3)</PresentationFormat>
  <Paragraphs>55</Paragraphs>
  <Slides>11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Century Gothic</vt:lpstr>
      <vt:lpstr>Tahoma</vt:lpstr>
      <vt:lpstr>Wingdings 3</vt:lpstr>
      <vt:lpstr>Ion</vt:lpstr>
      <vt:lpstr>LAWFUL OR UNLAWFUL</vt:lpstr>
      <vt:lpstr>INTRODUCTION </vt:lpstr>
      <vt:lpstr>BREAKS IN FELLOWSHIP</vt:lpstr>
      <vt:lpstr>CAREFUL BUILDING</vt:lpstr>
      <vt:lpstr>A TEMPLE </vt:lpstr>
      <vt:lpstr>A ROLE FOR EACH</vt:lpstr>
      <vt:lpstr>MISUNDERSTANDINGS</vt:lpstr>
      <vt:lpstr> </vt:lpstr>
      <vt:lpstr>WHO DO YOU IMITATE?</vt:lpstr>
      <vt:lpstr> </vt:lpstr>
      <vt:lpstr>CLOSING REMARKS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LAWFUL OR UNLAWFUL</dc:title>
  <dc:creator>JoLynn Gower</dc:creator>
  <cp:lastModifiedBy>Gower</cp:lastModifiedBy>
  <cp:revision>4</cp:revision>
  <cp:lastPrinted>2021-11-20T17:09:15Z</cp:lastPrinted>
  <dcterms:created xsi:type="dcterms:W3CDTF">2021-11-18T15:36:58Z</dcterms:created>
  <dcterms:modified xsi:type="dcterms:W3CDTF">2022-02-02T16:40:33Z</dcterms:modified>
</cp:coreProperties>
</file>