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4"/>
  </p:notesMasterIdLst>
  <p:sldIdLst>
    <p:sldId id="256" r:id="rId2"/>
    <p:sldId id="257" r:id="rId3"/>
    <p:sldId id="259" r:id="rId4"/>
    <p:sldId id="260" r:id="rId5"/>
    <p:sldId id="263" r:id="rId6"/>
    <p:sldId id="264" r:id="rId7"/>
    <p:sldId id="265" r:id="rId8"/>
    <p:sldId id="266" r:id="rId9"/>
    <p:sldId id="267" r:id="rId10"/>
    <p:sldId id="268" r:id="rId11"/>
    <p:sldId id="269" r:id="rId12"/>
    <p:sldId id="270" r:id="rId13"/>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86" d="100"/>
          <a:sy n="86" d="100"/>
        </p:scale>
        <p:origin x="122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50F6CFA-DD22-4293-AB2E-3C49678BCD25}" type="datetimeFigureOut">
              <a:rPr lang="en-US" smtClean="0"/>
              <a:t>1/19/2022</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A6F613C-82DA-4521-B992-C96A807537E8}" type="slidenum">
              <a:rPr lang="en-US" smtClean="0"/>
              <a:t>‹#›</a:t>
            </a:fld>
            <a:endParaRPr lang="en-US" dirty="0"/>
          </a:p>
        </p:txBody>
      </p:sp>
    </p:spTree>
    <p:extLst>
      <p:ext uri="{BB962C8B-B14F-4D97-AF65-F5344CB8AC3E}">
        <p14:creationId xmlns:p14="http://schemas.microsoft.com/office/powerpoint/2010/main" val="1763557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F613C-82DA-4521-B992-C96A807537E8}" type="slidenum">
              <a:rPr lang="en-US" smtClean="0"/>
              <a:t>10</a:t>
            </a:fld>
            <a:endParaRPr lang="en-US" dirty="0"/>
          </a:p>
        </p:txBody>
      </p:sp>
    </p:spTree>
    <p:extLst>
      <p:ext uri="{BB962C8B-B14F-4D97-AF65-F5344CB8AC3E}">
        <p14:creationId xmlns:p14="http://schemas.microsoft.com/office/powerpoint/2010/main" val="2727656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F613C-82DA-4521-B992-C96A807537E8}" type="slidenum">
              <a:rPr lang="en-US" smtClean="0"/>
              <a:t>11</a:t>
            </a:fld>
            <a:endParaRPr lang="en-US" dirty="0"/>
          </a:p>
        </p:txBody>
      </p:sp>
    </p:spTree>
    <p:extLst>
      <p:ext uri="{BB962C8B-B14F-4D97-AF65-F5344CB8AC3E}">
        <p14:creationId xmlns:p14="http://schemas.microsoft.com/office/powerpoint/2010/main" val="4265509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6F613C-82DA-4521-B992-C96A807537E8}" type="slidenum">
              <a:rPr lang="en-US" smtClean="0"/>
              <a:t>12</a:t>
            </a:fld>
            <a:endParaRPr lang="en-US" dirty="0"/>
          </a:p>
        </p:txBody>
      </p:sp>
    </p:spTree>
    <p:extLst>
      <p:ext uri="{BB962C8B-B14F-4D97-AF65-F5344CB8AC3E}">
        <p14:creationId xmlns:p14="http://schemas.microsoft.com/office/powerpoint/2010/main" val="348234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4186D1-7D4E-4CE4-871F-326B841F2FDC}"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dirty="0"/>
          </a:p>
        </p:txBody>
      </p:sp>
    </p:spTree>
    <p:extLst>
      <p:ext uri="{BB962C8B-B14F-4D97-AF65-F5344CB8AC3E}">
        <p14:creationId xmlns:p14="http://schemas.microsoft.com/office/powerpoint/2010/main" val="1396697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523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2213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60265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418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7320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689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293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81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4186D1-7D4E-4CE4-871F-326B841F2FDC}" type="datetimeFigureOut">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dirty="0"/>
          </a:p>
        </p:txBody>
      </p:sp>
    </p:spTree>
    <p:extLst>
      <p:ext uri="{BB962C8B-B14F-4D97-AF65-F5344CB8AC3E}">
        <p14:creationId xmlns:p14="http://schemas.microsoft.com/office/powerpoint/2010/main" val="28245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476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450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219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269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36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61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64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1/19/2022</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2301783"/>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1387-7955-45FA-AFF0-551EFA4AD610}"/>
              </a:ext>
            </a:extLst>
          </p:cNvPr>
          <p:cNvSpPr>
            <a:spLocks noGrp="1"/>
          </p:cNvSpPr>
          <p:nvPr>
            <p:ph type="ctrTitle"/>
          </p:nvPr>
        </p:nvSpPr>
        <p:spPr>
          <a:xfrm>
            <a:off x="278297" y="457200"/>
            <a:ext cx="8632203" cy="2971801"/>
          </a:xfrm>
        </p:spPr>
        <p:txBody>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LAWFUL OR UNLAWFUL</a:t>
            </a:r>
            <a:endParaRPr lang="en-US" dirty="0"/>
          </a:p>
        </p:txBody>
      </p:sp>
      <p:sp>
        <p:nvSpPr>
          <p:cNvPr id="4" name="TextBox 3">
            <a:extLst>
              <a:ext uri="{FF2B5EF4-FFF2-40B4-BE49-F238E27FC236}">
                <a16:creationId xmlns:a16="http://schemas.microsoft.com/office/drawing/2014/main" id="{164EAA3B-7D25-440C-B592-43498EC1AB00}"/>
              </a:ext>
            </a:extLst>
          </p:cNvPr>
          <p:cNvSpPr txBox="1"/>
          <p:nvPr/>
        </p:nvSpPr>
        <p:spPr>
          <a:xfrm>
            <a:off x="2279375" y="4598504"/>
            <a:ext cx="4200939" cy="923330"/>
          </a:xfrm>
          <a:prstGeom prst="rect">
            <a:avLst/>
          </a:prstGeom>
          <a:noFill/>
        </p:spPr>
        <p:txBody>
          <a:bodyPr wrap="square" rtlCol="0">
            <a:spAutoFit/>
          </a:bodyPr>
          <a:lstStyle/>
          <a:p>
            <a:pPr algn="ctr"/>
            <a:r>
              <a:rPr lang="en-US" dirty="0"/>
              <a:t>JoLynn Gower</a:t>
            </a:r>
          </a:p>
          <a:p>
            <a:pPr algn="ctr"/>
            <a:r>
              <a:rPr lang="en-US" dirty="0"/>
              <a:t>493-6151</a:t>
            </a:r>
          </a:p>
          <a:p>
            <a:pPr algn="ctr"/>
            <a:r>
              <a:rPr lang="en-US" dirty="0"/>
              <a:t>jgower@guardingthetruth.org</a:t>
            </a:r>
          </a:p>
        </p:txBody>
      </p:sp>
    </p:spTree>
    <p:extLst>
      <p:ext uri="{BB962C8B-B14F-4D97-AF65-F5344CB8AC3E}">
        <p14:creationId xmlns:p14="http://schemas.microsoft.com/office/powerpoint/2010/main" val="26352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267286"/>
            <a:ext cx="12156949" cy="991672"/>
          </a:xfrm>
        </p:spPr>
        <p:txBody>
          <a:bodyPr/>
          <a:lstStyle/>
          <a:p>
            <a:pPr algn="ctr"/>
            <a:r>
              <a:rPr lang="en-US" dirty="0"/>
              <a:t>IF THEY HAD KNOWN</a:t>
            </a: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2:7-8 …</a:t>
            </a:r>
            <a:r>
              <a:rPr lang="en-US" sz="2800" dirty="0">
                <a:latin typeface="Tahoma" panose="020B0604030504040204" pitchFamily="34" charset="0"/>
                <a:ea typeface="Tahoma" panose="020B0604030504040204" pitchFamily="34" charset="0"/>
                <a:cs typeface="Tahoma" panose="020B0604030504040204" pitchFamily="34" charset="0"/>
              </a:rPr>
              <a:t>but we speak God's wisdom in a mystery, the hidden </a:t>
            </a:r>
            <a:r>
              <a:rPr lang="en-US" sz="2800" i="1" dirty="0">
                <a:latin typeface="Tahoma" panose="020B0604030504040204" pitchFamily="34" charset="0"/>
                <a:ea typeface="Tahoma" panose="020B0604030504040204" pitchFamily="34" charset="0"/>
                <a:cs typeface="Tahoma" panose="020B0604030504040204" pitchFamily="34" charset="0"/>
              </a:rPr>
              <a:t>wisdom</a:t>
            </a:r>
            <a:r>
              <a:rPr lang="en-US" sz="2800" dirty="0">
                <a:latin typeface="Tahoma" panose="020B0604030504040204" pitchFamily="34" charset="0"/>
                <a:ea typeface="Tahoma" panose="020B0604030504040204" pitchFamily="34" charset="0"/>
                <a:cs typeface="Tahoma" panose="020B0604030504040204" pitchFamily="34" charset="0"/>
              </a:rPr>
              <a:t> which God predestined before the ages to our glory;</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i="1" dirty="0">
                <a:latin typeface="Tahoma" panose="020B0604030504040204" pitchFamily="34" charset="0"/>
                <a:ea typeface="Tahoma" panose="020B0604030504040204" pitchFamily="34" charset="0"/>
                <a:cs typeface="Tahoma" panose="020B0604030504040204" pitchFamily="34" charset="0"/>
              </a:rPr>
              <a:t>the wisdom</a:t>
            </a:r>
            <a:r>
              <a:rPr lang="en-US" sz="2800" dirty="0">
                <a:latin typeface="Tahoma" panose="020B0604030504040204" pitchFamily="34" charset="0"/>
                <a:ea typeface="Tahoma" panose="020B0604030504040204" pitchFamily="34" charset="0"/>
                <a:cs typeface="Tahoma" panose="020B0604030504040204" pitchFamily="34" charset="0"/>
              </a:rPr>
              <a:t> which none of the rulers of this age has understood; for if they had understood it they would not have crucified the Lord of glory; </a:t>
            </a:r>
          </a:p>
          <a:p>
            <a:r>
              <a:rPr lang="en-US" sz="2800" b="1" dirty="0">
                <a:latin typeface="Tahoma" panose="020B0604030504040204" pitchFamily="34" charset="0"/>
                <a:ea typeface="Tahoma" panose="020B0604030504040204" pitchFamily="34" charset="0"/>
                <a:cs typeface="Tahoma" panose="020B0604030504040204" pitchFamily="34" charset="0"/>
              </a:rPr>
              <a:t>1 Corinthians 2:10-11 </a:t>
            </a:r>
            <a:r>
              <a:rPr lang="en-US" sz="2800" dirty="0">
                <a:latin typeface="Tahoma" panose="020B0604030504040204" pitchFamily="34" charset="0"/>
                <a:ea typeface="Tahoma" panose="020B0604030504040204" pitchFamily="34" charset="0"/>
                <a:cs typeface="Tahoma" panose="020B0604030504040204" pitchFamily="34" charset="0"/>
              </a:rPr>
              <a:t> For to us God revealed </a:t>
            </a:r>
            <a:r>
              <a:rPr lang="en-US" sz="2800" i="1" dirty="0">
                <a:latin typeface="Tahoma" panose="020B0604030504040204" pitchFamily="34" charset="0"/>
                <a:ea typeface="Tahoma" panose="020B0604030504040204" pitchFamily="34" charset="0"/>
                <a:cs typeface="Tahoma" panose="020B0604030504040204" pitchFamily="34" charset="0"/>
              </a:rPr>
              <a:t>them</a:t>
            </a:r>
            <a:r>
              <a:rPr lang="en-US" sz="2800" dirty="0">
                <a:latin typeface="Tahoma" panose="020B0604030504040204" pitchFamily="34" charset="0"/>
                <a:ea typeface="Tahoma" panose="020B0604030504040204" pitchFamily="34" charset="0"/>
                <a:cs typeface="Tahoma" panose="020B0604030504040204" pitchFamily="34" charset="0"/>
              </a:rPr>
              <a:t> through the Spirit; for the Spirit searches all things, even the depths of God. For who among men knows the </a:t>
            </a:r>
            <a:r>
              <a:rPr lang="en-US" sz="2800" i="1" dirty="0">
                <a:latin typeface="Tahoma" panose="020B0604030504040204" pitchFamily="34" charset="0"/>
                <a:ea typeface="Tahoma" panose="020B0604030504040204" pitchFamily="34" charset="0"/>
                <a:cs typeface="Tahoma" panose="020B0604030504040204" pitchFamily="34" charset="0"/>
              </a:rPr>
              <a:t>thoughts</a:t>
            </a:r>
            <a:r>
              <a:rPr lang="en-US" sz="2800" dirty="0">
                <a:latin typeface="Tahoma" panose="020B0604030504040204" pitchFamily="34" charset="0"/>
                <a:ea typeface="Tahoma" panose="020B0604030504040204" pitchFamily="34" charset="0"/>
                <a:cs typeface="Tahoma" panose="020B0604030504040204" pitchFamily="34" charset="0"/>
              </a:rPr>
              <a:t> of a man except the spirit of the man which is in him? Even so the </a:t>
            </a:r>
            <a:r>
              <a:rPr lang="en-US" sz="2800" i="1" dirty="0">
                <a:latin typeface="Tahoma" panose="020B0604030504040204" pitchFamily="34" charset="0"/>
                <a:ea typeface="Tahoma" panose="020B0604030504040204" pitchFamily="34" charset="0"/>
                <a:cs typeface="Tahoma" panose="020B0604030504040204" pitchFamily="34" charset="0"/>
              </a:rPr>
              <a:t>thoughts</a:t>
            </a:r>
            <a:r>
              <a:rPr lang="en-US" sz="2800" dirty="0">
                <a:latin typeface="Tahoma" panose="020B0604030504040204" pitchFamily="34" charset="0"/>
                <a:ea typeface="Tahoma" panose="020B0604030504040204" pitchFamily="34" charset="0"/>
                <a:cs typeface="Tahoma" panose="020B0604030504040204" pitchFamily="34" charset="0"/>
              </a:rPr>
              <a:t> of God no one knows except the Spirit of God.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1" y="371062"/>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273016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267286"/>
            <a:ext cx="12156949" cy="991672"/>
          </a:xfrm>
        </p:spPr>
        <p:txBody>
          <a:bodyPr/>
          <a:lstStyle/>
          <a:p>
            <a:pPr algn="ctr"/>
            <a:r>
              <a:rPr lang="en-US" dirty="0"/>
              <a:t>SPEAKING BY THE SPIRIT</a:t>
            </a: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2:12-13 </a:t>
            </a:r>
            <a:r>
              <a:rPr lang="en-US" sz="2800" dirty="0">
                <a:latin typeface="Tahoma" panose="020B0604030504040204" pitchFamily="34" charset="0"/>
                <a:ea typeface="Tahoma" panose="020B0604030504040204" pitchFamily="34" charset="0"/>
                <a:cs typeface="Tahoma" panose="020B0604030504040204" pitchFamily="34" charset="0"/>
              </a:rPr>
              <a:t> Now we have received, not the spirit of the world, but the Spirit who is from God, so that we may know the things freely given to us by God,  which things we also speak, not in words taught by human wisdom, but in those taught by the Spirit, combining spiritual </a:t>
            </a:r>
            <a:r>
              <a:rPr lang="en-US" sz="2800" i="1" dirty="0">
                <a:latin typeface="Tahoma" panose="020B0604030504040204" pitchFamily="34" charset="0"/>
                <a:ea typeface="Tahoma" panose="020B0604030504040204" pitchFamily="34" charset="0"/>
                <a:cs typeface="Tahoma" panose="020B0604030504040204" pitchFamily="34" charset="0"/>
              </a:rPr>
              <a:t>thoughts</a:t>
            </a:r>
            <a:r>
              <a:rPr lang="en-US" sz="2800" dirty="0">
                <a:latin typeface="Tahoma" panose="020B0604030504040204" pitchFamily="34" charset="0"/>
                <a:ea typeface="Tahoma" panose="020B0604030504040204" pitchFamily="34" charset="0"/>
                <a:cs typeface="Tahoma" panose="020B0604030504040204" pitchFamily="34" charset="0"/>
              </a:rPr>
              <a:t> with spiritual </a:t>
            </a:r>
            <a:r>
              <a:rPr lang="en-US" sz="2800" i="1" dirty="0">
                <a:latin typeface="Tahoma" panose="020B0604030504040204" pitchFamily="34" charset="0"/>
                <a:ea typeface="Tahoma" panose="020B0604030504040204" pitchFamily="34" charset="0"/>
                <a:cs typeface="Tahoma" panose="020B0604030504040204" pitchFamily="34" charset="0"/>
              </a:rPr>
              <a:t>words.</a:t>
            </a:r>
            <a:r>
              <a:rPr lang="en-US" sz="2800" dirty="0">
                <a:latin typeface="Tahoma" panose="020B0604030504040204" pitchFamily="34" charset="0"/>
                <a:ea typeface="Tahoma" panose="020B0604030504040204" pitchFamily="34" charset="0"/>
                <a:cs typeface="Tahoma" panose="020B0604030504040204" pitchFamily="34" charset="0"/>
              </a:rPr>
              <a:t> </a:t>
            </a:r>
          </a:p>
          <a:p>
            <a:r>
              <a:rPr lang="en-US" sz="2800" dirty="0">
                <a:latin typeface="Tahoma" panose="020B0604030504040204" pitchFamily="34" charset="0"/>
                <a:ea typeface="Tahoma" panose="020B0604030504040204" pitchFamily="34" charset="0"/>
                <a:cs typeface="Tahoma" panose="020B0604030504040204" pitchFamily="34" charset="0"/>
              </a:rPr>
              <a:t>Lack of understanding leads to deeming the words of God as foolishness</a:t>
            </a:r>
          </a:p>
          <a:p>
            <a:r>
              <a:rPr lang="en-US" sz="2800" b="1" dirty="0">
                <a:latin typeface="Tahoma" panose="020B0604030504040204" pitchFamily="34" charset="0"/>
                <a:ea typeface="Tahoma" panose="020B0604030504040204" pitchFamily="34" charset="0"/>
                <a:cs typeface="Tahoma" panose="020B0604030504040204" pitchFamily="34" charset="0"/>
              </a:rPr>
              <a:t>1 Corinthians 2:14</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But a natural man does not accept the things of the Spirit of God, for they are foolishness to him; and he cannot understand them, because they are spiritually appraised. </a:t>
            </a:r>
          </a:p>
        </p:txBody>
      </p:sp>
    </p:spTree>
    <p:extLst>
      <p:ext uri="{BB962C8B-B14F-4D97-AF65-F5344CB8AC3E}">
        <p14:creationId xmlns:p14="http://schemas.microsoft.com/office/powerpoint/2010/main" val="2328608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267286"/>
            <a:ext cx="12156949" cy="991672"/>
          </a:xfrm>
        </p:spPr>
        <p:txBody>
          <a:bodyPr/>
          <a:lstStyle/>
          <a:p>
            <a:pPr algn="ctr"/>
            <a:r>
              <a:rPr lang="en-US" dirty="0"/>
              <a:t>THE MIND OF CHRIST</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9"/>
            <a:ext cx="9143999" cy="5655941"/>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Corinthians 2:15-16 </a:t>
            </a:r>
            <a:r>
              <a:rPr lang="en-US" sz="2800" dirty="0">
                <a:latin typeface="Tahoma" panose="020B0604030504040204" pitchFamily="34" charset="0"/>
                <a:ea typeface="Tahoma" panose="020B0604030504040204" pitchFamily="34" charset="0"/>
                <a:cs typeface="Tahoma" panose="020B0604030504040204" pitchFamily="34" charset="0"/>
              </a:rPr>
              <a:t> But he who is spiritual appraises all things, yet he himself is appraised by no one. For </a:t>
            </a:r>
            <a:r>
              <a:rPr lang="en-US" sz="2800" cap="small" dirty="0">
                <a:effectLst/>
                <a:latin typeface="Tahoma" panose="020B0604030504040204" pitchFamily="34" charset="0"/>
                <a:ea typeface="Tahoma" panose="020B0604030504040204" pitchFamily="34" charset="0"/>
                <a:cs typeface="Tahoma" panose="020B0604030504040204" pitchFamily="34" charset="0"/>
              </a:rPr>
              <a:t>WHO HAS KNOWN THE MIND OF THE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THAT HE WILL INSTRUCT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HIM</a:t>
            </a:r>
            <a:r>
              <a:rPr lang="en-US" sz="2800" dirty="0">
                <a:latin typeface="Tahoma" panose="020B0604030504040204" pitchFamily="34" charset="0"/>
                <a:ea typeface="Tahoma" panose="020B0604030504040204" pitchFamily="34" charset="0"/>
                <a:cs typeface="Tahoma" panose="020B0604030504040204" pitchFamily="34" charset="0"/>
              </a:rPr>
              <a:t>? But we have the mind of Christ. </a:t>
            </a:r>
          </a:p>
          <a:p>
            <a:r>
              <a:rPr lang="en-US" sz="2800" dirty="0">
                <a:latin typeface="Tahoma" panose="020B0604030504040204" pitchFamily="34" charset="0"/>
                <a:ea typeface="Tahoma" panose="020B0604030504040204" pitchFamily="34" charset="0"/>
                <a:cs typeface="Tahoma" panose="020B0604030504040204" pitchFamily="34" charset="0"/>
              </a:rPr>
              <a:t>We are not special in any way; but we have the Holy Spirit who instructs us</a:t>
            </a:r>
          </a:p>
          <a:p>
            <a:r>
              <a:rPr lang="en-US" sz="2800" dirty="0">
                <a:latin typeface="Tahoma" panose="020B0604030504040204" pitchFamily="34" charset="0"/>
                <a:ea typeface="Tahoma" panose="020B0604030504040204" pitchFamily="34" charset="0"/>
                <a:cs typeface="Tahoma" panose="020B0604030504040204" pitchFamily="34" charset="0"/>
              </a:rPr>
              <a:t>As our minds are renewed, we become more and more Christlike</a:t>
            </a:r>
          </a:p>
          <a:p>
            <a:r>
              <a:rPr lang="en-US" sz="2800" dirty="0">
                <a:latin typeface="Tahoma" panose="020B0604030504040204" pitchFamily="34" charset="0"/>
                <a:ea typeface="Tahoma" panose="020B0604030504040204" pitchFamily="34" charset="0"/>
                <a:cs typeface="Tahoma" panose="020B0604030504040204" pitchFamily="34" charset="0"/>
              </a:rPr>
              <a:t>Therefore, we should appraise all things with </a:t>
            </a:r>
            <a:r>
              <a:rPr lang="en-US" sz="2800">
                <a:latin typeface="Tahoma" panose="020B0604030504040204" pitchFamily="34" charset="0"/>
                <a:ea typeface="Tahoma" panose="020B0604030504040204" pitchFamily="34" charset="0"/>
                <a:cs typeface="Tahoma" panose="020B0604030504040204" pitchFamily="34" charset="0"/>
              </a:rPr>
              <a:t>a renewed mind</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58787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98783"/>
            <a:ext cx="12156949" cy="940904"/>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INTRODUCTION</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6"/>
            <a:ext cx="9144000" cy="5718315"/>
          </a:xfrm>
        </p:spPr>
        <p:txBody>
          <a:bodyPr>
            <a:normAutofit lnSpcReduction="10000"/>
          </a:bodyPr>
          <a:lstStyle/>
          <a:p>
            <a:pPr>
              <a:lnSpc>
                <a:spcPct val="95000"/>
              </a:lnSpc>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Timothy 6:20-21 </a:t>
            </a:r>
            <a:r>
              <a:rPr lang="en-US" sz="2800" dirty="0">
                <a:latin typeface="Tahoma" panose="020B0604030504040204" pitchFamily="34" charset="0"/>
                <a:ea typeface="Tahoma" panose="020B0604030504040204" pitchFamily="34" charset="0"/>
                <a:cs typeface="Tahoma" panose="020B0604030504040204" pitchFamily="34" charset="0"/>
              </a:rPr>
              <a:t> O Timothy, guard what has been entrusted to you, avoiding worldly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empty chatter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the opposing arguments of what is falsely called "knowledge"— which some have professed and thus gone astray from the faith. Grace be with you.</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theme of this section is “the wisdom of the world vs God’s wisdom”</a:t>
            </a:r>
          </a:p>
          <a:p>
            <a:pPr>
              <a:lnSpc>
                <a:spcPct val="95000"/>
              </a:lnSpc>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Obscure is not necessarily profound</a:t>
            </a:r>
          </a:p>
          <a:p>
            <a:pPr>
              <a:lnSpc>
                <a:spcPct val="95000"/>
              </a:lnSpc>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1:18-19 </a:t>
            </a:r>
            <a:r>
              <a:rPr lang="en-US" sz="2800" dirty="0">
                <a:latin typeface="Tahoma" panose="020B0604030504040204" pitchFamily="34" charset="0"/>
                <a:ea typeface="Tahoma" panose="020B0604030504040204" pitchFamily="34" charset="0"/>
                <a:cs typeface="Tahoma" panose="020B0604030504040204" pitchFamily="34" charset="0"/>
              </a:rPr>
              <a:t> For the word of the cross is foolishness to those who are perishing, but to us who are being saved it is the power of God.  For it is written, "I </a:t>
            </a:r>
            <a:r>
              <a:rPr lang="en-US" sz="2800" cap="small" dirty="0">
                <a:effectLst/>
                <a:latin typeface="Tahoma" panose="020B0604030504040204" pitchFamily="34" charset="0"/>
                <a:ea typeface="Tahoma" panose="020B0604030504040204" pitchFamily="34" charset="0"/>
                <a:cs typeface="Tahoma" panose="020B0604030504040204" pitchFamily="34" charset="0"/>
              </a:rPr>
              <a:t>WILL DESTROY THE WISDOM OF THE WISE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 THE CLEVERNESS OF THE CLEVER</a:t>
            </a:r>
            <a:r>
              <a:rPr lang="en-US" sz="2800" dirty="0">
                <a:latin typeface="Tahoma" panose="020B0604030504040204" pitchFamily="34" charset="0"/>
                <a:ea typeface="Tahoma" panose="020B0604030504040204" pitchFamily="34" charset="0"/>
                <a:cs typeface="Tahoma" panose="020B0604030504040204" pitchFamily="34" charset="0"/>
              </a:rPr>
              <a:t> I </a:t>
            </a:r>
            <a:r>
              <a:rPr lang="en-US" sz="2800" cap="small" dirty="0">
                <a:effectLst/>
                <a:latin typeface="Tahoma" panose="020B0604030504040204" pitchFamily="34" charset="0"/>
                <a:ea typeface="Tahoma" panose="020B0604030504040204" pitchFamily="34" charset="0"/>
                <a:cs typeface="Tahoma" panose="020B0604030504040204" pitchFamily="34" charset="0"/>
              </a:rPr>
              <a:t>WILL SET ASIDE</a:t>
            </a:r>
            <a:r>
              <a:rPr lang="en-US" sz="28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61672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196948"/>
            <a:ext cx="9144000" cy="942740"/>
          </a:xfrm>
        </p:spPr>
        <p:txBody>
          <a:bodyPr/>
          <a:lstStyle/>
          <a:p>
            <a:pPr algn="ctr"/>
            <a:r>
              <a:rPr lang="en-US" dirty="0"/>
              <a:t>REBELLION</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8"/>
            <a:ext cx="9144000" cy="5718313"/>
          </a:xfrm>
        </p:spPr>
        <p:txBody>
          <a:bodyPr>
            <a:normAutofit/>
          </a:bodyPr>
          <a:lstStyle/>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human mind is in rebellion against God</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It may be unintentional or intentional</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Paul was concerned that the church was glorying in wrongly using and valuing gifts</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1:20-21 </a:t>
            </a:r>
            <a:r>
              <a:rPr lang="en-US" sz="2800" dirty="0">
                <a:latin typeface="Tahoma" panose="020B0604030504040204" pitchFamily="34" charset="0"/>
                <a:ea typeface="Tahoma" panose="020B0604030504040204" pitchFamily="34" charset="0"/>
                <a:cs typeface="Tahoma" panose="020B0604030504040204" pitchFamily="34" charset="0"/>
              </a:rPr>
              <a:t> Where is the wise man? Where is the scribe? Where is the debater of this age? Has not God made foolish the wisdom of the world?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For since in the wisdom of God the world through its wisdom did not </a:t>
            </a:r>
            <a:r>
              <a:rPr lang="en-US" sz="2800" i="1" dirty="0">
                <a:latin typeface="Tahoma" panose="020B0604030504040204" pitchFamily="34" charset="0"/>
                <a:ea typeface="Tahoma" panose="020B0604030504040204" pitchFamily="34" charset="0"/>
                <a:cs typeface="Tahoma" panose="020B0604030504040204" pitchFamily="34" charset="0"/>
              </a:rPr>
              <a:t>come to</a:t>
            </a:r>
            <a:r>
              <a:rPr lang="en-US" sz="2800" dirty="0">
                <a:latin typeface="Tahoma" panose="020B0604030504040204" pitchFamily="34" charset="0"/>
                <a:ea typeface="Tahoma" panose="020B0604030504040204" pitchFamily="34" charset="0"/>
                <a:cs typeface="Tahoma" panose="020B0604030504040204" pitchFamily="34" charset="0"/>
              </a:rPr>
              <a:t> know God, God was well-pleased through the foolishness of the message preached to save those who believe.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Christians have a different mindset</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5657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337625"/>
            <a:ext cx="9143999" cy="921333"/>
          </a:xfrm>
        </p:spPr>
        <p:txBody>
          <a:bodyPr/>
          <a:lstStyle/>
          <a:p>
            <a:pPr algn="ctr"/>
            <a:r>
              <a:rPr lang="en-US" dirty="0"/>
              <a:t>THE NEW CREATION</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rmAutofit/>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2 Corinthians 5:17-19 </a:t>
            </a:r>
            <a:r>
              <a:rPr lang="en-US" sz="2800" dirty="0">
                <a:latin typeface="Tahoma" panose="020B0604030504040204" pitchFamily="34" charset="0"/>
                <a:ea typeface="Tahoma" panose="020B0604030504040204" pitchFamily="34" charset="0"/>
                <a:cs typeface="Tahoma" panose="020B0604030504040204" pitchFamily="34" charset="0"/>
              </a:rPr>
              <a:t> Therefore if anyone is in Christ, </a:t>
            </a:r>
            <a:r>
              <a:rPr lang="en-US" sz="2800" i="1" dirty="0">
                <a:latin typeface="Tahoma" panose="020B0604030504040204" pitchFamily="34" charset="0"/>
                <a:ea typeface="Tahoma" panose="020B0604030504040204" pitchFamily="34" charset="0"/>
                <a:cs typeface="Tahoma" panose="020B0604030504040204" pitchFamily="34" charset="0"/>
              </a:rPr>
              <a:t>he is</a:t>
            </a:r>
            <a:r>
              <a:rPr lang="en-US" sz="2800" dirty="0">
                <a:latin typeface="Tahoma" panose="020B0604030504040204" pitchFamily="34" charset="0"/>
                <a:ea typeface="Tahoma" panose="020B0604030504040204" pitchFamily="34" charset="0"/>
                <a:cs typeface="Tahoma" panose="020B0604030504040204" pitchFamily="34" charset="0"/>
              </a:rPr>
              <a:t> a new creature; the old things passed away; behold, new things have come. Now all </a:t>
            </a:r>
            <a:r>
              <a:rPr lang="en-US" sz="2800" i="1" dirty="0">
                <a:latin typeface="Tahoma" panose="020B0604030504040204" pitchFamily="34" charset="0"/>
                <a:ea typeface="Tahoma" panose="020B0604030504040204" pitchFamily="34" charset="0"/>
                <a:cs typeface="Tahoma" panose="020B0604030504040204" pitchFamily="34" charset="0"/>
              </a:rPr>
              <a:t>these</a:t>
            </a:r>
            <a:r>
              <a:rPr lang="en-US" sz="2800" dirty="0">
                <a:latin typeface="Tahoma" panose="020B0604030504040204" pitchFamily="34" charset="0"/>
                <a:ea typeface="Tahoma" panose="020B0604030504040204" pitchFamily="34" charset="0"/>
                <a:cs typeface="Tahoma" panose="020B0604030504040204" pitchFamily="34" charset="0"/>
              </a:rPr>
              <a:t> things are from God, who reconciled us to Himself through Christ and gave us the ministry of reconciliation, namely, that God was in Christ reconciling the world to Himself, not counting their trespasses against them, and He has committed to us the word of reconciliation.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thinking of a believer is to be different than the thinking of an unbeliever’</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And we have a word of reconciliation</a:t>
            </a:r>
          </a:p>
        </p:txBody>
      </p:sp>
    </p:spTree>
    <p:extLst>
      <p:ext uri="{BB962C8B-B14F-4D97-AF65-F5344CB8AC3E}">
        <p14:creationId xmlns:p14="http://schemas.microsoft.com/office/powerpoint/2010/main" val="363299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53218"/>
            <a:ext cx="9144000" cy="759656"/>
          </a:xfrm>
        </p:spPr>
        <p:txBody>
          <a:bodyPr/>
          <a:lstStyle/>
          <a:p>
            <a:pPr algn="ctr"/>
            <a:r>
              <a:rPr lang="en-US" dirty="0"/>
              <a:t>A SIGN</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rmAutofit fontScale="92500" lnSpcReduction="20000"/>
          </a:bodyPr>
          <a:lstStyle/>
          <a:p>
            <a:pPr>
              <a:lnSpc>
                <a:spcPct val="110000"/>
              </a:lnSpc>
              <a:spcBef>
                <a:spcPts val="300"/>
              </a:spcBef>
            </a:pPr>
            <a:r>
              <a:rPr lang="en-US" sz="3000" b="1" dirty="0">
                <a:latin typeface="Tahoma" panose="020B0604030504040204" pitchFamily="34" charset="0"/>
                <a:ea typeface="Tahoma" panose="020B0604030504040204" pitchFamily="34" charset="0"/>
                <a:cs typeface="Tahoma" panose="020B0604030504040204" pitchFamily="34" charset="0"/>
              </a:rPr>
              <a:t>1 Corinthians 1:22-25 </a:t>
            </a:r>
            <a:r>
              <a:rPr lang="en-US" sz="3000" dirty="0">
                <a:latin typeface="Tahoma" panose="020B0604030504040204" pitchFamily="34" charset="0"/>
                <a:ea typeface="Tahoma" panose="020B0604030504040204" pitchFamily="34" charset="0"/>
                <a:cs typeface="Tahoma" panose="020B0604030504040204" pitchFamily="34" charset="0"/>
              </a:rPr>
              <a:t> For indeed Jews ask for signs and Greeks search for wisdom; but we preach Christ crucified, to Jews a stumbling block and to Gentiles foolishness, but to those who are the called, both Jews and Greeks, Christ the power of God and the wisdom of God. Because the foolishness of God is wiser than men, and the weakness of God is stronger than men. </a:t>
            </a:r>
          </a:p>
          <a:p>
            <a:r>
              <a:rPr lang="en-US" sz="3000" b="1" dirty="0">
                <a:latin typeface="Tahoma" panose="020B0604030504040204" pitchFamily="34" charset="0"/>
                <a:ea typeface="Tahoma" panose="020B0604030504040204" pitchFamily="34" charset="0"/>
                <a:cs typeface="Tahoma" panose="020B0604030504040204" pitchFamily="34" charset="0"/>
              </a:rPr>
              <a:t>Matthew 16:1 </a:t>
            </a:r>
            <a:r>
              <a:rPr lang="en-US" sz="3000" dirty="0">
                <a:latin typeface="Tahoma" panose="020B0604030504040204" pitchFamily="34" charset="0"/>
                <a:ea typeface="Tahoma" panose="020B0604030504040204" pitchFamily="34" charset="0"/>
                <a:cs typeface="Tahoma" panose="020B0604030504040204" pitchFamily="34" charset="0"/>
              </a:rPr>
              <a:t>The Pharisees and Sadducees came up, and testing Jesus, they asked Him to show them a sign from heaven.</a:t>
            </a:r>
          </a:p>
          <a:p>
            <a:r>
              <a:rPr lang="en-US" sz="3000" b="1" dirty="0">
                <a:latin typeface="Tahoma" panose="020B0604030504040204" pitchFamily="34" charset="0"/>
                <a:ea typeface="Tahoma" panose="020B0604030504040204" pitchFamily="34" charset="0"/>
                <a:cs typeface="Tahoma" panose="020B0604030504040204" pitchFamily="34" charset="0"/>
              </a:rPr>
              <a:t>John 6:30 </a:t>
            </a:r>
            <a:r>
              <a:rPr lang="en-US" sz="3000" dirty="0">
                <a:latin typeface="Tahoma" panose="020B0604030504040204" pitchFamily="34" charset="0"/>
                <a:ea typeface="Tahoma" panose="020B0604030504040204" pitchFamily="34" charset="0"/>
                <a:cs typeface="Tahoma" panose="020B0604030504040204" pitchFamily="34" charset="0"/>
              </a:rPr>
              <a:t> So they said to Him, "What then do You do for a sign, so that we may see, and believe You? What work do You perform? </a:t>
            </a:r>
          </a:p>
        </p:txBody>
      </p:sp>
    </p:spTree>
    <p:extLst>
      <p:ext uri="{BB962C8B-B14F-4D97-AF65-F5344CB8AC3E}">
        <p14:creationId xmlns:p14="http://schemas.microsoft.com/office/powerpoint/2010/main" val="20584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26609" y="309489"/>
            <a:ext cx="9017391" cy="949469"/>
          </a:xfrm>
        </p:spPr>
        <p:txBody>
          <a:bodyPr/>
          <a:lstStyle/>
          <a:p>
            <a:pPr algn="ctr"/>
            <a:r>
              <a:rPr lang="en-US" dirty="0"/>
              <a:t>INTERACTION</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1258958"/>
            <a:ext cx="9017391" cy="5599043"/>
          </a:xfrm>
        </p:spPr>
        <p:txBody>
          <a:bodyPr>
            <a:normAutofit fontScale="92500" lnSpcReduction="10000"/>
          </a:bodyPr>
          <a:lstStyle/>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Jews held their religion above all others</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Greeks held their wisdom above all others</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crucifixion was a major stumbling block to both</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But God in the way he interacts with people</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Ephesians 2:8-10  </a:t>
            </a:r>
            <a:r>
              <a:rPr lang="en-US" sz="2800" dirty="0">
                <a:latin typeface="Tahoma" panose="020B0604030504040204" pitchFamily="34" charset="0"/>
                <a:ea typeface="Tahoma" panose="020B0604030504040204" pitchFamily="34" charset="0"/>
                <a:cs typeface="Tahoma" panose="020B0604030504040204" pitchFamily="34" charset="0"/>
              </a:rPr>
              <a:t>For by grace you have been saved through faith; and that not of yourselves, </a:t>
            </a:r>
            <a:r>
              <a:rPr lang="en-US" sz="2800" i="1" dirty="0">
                <a:latin typeface="Tahoma" panose="020B0604030504040204" pitchFamily="34" charset="0"/>
                <a:ea typeface="Tahoma" panose="020B0604030504040204" pitchFamily="34" charset="0"/>
                <a:cs typeface="Tahoma" panose="020B0604030504040204" pitchFamily="34" charset="0"/>
              </a:rPr>
              <a:t>it is</a:t>
            </a:r>
            <a:r>
              <a:rPr lang="en-US" sz="2800" dirty="0">
                <a:latin typeface="Tahoma" panose="020B0604030504040204" pitchFamily="34" charset="0"/>
                <a:ea typeface="Tahoma" panose="020B0604030504040204" pitchFamily="34" charset="0"/>
                <a:cs typeface="Tahoma" panose="020B0604030504040204" pitchFamily="34" charset="0"/>
              </a:rPr>
              <a:t> the gift of God; not as a result of works, so that no one may boast. For we are His workmanship, created in Christ Jesus for good works, which God prepared beforehand so that we would walk in them. </a:t>
            </a:r>
          </a:p>
          <a:p>
            <a:pPr>
              <a:spcBef>
                <a:spcPts val="600"/>
              </a:spcBef>
            </a:pPr>
            <a:r>
              <a:rPr lang="en-US" sz="3000" b="1" dirty="0">
                <a:latin typeface="Tahoma" panose="020B0604030504040204" pitchFamily="34" charset="0"/>
                <a:ea typeface="Tahoma" panose="020B0604030504040204" pitchFamily="34" charset="0"/>
                <a:cs typeface="Tahoma" panose="020B0604030504040204" pitchFamily="34" charset="0"/>
              </a:rPr>
              <a:t>1 Corinthians 4:7</a:t>
            </a:r>
            <a:r>
              <a:rPr lang="en-US" sz="3000" dirty="0">
                <a:latin typeface="Tahoma" panose="020B0604030504040204" pitchFamily="34" charset="0"/>
                <a:ea typeface="Tahoma" panose="020B0604030504040204" pitchFamily="34" charset="0"/>
                <a:cs typeface="Tahoma" panose="020B0604030504040204" pitchFamily="34" charset="0"/>
              </a:rPr>
              <a:t> For who regards you as superior? What do you have that you did not receive? And if you did receive it, why do you boast as if you had not received it? </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882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11015"/>
            <a:ext cx="9144000" cy="1047943"/>
          </a:xfrm>
        </p:spPr>
        <p:txBody>
          <a:bodyPr/>
          <a:lstStyle/>
          <a:p>
            <a:pPr algn="ctr"/>
            <a:r>
              <a:rPr lang="en-US" dirty="0"/>
              <a:t>WISDOM AS A WOMAN</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Solomon personified wisdom, make it a woman</a:t>
            </a:r>
          </a:p>
          <a:p>
            <a:r>
              <a:rPr lang="en-US" sz="2800" dirty="0">
                <a:latin typeface="Tahoma" panose="020B0604030504040204" pitchFamily="34" charset="0"/>
                <a:ea typeface="Tahoma" panose="020B0604030504040204" pitchFamily="34" charset="0"/>
                <a:cs typeface="Tahoma" panose="020B0604030504040204" pitchFamily="34" charset="0"/>
              </a:rPr>
              <a:t>In the New Testament, it is embodied in Christ</a:t>
            </a:r>
          </a:p>
          <a:p>
            <a:r>
              <a:rPr lang="en-US" sz="2800" b="1" dirty="0">
                <a:latin typeface="Tahoma" panose="020B0604030504040204" pitchFamily="34" charset="0"/>
                <a:ea typeface="Tahoma" panose="020B0604030504040204" pitchFamily="34" charset="0"/>
                <a:cs typeface="Tahoma" panose="020B0604030504040204" pitchFamily="34" charset="0"/>
              </a:rPr>
              <a:t>1 Corinthians 1:30-31 </a:t>
            </a:r>
            <a:r>
              <a:rPr lang="en-US" sz="2800" dirty="0">
                <a:latin typeface="Tahoma" panose="020B0604030504040204" pitchFamily="34" charset="0"/>
                <a:ea typeface="Tahoma" panose="020B0604030504040204" pitchFamily="34" charset="0"/>
                <a:cs typeface="Tahoma" panose="020B0604030504040204" pitchFamily="34" charset="0"/>
              </a:rPr>
              <a:t> But by His doing you are in Christ Jesus, who became to us wisdom from God, and righteousness and sanctification, and redemption,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so that, just as it is written, "</a:t>
            </a:r>
            <a:r>
              <a:rPr lang="en-US" sz="2800" cap="small" dirty="0">
                <a:effectLst/>
                <a:latin typeface="Tahoma" panose="020B0604030504040204" pitchFamily="34" charset="0"/>
                <a:ea typeface="Tahoma" panose="020B0604030504040204" pitchFamily="34" charset="0"/>
                <a:cs typeface="Tahoma" panose="020B0604030504040204" pitchFamily="34" charset="0"/>
              </a:rPr>
              <a:t>LET HIM WHO BOASTS</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BOAST IN THE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LORD</a:t>
            </a:r>
            <a:r>
              <a:rPr lang="en-US" sz="2800" dirty="0">
                <a:latin typeface="Tahoma" panose="020B0604030504040204" pitchFamily="34" charset="0"/>
                <a:ea typeface="Tahoma" panose="020B0604030504040204" pitchFamily="34" charset="0"/>
                <a:cs typeface="Tahoma" panose="020B0604030504040204" pitchFamily="34" charset="0"/>
              </a:rPr>
              <a:t>." </a:t>
            </a:r>
          </a:p>
          <a:p>
            <a:r>
              <a:rPr lang="en-US" sz="2800" b="1" dirty="0">
                <a:latin typeface="Tahoma" panose="020B0604030504040204" pitchFamily="34" charset="0"/>
                <a:ea typeface="Tahoma" panose="020B0604030504040204" pitchFamily="34" charset="0"/>
                <a:cs typeface="Tahoma" panose="020B0604030504040204" pitchFamily="34" charset="0"/>
              </a:rPr>
              <a:t>1 Corinthians 2:1-2</a:t>
            </a:r>
            <a:r>
              <a:rPr lang="en-US" sz="2800" dirty="0">
                <a:latin typeface="Tahoma" panose="020B0604030504040204" pitchFamily="34" charset="0"/>
                <a:ea typeface="Tahoma" panose="020B0604030504040204" pitchFamily="34" charset="0"/>
                <a:cs typeface="Tahoma" panose="020B0604030504040204" pitchFamily="34" charset="0"/>
              </a:rPr>
              <a:t> And when I came to you, brethren, I did not come with superiority of speech or of wisdom, proclaiming to you the testimony of God. For I determined to know nothing among you except Jesus Christ, and Him crucified.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7239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Consider Paul at Athens and his methodology there</a:t>
            </a:r>
          </a:p>
          <a:p>
            <a:r>
              <a:rPr lang="en-US" sz="2800" b="1" dirty="0">
                <a:latin typeface="Tahoma" panose="020B0604030504040204" pitchFamily="34" charset="0"/>
                <a:ea typeface="Tahoma" panose="020B0604030504040204" pitchFamily="34" charset="0"/>
                <a:cs typeface="Tahoma" panose="020B0604030504040204" pitchFamily="34" charset="0"/>
              </a:rPr>
              <a:t>1 Corinthians 9:2</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If to others I am not an apostle, at least I am to you; for you are the seal of my apostleship in the Lord. </a:t>
            </a:r>
          </a:p>
          <a:p>
            <a:r>
              <a:rPr lang="en-US" sz="2800" b="1" dirty="0">
                <a:latin typeface="Tahoma" panose="020B0604030504040204" pitchFamily="34" charset="0"/>
                <a:ea typeface="Tahoma" panose="020B0604030504040204" pitchFamily="34" charset="0"/>
                <a:cs typeface="Tahoma" panose="020B0604030504040204" pitchFamily="34" charset="0"/>
              </a:rPr>
              <a:t>1 Corinthians 2:2 </a:t>
            </a:r>
            <a:r>
              <a:rPr lang="en-US" sz="2800" dirty="0">
                <a:latin typeface="Tahoma" panose="020B0604030504040204" pitchFamily="34" charset="0"/>
                <a:ea typeface="Tahoma" panose="020B0604030504040204" pitchFamily="34" charset="0"/>
                <a:cs typeface="Tahoma" panose="020B0604030504040204" pitchFamily="34" charset="0"/>
              </a:rPr>
              <a:t> For I determined to know nothing among you except Jesus Christ, and Him crucified</a:t>
            </a:r>
          </a:p>
          <a:p>
            <a:r>
              <a:rPr lang="en-US" sz="3000" b="1" dirty="0">
                <a:latin typeface="Tahoma" panose="020B0604030504040204" pitchFamily="34" charset="0"/>
                <a:ea typeface="Tahoma" panose="020B0604030504040204" pitchFamily="34" charset="0"/>
                <a:cs typeface="Tahoma" panose="020B0604030504040204" pitchFamily="34" charset="0"/>
              </a:rPr>
              <a:t>Acts 22:3  </a:t>
            </a:r>
            <a:r>
              <a:rPr lang="en-US" sz="3000" dirty="0">
                <a:latin typeface="Tahoma" panose="020B0604030504040204" pitchFamily="34" charset="0"/>
                <a:ea typeface="Tahoma" panose="020B0604030504040204" pitchFamily="34" charset="0"/>
                <a:cs typeface="Tahoma" panose="020B0604030504040204" pitchFamily="34" charset="0"/>
              </a:rPr>
              <a:t>I am a Jew, born in Tarsus of Cilicia, but brought up in this city, educated under Gamaliel, strictly according to the law of our fathers, being zealous for God just as you all are today.</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551A357-4512-4151-BB4B-AF3CAC9685CD}"/>
              </a:ext>
            </a:extLst>
          </p:cNvPr>
          <p:cNvSpPr txBox="1"/>
          <p:nvPr/>
        </p:nvSpPr>
        <p:spPr>
          <a:xfrm>
            <a:off x="1" y="213981"/>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ATHENS vs OTHERS</a:t>
            </a:r>
          </a:p>
        </p:txBody>
      </p:sp>
    </p:spTree>
    <p:extLst>
      <p:ext uri="{BB962C8B-B14F-4D97-AF65-F5344CB8AC3E}">
        <p14:creationId xmlns:p14="http://schemas.microsoft.com/office/powerpoint/2010/main" val="346084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337625"/>
            <a:ext cx="12156949" cy="921333"/>
          </a:xfrm>
        </p:spPr>
        <p:txBody>
          <a:bodyPr/>
          <a:lstStyle/>
          <a:p>
            <a:pPr algn="ctr"/>
            <a:r>
              <a:rPr lang="en-US" dirty="0"/>
              <a:t>SIMPLE AND TO THE POINT</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lnSpcReduction="10000"/>
          </a:bodyPr>
          <a:lstStyle/>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2:3-5 </a:t>
            </a:r>
            <a:r>
              <a:rPr lang="en-US" sz="2800" dirty="0">
                <a:latin typeface="Tahoma" panose="020B0604030504040204" pitchFamily="34" charset="0"/>
                <a:ea typeface="Tahoma" panose="020B0604030504040204" pitchFamily="34" charset="0"/>
                <a:cs typeface="Tahoma" panose="020B0604030504040204" pitchFamily="34" charset="0"/>
              </a:rPr>
              <a:t> I was with you in weakness and in fear and in much trembling, and my message and my preaching were not in persuasive words of wisdom, but in demonstration of the Spirit and of power, so that your faith would not rest on the wisdom of men, but on the power of God.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Paul could have approached them with much more gusto than he did; he chose to approach them with an attitude of meekness</a:t>
            </a:r>
          </a:p>
          <a:p>
            <a:pPr>
              <a:spcBef>
                <a:spcPts val="600"/>
              </a:spcBef>
            </a:pPr>
            <a:r>
              <a:rPr lang="en-US" sz="3000" b="1" dirty="0">
                <a:latin typeface="Tahoma" panose="020B0604030504040204" pitchFamily="34" charset="0"/>
                <a:ea typeface="Tahoma" panose="020B0604030504040204" pitchFamily="34" charset="0"/>
                <a:cs typeface="Tahoma" panose="020B0604030504040204" pitchFamily="34" charset="0"/>
              </a:rPr>
              <a:t>1 Corinthians 2:6 </a:t>
            </a:r>
            <a:r>
              <a:rPr lang="en-US" sz="3000" dirty="0">
                <a:latin typeface="Tahoma" panose="020B0604030504040204" pitchFamily="34" charset="0"/>
                <a:ea typeface="Tahoma" panose="020B0604030504040204" pitchFamily="34" charset="0"/>
                <a:cs typeface="Tahoma" panose="020B0604030504040204" pitchFamily="34" charset="0"/>
              </a:rPr>
              <a:t> Yet we do speak wisdom among those who are mature; a wisdom, however, not of this age nor of the rulers of this age, who are passing away; </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99615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241</TotalTime>
  <Words>1311</Words>
  <Application>Microsoft Office PowerPoint</Application>
  <PresentationFormat>On-screen Show (4:3)</PresentationFormat>
  <Paragraphs>61</Paragraphs>
  <Slides>12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Tahoma</vt:lpstr>
      <vt:lpstr>Wingdings 3</vt:lpstr>
      <vt:lpstr>Ion</vt:lpstr>
      <vt:lpstr>LAWFUL OR UNLAWFUL</vt:lpstr>
      <vt:lpstr>INTRODUCTION </vt:lpstr>
      <vt:lpstr>REBELLION</vt:lpstr>
      <vt:lpstr>THE NEW CREATION</vt:lpstr>
      <vt:lpstr>A SIGN</vt:lpstr>
      <vt:lpstr>INTERACTION</vt:lpstr>
      <vt:lpstr>WISDOM AS A WOMAN</vt:lpstr>
      <vt:lpstr> </vt:lpstr>
      <vt:lpstr>SIMPLE AND TO THE POINT</vt:lpstr>
      <vt:lpstr>IF THEY HAD KNOWN </vt:lpstr>
      <vt:lpstr>SPEAKING BY THE SPIRIT </vt:lpstr>
      <vt:lpstr>THE MIND OF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LAWFUL OR UNLAWFUL</dc:title>
  <dc:creator>JoLynn Gower</dc:creator>
  <cp:lastModifiedBy>Gower</cp:lastModifiedBy>
  <cp:revision>3</cp:revision>
  <cp:lastPrinted>2021-11-20T17:09:15Z</cp:lastPrinted>
  <dcterms:created xsi:type="dcterms:W3CDTF">2021-11-18T15:36:58Z</dcterms:created>
  <dcterms:modified xsi:type="dcterms:W3CDTF">2022-01-19T17:32:03Z</dcterms:modified>
</cp:coreProperties>
</file>