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9" r:id="rId4"/>
    <p:sldId id="260" r:id="rId5"/>
    <p:sldId id="263" r:id="rId6"/>
    <p:sldId id="264" r:id="rId7"/>
    <p:sldId id="265" r:id="rId8"/>
    <p:sldId id="266" r:id="rId9"/>
    <p:sldId id="267" r:id="rId10"/>
    <p:sldId id="268" r:id="rId11"/>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86" d="100"/>
          <a:sy n="86" d="100"/>
        </p:scale>
        <p:origin x="40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3267290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478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182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70509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1122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6266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021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7466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949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344671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021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57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387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4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582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2749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73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1/5/2022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3062202"/>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1802296" y="457199"/>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3803374"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a:bodyPr>
          <a:lstStyle/>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The city was designated a Roman colony as was Philippi</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The best and wort characteristics of Greece and Rome</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It was Greek in geography, culture, and philosophy</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It was Roman in government, trade, and commerce</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“The least Greek of the Greek cities and the least Roman of the Roman colonies”</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The adage that Greek conquered Rome inwardly while Rome conquered Greece externally is certainly true here</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The Corinthian proconsul, Gallio, was the half brother of Seneca, the Stoic philosopher who was Nero’s tutor</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Corinth would have had a population of 100,000 minimum to 500,000 maximum</a:t>
            </a:r>
          </a:p>
          <a:p>
            <a:pPr marL="0" indent="0">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ROMAN COLONY</a:t>
            </a: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139687"/>
            <a:ext cx="12156949" cy="5718313"/>
          </a:xfrm>
        </p:spPr>
        <p:txBody>
          <a:bodyPr>
            <a:norm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 good Bible translation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 concordance that matches your translation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 Bible dictionary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Optional:</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Atlas</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TDNT</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Other tools that match your translation</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1 Corinthians shows how the gospel should affect the daily life of a believer.  The theme is the personal, practical, and social implications of the gospel.  The overarching premise is that conduct should flow from relationship with Christ</a:t>
            </a:r>
          </a:p>
          <a:p>
            <a:pPr marL="0" indent="0">
              <a:lnSpc>
                <a:spcPct val="95000"/>
              </a:lnSpc>
              <a:spcBef>
                <a:spcPts val="300"/>
              </a:spcBef>
              <a:buNone/>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139687"/>
            <a:ext cx="12156949" cy="571831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Acts 18:1-3 </a:t>
            </a:r>
            <a:r>
              <a:rPr lang="en-US" sz="2800" dirty="0">
                <a:latin typeface="Tahoma" panose="020B0604030504040204" pitchFamily="34" charset="0"/>
                <a:ea typeface="Tahoma" panose="020B0604030504040204" pitchFamily="34" charset="0"/>
                <a:cs typeface="Tahoma" panose="020B0604030504040204" pitchFamily="34" charset="0"/>
              </a:rPr>
              <a:t> After these things he left Athens and went to Corinth. And he found a Jew named Aquila, a native of Pontus, having recently come from Italy with his wife Priscilla, because Claudius had commanded all the Jews to leave Rome. He came to them, and because he was of the same trade, he stayed with them and they were working, for by trade they were tent-makers. </a:t>
            </a:r>
          </a:p>
          <a:p>
            <a:r>
              <a:rPr lang="en-US" sz="2800" dirty="0">
                <a:latin typeface="Tahoma" panose="020B0604030504040204" pitchFamily="34" charset="0"/>
                <a:ea typeface="Tahoma" panose="020B0604030504040204" pitchFamily="34" charset="0"/>
                <a:cs typeface="Tahoma" panose="020B0604030504040204" pitchFamily="34" charset="0"/>
              </a:rPr>
              <a:t>Displaced from Rome because of an edict in </a:t>
            </a:r>
            <a:r>
              <a:rPr lang="en-US" sz="2800" cap="small" dirty="0" err="1">
                <a:effectLst/>
                <a:latin typeface="Tahoma" panose="020B0604030504040204" pitchFamily="34" charset="0"/>
                <a:ea typeface="Tahoma" panose="020B0604030504040204" pitchFamily="34" charset="0"/>
                <a:cs typeface="Tahoma" panose="020B0604030504040204" pitchFamily="34" charset="0"/>
              </a:rPr>
              <a:t>a.d.</a:t>
            </a:r>
            <a:r>
              <a:rPr lang="en-US" sz="2800" dirty="0">
                <a:latin typeface="Tahoma" panose="020B0604030504040204" pitchFamily="34" charset="0"/>
                <a:ea typeface="Tahoma" panose="020B0604030504040204" pitchFamily="34" charset="0"/>
                <a:cs typeface="Tahoma" panose="020B0604030504040204" pitchFamily="34" charset="0"/>
              </a:rPr>
              <a:t> 49 or 50 from Claudius for all the Jews to leave Rome, Aquila and Priscilla had come to Corinth to ply their trade. </a:t>
            </a:r>
          </a:p>
          <a:p>
            <a:r>
              <a:rPr lang="en-US" sz="2800" b="1" dirty="0">
                <a:latin typeface="Tahoma" panose="020B0604030504040204" pitchFamily="34" charset="0"/>
                <a:ea typeface="Tahoma" panose="020B0604030504040204" pitchFamily="34" charset="0"/>
                <a:cs typeface="Tahoma" panose="020B0604030504040204" pitchFamily="34" charset="0"/>
              </a:rPr>
              <a:t>Acts 18:4 </a:t>
            </a:r>
            <a:r>
              <a:rPr lang="en-US" sz="2800" dirty="0">
                <a:latin typeface="Tahoma" panose="020B0604030504040204" pitchFamily="34" charset="0"/>
                <a:ea typeface="Tahoma" panose="020B0604030504040204" pitchFamily="34" charset="0"/>
                <a:cs typeface="Tahoma" panose="020B0604030504040204" pitchFamily="34" charset="0"/>
              </a:rPr>
              <a:t>And he was reasoning in the synagogue every Sabbath and trying to persuade Jews and Greeks.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384313" y="371061"/>
            <a:ext cx="10668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BACKGROUND</a:t>
            </a: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Acts 18:5-6 </a:t>
            </a:r>
            <a:r>
              <a:rPr lang="en-US" sz="2800" dirty="0">
                <a:latin typeface="Tahoma" panose="020B0604030504040204" pitchFamily="34" charset="0"/>
                <a:ea typeface="Tahoma" panose="020B0604030504040204" pitchFamily="34" charset="0"/>
                <a:cs typeface="Tahoma" panose="020B0604030504040204" pitchFamily="34" charset="0"/>
              </a:rPr>
              <a:t> But when Silas and Timothy came down from Macedonia, Paul </a:t>
            </a:r>
            <a:r>
              <a:rPr lang="en-US" sz="2800" i="1" dirty="0">
                <a:latin typeface="Tahoma" panose="020B0604030504040204" pitchFamily="34" charset="0"/>
                <a:ea typeface="Tahoma" panose="020B0604030504040204" pitchFamily="34" charset="0"/>
                <a:cs typeface="Tahoma" panose="020B0604030504040204" pitchFamily="34" charset="0"/>
              </a:rPr>
              <a:t>began</a:t>
            </a:r>
            <a:r>
              <a:rPr lang="en-US" sz="2800" dirty="0">
                <a:latin typeface="Tahoma" panose="020B0604030504040204" pitchFamily="34" charset="0"/>
                <a:ea typeface="Tahoma" panose="020B0604030504040204" pitchFamily="34" charset="0"/>
                <a:cs typeface="Tahoma" panose="020B0604030504040204" pitchFamily="34" charset="0"/>
              </a:rPr>
              <a:t> devoting himself completely to the word, solemnly testifying to the Jews that Jesus was the Christ. But when they resisted and blasphemed, he shook out his garments and said to them, "Your blood </a:t>
            </a:r>
            <a:r>
              <a:rPr lang="en-US" sz="2800" i="1" dirty="0">
                <a:latin typeface="Tahoma" panose="020B0604030504040204" pitchFamily="34" charset="0"/>
                <a:ea typeface="Tahoma" panose="020B0604030504040204" pitchFamily="34" charset="0"/>
                <a:cs typeface="Tahoma" panose="020B0604030504040204" pitchFamily="34" charset="0"/>
              </a:rPr>
              <a:t>be</a:t>
            </a:r>
            <a:r>
              <a:rPr lang="en-US" sz="2800" dirty="0">
                <a:latin typeface="Tahoma" panose="020B0604030504040204" pitchFamily="34" charset="0"/>
                <a:ea typeface="Tahoma" panose="020B0604030504040204" pitchFamily="34" charset="0"/>
                <a:cs typeface="Tahoma" panose="020B0604030504040204" pitchFamily="34" charset="0"/>
              </a:rPr>
              <a:t> on your own heads! I am clean. From now on I will go to the Gentiles." </a:t>
            </a:r>
          </a:p>
          <a:p>
            <a:r>
              <a:rPr lang="en-US" sz="2800" b="1" dirty="0">
                <a:latin typeface="Tahoma" panose="020B0604030504040204" pitchFamily="34" charset="0"/>
                <a:ea typeface="Tahoma" panose="020B0604030504040204" pitchFamily="34" charset="0"/>
                <a:cs typeface="Tahoma" panose="020B0604030504040204" pitchFamily="34" charset="0"/>
              </a:rPr>
              <a:t>Acts 18:7 </a:t>
            </a:r>
            <a:r>
              <a:rPr lang="en-US" sz="2800" dirty="0">
                <a:latin typeface="Tahoma" panose="020B0604030504040204" pitchFamily="34" charset="0"/>
                <a:ea typeface="Tahoma" panose="020B0604030504040204" pitchFamily="34" charset="0"/>
                <a:cs typeface="Tahoma" panose="020B0604030504040204" pitchFamily="34" charset="0"/>
              </a:rPr>
              <a:t> Then he left there and went to the house of a man named </a:t>
            </a:r>
            <a:r>
              <a:rPr lang="en-US" sz="2800" dirty="0" err="1">
                <a:latin typeface="Tahoma" panose="020B0604030504040204" pitchFamily="34" charset="0"/>
                <a:ea typeface="Tahoma" panose="020B0604030504040204" pitchFamily="34" charset="0"/>
                <a:cs typeface="Tahoma" panose="020B0604030504040204" pitchFamily="34" charset="0"/>
              </a:rPr>
              <a:t>Titius</a:t>
            </a:r>
            <a:r>
              <a:rPr lang="en-US" sz="2800" dirty="0">
                <a:latin typeface="Tahoma" panose="020B0604030504040204" pitchFamily="34" charset="0"/>
                <a:ea typeface="Tahoma" panose="020B0604030504040204" pitchFamily="34" charset="0"/>
                <a:cs typeface="Tahoma" panose="020B0604030504040204" pitchFamily="34" charset="0"/>
              </a:rPr>
              <a:t> Justus, a worshiper of God, whose house was next to the synagogue. </a:t>
            </a:r>
          </a:p>
          <a:p>
            <a:r>
              <a:rPr lang="en-US" sz="2800" dirty="0">
                <a:latin typeface="Tahoma" panose="020B0604030504040204" pitchFamily="34" charset="0"/>
                <a:ea typeface="Tahoma" panose="020B0604030504040204" pitchFamily="34" charset="0"/>
                <a:cs typeface="Tahoma" panose="020B0604030504040204" pitchFamily="34" charset="0"/>
              </a:rPr>
              <a:t>Crispus, the synagogue ruler, with his family believed. He would have been well acquainted with the Old Testament Scriptures, and his conversion undoubtedly was an impetus for many more Corinthians to be converted.</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LEAVING THE SYNAGOGUE</a:t>
            </a: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Acts 18:9-11 </a:t>
            </a:r>
            <a:r>
              <a:rPr lang="en-US" sz="2800" dirty="0">
                <a:latin typeface="Tahoma" panose="020B0604030504040204" pitchFamily="34" charset="0"/>
                <a:ea typeface="Tahoma" panose="020B0604030504040204" pitchFamily="34" charset="0"/>
                <a:cs typeface="Tahoma" panose="020B0604030504040204" pitchFamily="34" charset="0"/>
              </a:rPr>
              <a:t> And the Lord said to Paul in the night by a vision, "Do not be afraid </a:t>
            </a:r>
            <a:r>
              <a:rPr lang="en-US" sz="2800" i="1" dirty="0">
                <a:latin typeface="Tahoma" panose="020B0604030504040204" pitchFamily="34" charset="0"/>
                <a:ea typeface="Tahoma" panose="020B0604030504040204" pitchFamily="34" charset="0"/>
                <a:cs typeface="Tahoma" panose="020B0604030504040204" pitchFamily="34" charset="0"/>
              </a:rPr>
              <a:t>any longer,</a:t>
            </a:r>
            <a:r>
              <a:rPr lang="en-US" sz="2800" dirty="0">
                <a:latin typeface="Tahoma" panose="020B0604030504040204" pitchFamily="34" charset="0"/>
                <a:ea typeface="Tahoma" panose="020B0604030504040204" pitchFamily="34" charset="0"/>
                <a:cs typeface="Tahoma" panose="020B0604030504040204" pitchFamily="34" charset="0"/>
              </a:rPr>
              <a:t> but go on speaking and do not be silent; for I am with you, and no man will attack you in order to harm you, for I have many people in this city."  And he settled </a:t>
            </a:r>
            <a:r>
              <a:rPr lang="en-US" sz="2800" i="1" dirty="0">
                <a:latin typeface="Tahoma" panose="020B0604030504040204" pitchFamily="34" charset="0"/>
                <a:ea typeface="Tahoma" panose="020B0604030504040204" pitchFamily="34" charset="0"/>
                <a:cs typeface="Tahoma" panose="020B0604030504040204" pitchFamily="34" charset="0"/>
              </a:rPr>
              <a:t>there</a:t>
            </a:r>
            <a:r>
              <a:rPr lang="en-US" sz="2800" dirty="0">
                <a:latin typeface="Tahoma" panose="020B0604030504040204" pitchFamily="34" charset="0"/>
                <a:ea typeface="Tahoma" panose="020B0604030504040204" pitchFamily="34" charset="0"/>
                <a:cs typeface="Tahoma" panose="020B0604030504040204" pitchFamily="34" charset="0"/>
              </a:rPr>
              <a:t> a year and six months, teaching the word of God among them. </a:t>
            </a:r>
          </a:p>
          <a:p>
            <a:r>
              <a:rPr lang="en-US" sz="2800" dirty="0">
                <a:latin typeface="Tahoma" panose="020B0604030504040204" pitchFamily="34" charset="0"/>
                <a:ea typeface="Tahoma" panose="020B0604030504040204" pitchFamily="34" charset="0"/>
                <a:cs typeface="Tahoma" panose="020B0604030504040204" pitchFamily="34" charset="0"/>
              </a:rPr>
              <a:t>God blessed this time</a:t>
            </a:r>
          </a:p>
          <a:p>
            <a:r>
              <a:rPr lang="en-US" sz="2800" b="1" dirty="0">
                <a:latin typeface="Tahoma" panose="020B0604030504040204" pitchFamily="34" charset="0"/>
                <a:ea typeface="Tahoma" panose="020B0604030504040204" pitchFamily="34" charset="0"/>
                <a:cs typeface="Tahoma" panose="020B0604030504040204" pitchFamily="34" charset="0"/>
              </a:rPr>
              <a:t>Acts 18:12-13 </a:t>
            </a:r>
            <a:r>
              <a:rPr lang="en-US" sz="2800" dirty="0">
                <a:latin typeface="Tahoma" panose="020B0604030504040204" pitchFamily="34" charset="0"/>
                <a:ea typeface="Tahoma" panose="020B0604030504040204" pitchFamily="34" charset="0"/>
                <a:cs typeface="Tahoma" panose="020B0604030504040204" pitchFamily="34" charset="0"/>
              </a:rPr>
              <a:t> But while Gallio was proconsul of Achaia, the Jews with one accord rose up against Paul and brought him before the judgment seat, saying, "This man persuades men to worship God contrary to the law." </a:t>
            </a: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THE VISION</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The Jews charged Paul with persuading the people to worship God in ways contrary to the Roman law. Rome did not permit the propagation of new religions. </a:t>
            </a:r>
          </a:p>
          <a:p>
            <a:r>
              <a:rPr lang="en-US" sz="2800" dirty="0">
                <a:latin typeface="Tahoma" panose="020B0604030504040204" pitchFamily="34" charset="0"/>
                <a:ea typeface="Tahoma" panose="020B0604030504040204" pitchFamily="34" charset="0"/>
                <a:cs typeface="Tahoma" panose="020B0604030504040204" pitchFamily="34" charset="0"/>
              </a:rPr>
              <a:t>Judaism was an accepted and established belief. These Jews were saying in effect that Christianity was a new and different cult, distinct from Judaism.</a:t>
            </a:r>
          </a:p>
          <a:p>
            <a:r>
              <a:rPr lang="en-US" sz="2800" dirty="0">
                <a:latin typeface="Tahoma" panose="020B0604030504040204" pitchFamily="34" charset="0"/>
                <a:ea typeface="Tahoma" panose="020B0604030504040204" pitchFamily="34" charset="0"/>
                <a:cs typeface="Tahoma" panose="020B0604030504040204" pitchFamily="34" charset="0"/>
              </a:rPr>
              <a:t>However, Gallio saw it differently. To him Christianity came under the aegis of Judaism and therefore was not a matter to be settled in a civil court. This decision was crucial for it was tantamount to legitimatizing Christianity in the eyes of Roman law.</a:t>
            </a:r>
          </a:p>
          <a:p>
            <a:r>
              <a:rPr lang="en-US" sz="2800" dirty="0">
                <a:latin typeface="Tahoma" panose="020B0604030504040204" pitchFamily="34" charset="0"/>
                <a:ea typeface="Tahoma" panose="020B0604030504040204" pitchFamily="34" charset="0"/>
                <a:cs typeface="Tahoma" panose="020B0604030504040204" pitchFamily="34" charset="0"/>
              </a:rPr>
              <a:t>Gallio refused to hear the case and it led to an uprising</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ABOUT GALLIO</a:t>
            </a: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Acts 18:14-15 </a:t>
            </a:r>
            <a:r>
              <a:rPr lang="en-US" sz="2800" dirty="0">
                <a:latin typeface="Tahoma" panose="020B0604030504040204" pitchFamily="34" charset="0"/>
                <a:ea typeface="Tahoma" panose="020B0604030504040204" pitchFamily="34" charset="0"/>
                <a:cs typeface="Tahoma" panose="020B0604030504040204" pitchFamily="34" charset="0"/>
              </a:rPr>
              <a:t> But when Paul was about to open his mouth, Gallio said to the Jews, "If it were a matter of wrong or of vicious crime, O Jews, it would be reasonable for me to put up with you;  but if there are questions about words and names and your own law, look after it yourselves; I am unwilling to be a judge of these matters." </a:t>
            </a:r>
          </a:p>
          <a:p>
            <a:r>
              <a:rPr lang="en-US" sz="2800" b="1" dirty="0">
                <a:latin typeface="Tahoma" panose="020B0604030504040204" pitchFamily="34" charset="0"/>
                <a:ea typeface="Tahoma" panose="020B0604030504040204" pitchFamily="34" charset="0"/>
                <a:cs typeface="Tahoma" panose="020B0604030504040204" pitchFamily="34" charset="0"/>
              </a:rPr>
              <a:t>Acts 18:16-17</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And he drove them away from the judgment seat.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And they all took hold of Sosthenes, the leader of the synagogue, and </a:t>
            </a:r>
            <a:r>
              <a:rPr lang="en-US" sz="2800" i="1" dirty="0">
                <a:latin typeface="Tahoma" panose="020B0604030504040204" pitchFamily="34" charset="0"/>
                <a:ea typeface="Tahoma" panose="020B0604030504040204" pitchFamily="34" charset="0"/>
                <a:cs typeface="Tahoma" panose="020B0604030504040204" pitchFamily="34" charset="0"/>
              </a:rPr>
              <a:t>began</a:t>
            </a:r>
            <a:r>
              <a:rPr lang="en-US" sz="2800" dirty="0">
                <a:latin typeface="Tahoma" panose="020B0604030504040204" pitchFamily="34" charset="0"/>
                <a:ea typeface="Tahoma" panose="020B0604030504040204" pitchFamily="34" charset="0"/>
                <a:cs typeface="Tahoma" panose="020B0604030504040204" pitchFamily="34" charset="0"/>
              </a:rPr>
              <a:t> beating him in front of the judgment seat. But Gallio was not concerned about any of these things. </a:t>
            </a:r>
          </a:p>
          <a:p>
            <a:r>
              <a:rPr lang="en-US" sz="2800" b="1" dirty="0">
                <a:latin typeface="Tahoma" panose="020B0604030504040204" pitchFamily="34" charset="0"/>
                <a:ea typeface="Tahoma" panose="020B0604030504040204" pitchFamily="34" charset="0"/>
                <a:cs typeface="Tahoma" panose="020B0604030504040204" pitchFamily="34" charset="0"/>
              </a:rPr>
              <a:t>1 Corinthians 1:1 </a:t>
            </a:r>
            <a:r>
              <a:rPr lang="en-US" sz="2800" dirty="0">
                <a:latin typeface="Tahoma" panose="020B0604030504040204" pitchFamily="34" charset="0"/>
                <a:ea typeface="Tahoma" panose="020B0604030504040204" pitchFamily="34" charset="0"/>
                <a:cs typeface="Tahoma" panose="020B0604030504040204" pitchFamily="34" charset="0"/>
              </a:rPr>
              <a:t>Paul, called </a:t>
            </a:r>
            <a:r>
              <a:rPr lang="en-US" sz="2800" i="1" dirty="0">
                <a:latin typeface="Tahoma" panose="020B0604030504040204" pitchFamily="34" charset="0"/>
                <a:ea typeface="Tahoma" panose="020B0604030504040204" pitchFamily="34" charset="0"/>
                <a:cs typeface="Tahoma" panose="020B0604030504040204" pitchFamily="34" charset="0"/>
              </a:rPr>
              <a:t>as</a:t>
            </a:r>
            <a:r>
              <a:rPr lang="en-US" sz="2800" dirty="0">
                <a:latin typeface="Tahoma" panose="020B0604030504040204" pitchFamily="34" charset="0"/>
                <a:ea typeface="Tahoma" panose="020B0604030504040204" pitchFamily="34" charset="0"/>
                <a:cs typeface="Tahoma" panose="020B0604030504040204" pitchFamily="34" charset="0"/>
              </a:rPr>
              <a:t> an apostle of Jesus Christ by the will of God, and Sosthenes our brother…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WHAT HAPPENED NEXT</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Acts 18:18-20 </a:t>
            </a:r>
            <a:r>
              <a:rPr lang="en-US" sz="2800" dirty="0">
                <a:latin typeface="Tahoma" panose="020B0604030504040204" pitchFamily="34" charset="0"/>
                <a:ea typeface="Tahoma" panose="020B0604030504040204" pitchFamily="34" charset="0"/>
                <a:cs typeface="Tahoma" panose="020B0604030504040204" pitchFamily="34" charset="0"/>
              </a:rPr>
              <a:t> Paul, having remained many days longer, took leave of the brethren and put out to sea for Syria, and with him were Priscilla and Aquila. In </a:t>
            </a:r>
            <a:r>
              <a:rPr lang="en-US" sz="2800" dirty="0" err="1">
                <a:latin typeface="Tahoma" panose="020B0604030504040204" pitchFamily="34" charset="0"/>
                <a:ea typeface="Tahoma" panose="020B0604030504040204" pitchFamily="34" charset="0"/>
                <a:cs typeface="Tahoma" panose="020B0604030504040204" pitchFamily="34" charset="0"/>
              </a:rPr>
              <a:t>Cenchrea</a:t>
            </a:r>
            <a:r>
              <a:rPr lang="en-US" sz="2800" dirty="0">
                <a:latin typeface="Tahoma" panose="020B0604030504040204" pitchFamily="34" charset="0"/>
                <a:ea typeface="Tahoma" panose="020B0604030504040204" pitchFamily="34" charset="0"/>
                <a:cs typeface="Tahoma" panose="020B0604030504040204" pitchFamily="34" charset="0"/>
              </a:rPr>
              <a:t> he had his hair cut, for he was keeping a vow. They came to Ephesus, and he left them there. </a:t>
            </a:r>
          </a:p>
          <a:p>
            <a:r>
              <a:rPr lang="en-US" sz="2800" dirty="0">
                <a:latin typeface="Tahoma" panose="020B0604030504040204" pitchFamily="34" charset="0"/>
                <a:ea typeface="Tahoma" panose="020B0604030504040204" pitchFamily="34" charset="0"/>
                <a:cs typeface="Tahoma" panose="020B0604030504040204" pitchFamily="34" charset="0"/>
              </a:rPr>
              <a:t>Paul had been in Corinth about two </a:t>
            </a:r>
            <a:r>
              <a:rPr lang="en-US" sz="2800" dirty="0" err="1">
                <a:latin typeface="Tahoma" panose="020B0604030504040204" pitchFamily="34" charset="0"/>
                <a:ea typeface="Tahoma" panose="020B0604030504040204" pitchFamily="34" charset="0"/>
                <a:cs typeface="Tahoma" panose="020B0604030504040204" pitchFamily="34" charset="0"/>
              </a:rPr>
              <a:t>yearspGreece</a:t>
            </a:r>
            <a:r>
              <a:rPr lang="en-US" sz="2800" dirty="0">
                <a:latin typeface="Tahoma" panose="020B0604030504040204" pitchFamily="34" charset="0"/>
                <a:ea typeface="Tahoma" panose="020B0604030504040204" pitchFamily="34" charset="0"/>
                <a:cs typeface="Tahoma" panose="020B0604030504040204" pitchFamily="34" charset="0"/>
              </a:rPr>
              <a:t> with the north.  It commanded land routes from north to south and the sea from the east and west</a:t>
            </a:r>
          </a:p>
          <a:p>
            <a:r>
              <a:rPr lang="en-US" sz="2800" dirty="0">
                <a:latin typeface="Tahoma" panose="020B0604030504040204" pitchFamily="34" charset="0"/>
                <a:ea typeface="Tahoma" panose="020B0604030504040204" pitchFamily="34" charset="0"/>
                <a:cs typeface="Tahoma" panose="020B0604030504040204" pitchFamily="34" charset="0"/>
              </a:rPr>
              <a:t>The city was dominated by the </a:t>
            </a:r>
            <a:r>
              <a:rPr lang="en-US" sz="2800" dirty="0" err="1">
                <a:latin typeface="Tahoma" panose="020B0604030504040204" pitchFamily="34" charset="0"/>
                <a:ea typeface="Tahoma" panose="020B0604030504040204" pitchFamily="34" charset="0"/>
                <a:cs typeface="Tahoma" panose="020B0604030504040204" pitchFamily="34" charset="0"/>
              </a:rPr>
              <a:t>Acrocorinth</a:t>
            </a:r>
            <a:r>
              <a:rPr lang="en-US" sz="2800" dirty="0">
                <a:latin typeface="Tahoma" panose="020B0604030504040204" pitchFamily="34" charset="0"/>
                <a:ea typeface="Tahoma" panose="020B0604030504040204" pitchFamily="34" charset="0"/>
                <a:cs typeface="Tahoma" panose="020B0604030504040204" pitchFamily="34" charset="0"/>
              </a:rPr>
              <a:t>, a hill nearly 2000 feet tall</a:t>
            </a:r>
          </a:p>
          <a:p>
            <a:r>
              <a:rPr lang="en-US" sz="2800" dirty="0">
                <a:latin typeface="Tahoma" panose="020B0604030504040204" pitchFamily="34" charset="0"/>
                <a:ea typeface="Tahoma" panose="020B0604030504040204" pitchFamily="34" charset="0"/>
                <a:cs typeface="Tahoma" panose="020B0604030504040204" pitchFamily="34" charset="0"/>
              </a:rPr>
              <a:t>The top of the hill had a temple to Aphrodite, the Greek goddess of love; in Rome she was known as Venus</a:t>
            </a:r>
          </a:p>
          <a:p>
            <a:r>
              <a:rPr lang="en-US" sz="2800" dirty="0">
                <a:latin typeface="Tahoma" panose="020B0604030504040204" pitchFamily="34" charset="0"/>
                <a:ea typeface="Tahoma" panose="020B0604030504040204" pitchFamily="34" charset="0"/>
                <a:cs typeface="Tahoma" panose="020B0604030504040204" pitchFamily="34" charset="0"/>
              </a:rPr>
              <a:t>Over 1000 women ministered in the temple as sacred prostitutes, glorifying sex</a:t>
            </a: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MOVING ON</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0"/>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7"/>
            <a:ext cx="12156949" cy="55990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To </a:t>
            </a:r>
            <a:r>
              <a:rPr lang="en-US" sz="2800" dirty="0" err="1">
                <a:latin typeface="Tahoma" panose="020B0604030504040204" pitchFamily="34" charset="0"/>
                <a:ea typeface="Tahoma" panose="020B0604030504040204" pitchFamily="34" charset="0"/>
                <a:cs typeface="Tahoma" panose="020B0604030504040204" pitchFamily="34" charset="0"/>
              </a:rPr>
              <a:t>korinthiazein</a:t>
            </a:r>
            <a:r>
              <a:rPr lang="en-US" sz="2800" dirty="0">
                <a:latin typeface="Tahoma" panose="020B0604030504040204" pitchFamily="34" charset="0"/>
                <a:ea typeface="Tahoma" panose="020B0604030504040204" pitchFamily="34" charset="0"/>
                <a:cs typeface="Tahoma" panose="020B0604030504040204" pitchFamily="34" charset="0"/>
              </a:rPr>
              <a:t> meant to live like a Corinthian, a Greek term for debauchery</a:t>
            </a:r>
          </a:p>
          <a:p>
            <a:r>
              <a:rPr lang="en-US" sz="2800" dirty="0" err="1">
                <a:latin typeface="Tahoma" panose="020B0604030504040204" pitchFamily="34" charset="0"/>
                <a:ea typeface="Tahoma" panose="020B0604030504040204" pitchFamily="34" charset="0"/>
                <a:cs typeface="Tahoma" panose="020B0604030504040204" pitchFamily="34" charset="0"/>
              </a:rPr>
              <a:t>Acrocorinth</a:t>
            </a:r>
            <a:r>
              <a:rPr lang="en-US" sz="2800" dirty="0">
                <a:latin typeface="Tahoma" panose="020B0604030504040204" pitchFamily="34" charset="0"/>
                <a:ea typeface="Tahoma" panose="020B0604030504040204" pitchFamily="34" charset="0"/>
                <a:cs typeface="Tahoma" panose="020B0604030504040204" pitchFamily="34" charset="0"/>
              </a:rPr>
              <a:t> was the center of worship of </a:t>
            </a:r>
            <a:r>
              <a:rPr lang="en-US" sz="2800" dirty="0" err="1">
                <a:latin typeface="Tahoma" panose="020B0604030504040204" pitchFamily="34" charset="0"/>
                <a:ea typeface="Tahoma" panose="020B0604030504040204" pitchFamily="34" charset="0"/>
                <a:cs typeface="Tahoma" panose="020B0604030504040204" pitchFamily="34" charset="0"/>
              </a:rPr>
              <a:t>Melicertes</a:t>
            </a:r>
            <a:r>
              <a:rPr lang="en-US" sz="2800" dirty="0">
                <a:latin typeface="Tahoma" panose="020B0604030504040204" pitchFamily="34" charset="0"/>
                <a:ea typeface="Tahoma" panose="020B0604030504040204" pitchFamily="34" charset="0"/>
                <a:cs typeface="Tahoma" panose="020B0604030504040204" pitchFamily="34" charset="0"/>
              </a:rPr>
              <a:t>, the </a:t>
            </a:r>
            <a:r>
              <a:rPr lang="en-US" sz="2800" dirty="0" err="1">
                <a:latin typeface="Tahoma" panose="020B0604030504040204" pitchFamily="34" charset="0"/>
                <a:ea typeface="Tahoma" panose="020B0604030504040204" pitchFamily="34" charset="0"/>
                <a:cs typeface="Tahoma" panose="020B0604030504040204" pitchFamily="34" charset="0"/>
              </a:rPr>
              <a:t>baal</a:t>
            </a:r>
            <a:r>
              <a:rPr lang="en-US" sz="2800" dirty="0">
                <a:latin typeface="Tahoma" panose="020B0604030504040204" pitchFamily="34" charset="0"/>
                <a:ea typeface="Tahoma" panose="020B0604030504040204" pitchFamily="34" charset="0"/>
                <a:cs typeface="Tahoma" panose="020B0604030504040204" pitchFamily="34" charset="0"/>
              </a:rPr>
              <a:t> of navigation (also the </a:t>
            </a:r>
            <a:r>
              <a:rPr lang="en-US" sz="2800" dirty="0" err="1">
                <a:latin typeface="Tahoma" panose="020B0604030504040204" pitchFamily="34" charset="0"/>
                <a:ea typeface="Tahoma" panose="020B0604030504040204" pitchFamily="34" charset="0"/>
                <a:cs typeface="Tahoma" panose="020B0604030504040204" pitchFamily="34" charset="0"/>
              </a:rPr>
              <a:t>baal</a:t>
            </a:r>
            <a:r>
              <a:rPr lang="en-US" sz="2800" dirty="0">
                <a:latin typeface="Tahoma" panose="020B0604030504040204" pitchFamily="34" charset="0"/>
                <a:ea typeface="Tahoma" panose="020B0604030504040204" pitchFamily="34" charset="0"/>
                <a:cs typeface="Tahoma" panose="020B0604030504040204" pitchFamily="34" charset="0"/>
              </a:rPr>
              <a:t> of </a:t>
            </a:r>
            <a:r>
              <a:rPr lang="en-US" sz="2800" dirty="0" err="1">
                <a:latin typeface="Tahoma" panose="020B0604030504040204" pitchFamily="34" charset="0"/>
                <a:ea typeface="Tahoma" panose="020B0604030504040204" pitchFamily="34" charset="0"/>
                <a:cs typeface="Tahoma" panose="020B0604030504040204" pitchFamily="34" charset="0"/>
              </a:rPr>
              <a:t>Tyre</a:t>
            </a:r>
            <a:r>
              <a:rPr lang="en-US" sz="2800" dirty="0">
                <a:latin typeface="Tahoma" panose="020B0604030504040204" pitchFamily="34" charset="0"/>
                <a:ea typeface="Tahoma" panose="020B0604030504040204" pitchFamily="34" charset="0"/>
                <a:cs typeface="Tahoma" panose="020B0604030504040204" pitchFamily="34" charset="0"/>
              </a:rPr>
              <a:t>)</a:t>
            </a:r>
          </a:p>
          <a:p>
            <a:r>
              <a:rPr lang="en-US" sz="2800" dirty="0">
                <a:latin typeface="Tahoma" panose="020B0604030504040204" pitchFamily="34" charset="0"/>
                <a:ea typeface="Tahoma" panose="020B0604030504040204" pitchFamily="34" charset="0"/>
                <a:cs typeface="Tahoma" panose="020B0604030504040204" pitchFamily="34" charset="0"/>
              </a:rPr>
              <a:t>Besides these two, there was a temple of Apollo in the city</a:t>
            </a:r>
          </a:p>
          <a:p>
            <a:r>
              <a:rPr lang="en-US" sz="2800" dirty="0">
                <a:latin typeface="Tahoma" panose="020B0604030504040204" pitchFamily="34" charset="0"/>
                <a:ea typeface="Tahoma" panose="020B0604030504040204" pitchFamily="34" charset="0"/>
                <a:cs typeface="Tahoma" panose="020B0604030504040204" pitchFamily="34" charset="0"/>
              </a:rPr>
              <a:t>Nude statues were scattered throughout the city to arouse the desires of Apollo’s male worshippers toward homosexual interaction with the cult’s young male prostitutes</a:t>
            </a:r>
          </a:p>
          <a:p>
            <a:r>
              <a:rPr lang="en-US" sz="2800" dirty="0">
                <a:latin typeface="Tahoma" panose="020B0604030504040204" pitchFamily="34" charset="0"/>
                <a:ea typeface="Tahoma" panose="020B0604030504040204" pitchFamily="34" charset="0"/>
                <a:cs typeface="Tahoma" panose="020B0604030504040204" pitchFamily="34" charset="0"/>
              </a:rPr>
              <a:t>Although the city was destroyed in 146 BC, it was rebuilt in 44 BC and was over 100 years old when Paul was there</a:t>
            </a:r>
          </a:p>
        </p:txBody>
      </p:sp>
      <p:sp>
        <p:nvSpPr>
          <p:cNvPr id="4" name="TextBox 3">
            <a:extLst>
              <a:ext uri="{FF2B5EF4-FFF2-40B4-BE49-F238E27FC236}">
                <a16:creationId xmlns:a16="http://schemas.microsoft.com/office/drawing/2014/main" id="{7551A357-4512-4151-BB4B-AF3CAC9685CD}"/>
              </a:ext>
            </a:extLst>
          </p:cNvPr>
          <p:cNvSpPr txBox="1"/>
          <p:nvPr/>
        </p:nvSpPr>
        <p:spPr>
          <a:xfrm>
            <a:off x="384312" y="371061"/>
            <a:ext cx="11343861"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ABOUT CORINTH</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108</TotalTime>
  <Words>1110</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Tahoma</vt:lpstr>
      <vt:lpstr>Wingdings 3</vt:lpstr>
      <vt:lpstr>Ion</vt:lpstr>
      <vt:lpstr>LAWFUL OR UNLAWFUL</vt:lpstr>
      <vt:lpstr>INTRODUCTION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2</cp:revision>
  <cp:lastPrinted>2021-11-18T17:07:12Z</cp:lastPrinted>
  <dcterms:created xsi:type="dcterms:W3CDTF">2021-11-18T15:36:58Z</dcterms:created>
  <dcterms:modified xsi:type="dcterms:W3CDTF">2022-01-05T19:01:54Z</dcterms:modified>
</cp:coreProperties>
</file>