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sldIdLst>
    <p:sldId id="256" r:id="rId5"/>
    <p:sldId id="257" r:id="rId6"/>
    <p:sldId id="258" r:id="rId7"/>
    <p:sldId id="259" r:id="rId8"/>
    <p:sldId id="262" r:id="rId9"/>
    <p:sldId id="263" r:id="rId10"/>
    <p:sldId id="260" r:id="rId11"/>
    <p:sldId id="261" r:id="rId12"/>
    <p:sldId id="264" r:id="rId13"/>
    <p:sldId id="265" r:id="rId14"/>
    <p:sldId id="266" r:id="rId15"/>
    <p:sldId id="268"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1" autoAdjust="0"/>
    <p:restoredTop sz="91678" autoAdjust="0"/>
  </p:normalViewPr>
  <p:slideViewPr>
    <p:cSldViewPr snapToGrid="0">
      <p:cViewPr varScale="1">
        <p:scale>
          <a:sx n="64" d="100"/>
          <a:sy n="64" d="100"/>
        </p:scale>
        <p:origin x="1584"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2814"/>
          </a:xfrm>
          <a:prstGeom prst="rect">
            <a:avLst/>
          </a:prstGeom>
        </p:spPr>
        <p:txBody>
          <a:bodyPr vert="horz" lIns="91440" tIns="45720" rIns="91440" bIns="45720" rtlCol="0"/>
          <a:lstStyle>
            <a:lvl1pPr algn="r">
              <a:defRPr sz="1200"/>
            </a:lvl1pPr>
          </a:lstStyle>
          <a:p>
            <a:fld id="{733789D0-CA34-4934-A369-C3113E12A3EF}" type="datetimeFigureOut">
              <a:rPr lang="en-US" smtClean="0"/>
              <a:t>9/14/2018</a:t>
            </a:fld>
            <a:endParaRPr lang="en-US"/>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343252"/>
            <a:ext cx="5669280" cy="355356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5"/>
            <a:ext cx="3070860" cy="4528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2813"/>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616D6166-2B42-4F11-BAA6-8ABAE1BE810C}" type="datetimeFigureOut">
              <a:rPr lang="en-US" smtClean="0"/>
              <a:t>9/14/2018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a:xfrm>
            <a:off x="200716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t>‹#›</a:t>
            </a:fld>
            <a:endParaRPr lang="en-US"/>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a:t>Click icon to add picture</a:t>
            </a:r>
            <a:endParaRPr lang="en-US" dirty="0"/>
          </a:p>
        </p:txBody>
      </p:sp>
    </p:spTree>
    <p:extLst>
      <p:ext uri="{BB962C8B-B14F-4D97-AF65-F5344CB8AC3E}">
        <p14:creationId xmlns:p14="http://schemas.microsoft.com/office/powerpoint/2010/main"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t>‹#›</a:t>
            </a:fld>
            <a:endParaRPr lang="en-US"/>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561265" y="438444"/>
            <a:ext cx="7932059" cy="4383323"/>
          </a:xfrm>
        </p:spPr>
        <p:txBody>
          <a:bodyPr/>
          <a:lstStyle/>
          <a:p>
            <a:r>
              <a:rPr lang="en-US"/>
              <a:t>Click icon to add SmartArt graphic</a:t>
            </a:r>
          </a:p>
        </p:txBody>
      </p:sp>
    </p:spTree>
    <p:extLst>
      <p:ext uri="{BB962C8B-B14F-4D97-AF65-F5344CB8AC3E}">
        <p14:creationId xmlns:p14="http://schemas.microsoft.com/office/powerpoint/2010/main"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t>‹#›</a:t>
            </a:fld>
            <a:endParaRPr lang="en-US"/>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a:xfrm>
            <a:off x="1796300" y="6727681"/>
            <a:ext cx="5668295" cy="413809"/>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9/14/2018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616D6166-2B42-4F11-BAA6-8ABAE1BE810C}" type="datetimeFigureOut">
              <a:rPr lang="en-US" smtClean="0"/>
              <a:t>9/14/2018</a:t>
            </a:fld>
            <a:endParaRPr lang="en-US"/>
          </a:p>
        </p:txBody>
      </p:sp>
      <p:sp>
        <p:nvSpPr>
          <p:cNvPr id="4" name="Footer Placeholder 3"/>
          <p:cNvSpPr>
            <a:spLocks noGrp="1"/>
          </p:cNvSpPr>
          <p:nvPr>
            <p:ph type="ftr" sz="quarter" idx="11"/>
          </p:nvPr>
        </p:nvSpPr>
        <p:spPr>
          <a:xfrm>
            <a:off x="1747842" y="6727681"/>
            <a:ext cx="5668295" cy="413809"/>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t>‹#›</a:t>
            </a:fld>
            <a:endParaRPr lang="en-US"/>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a:t>Click icon to add picture</a:t>
            </a:r>
            <a:endParaRPr lang="en-US" dirty="0"/>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9/14/2018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t>9/14/2018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t>‹#›</a:t>
            </a:fld>
            <a:endParaRPr lang="en-US"/>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t>9/14/2018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9/14/2018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t>9/14/2018</a:t>
            </a:fld>
            <a:endParaRPr lang="en-US"/>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t>9/14/2018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616D6166-2B42-4F11-BAA6-8ABAE1BE810C}" type="datetimeFigureOut">
              <a:rPr lang="en-US" smtClean="0"/>
              <a:t>9/14/2018</a:t>
            </a:fld>
            <a:endParaRPr lang="en-US"/>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616D6166-2B42-4F11-BAA6-8ABAE1BE810C}" type="datetimeFigureOut">
              <a:rPr lang="en-US" smtClean="0"/>
              <a:t>9/14/2018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t>9/14/2018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616D6166-2B42-4F11-BAA6-8ABAE1BE810C}" type="datetimeFigureOut">
              <a:rPr lang="en-US" smtClean="0"/>
              <a:t>9/14/2018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t>‹#›</a:t>
            </a:fld>
            <a:endParaRPr lang="en-US" dirty="0"/>
          </a:p>
        </p:txBody>
      </p:sp>
      <p:pic>
        <p:nvPicPr>
          <p:cNvPr id="8" name="Picture 7">
            <a:extLst>
              <a:ext uri="{FF2B5EF4-FFF2-40B4-BE49-F238E27FC236}">
                <a16:creationId xmlns:a16="http://schemas.microsoft.com/office/drawing/2014/main"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PLACES</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id="{E26792AF-5D39-4A12-8EDD-CC09A60BDA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D57C3-7E00-4DC0-8993-3D9E19894104}"/>
              </a:ext>
            </a:extLst>
          </p:cNvPr>
          <p:cNvSpPr>
            <a:spLocks noGrp="1"/>
          </p:cNvSpPr>
          <p:nvPr>
            <p:ph type="title"/>
          </p:nvPr>
        </p:nvSpPr>
        <p:spPr/>
        <p:txBody>
          <a:bodyPr>
            <a:normAutofit fontScale="90000"/>
          </a:bodyPr>
          <a:lstStyle/>
          <a:p>
            <a:r>
              <a:rPr lang="en-US" b="0" dirty="0">
                <a:solidFill>
                  <a:srgbClr val="76280B"/>
                </a:solidFill>
              </a:rPr>
              <a:t>SATAN’S HUGE MISTAKE</a:t>
            </a:r>
          </a:p>
        </p:txBody>
      </p:sp>
      <p:sp>
        <p:nvSpPr>
          <p:cNvPr id="3" name="Content Placeholder 2">
            <a:extLst>
              <a:ext uri="{FF2B5EF4-FFF2-40B4-BE49-F238E27FC236}">
                <a16:creationId xmlns:a16="http://schemas.microsoft.com/office/drawing/2014/main" id="{3F418A50-04F7-4F50-80A2-EE51445B2F9A}"/>
              </a:ext>
            </a:extLst>
          </p:cNvPr>
          <p:cNvSpPr>
            <a:spLocks noGrp="1"/>
          </p:cNvSpPr>
          <p:nvPr>
            <p:ph idx="1"/>
          </p:nvPr>
        </p:nvSpPr>
        <p:spPr/>
        <p:txBody>
          <a:bodyPr>
            <a:noAutofit/>
          </a:bodyPr>
          <a:lstStyle/>
          <a:p>
            <a:pPr>
              <a:lnSpc>
                <a:spcPct val="100000"/>
              </a:lnSpc>
              <a:spcBef>
                <a:spcPts val="200"/>
              </a:spcBef>
            </a:pPr>
            <a:r>
              <a:rPr lang="en-US" sz="2600" b="1" dirty="0"/>
              <a:t>WHAT SATAN SAID:</a:t>
            </a:r>
          </a:p>
          <a:p>
            <a:pPr>
              <a:lnSpc>
                <a:spcPct val="100000"/>
              </a:lnSpc>
              <a:spcBef>
                <a:spcPts val="200"/>
              </a:spcBef>
            </a:pPr>
            <a:r>
              <a:rPr lang="en-US" sz="2600" b="1" dirty="0"/>
              <a:t>Isaiah 14:13-14 </a:t>
            </a:r>
            <a:r>
              <a:rPr lang="en-US" sz="2600" dirty="0"/>
              <a:t>"But you said in your heart, </a:t>
            </a:r>
            <a:r>
              <a:rPr lang="en-US" sz="2600" u="sng" dirty="0"/>
              <a:t>'I will</a:t>
            </a:r>
            <a:r>
              <a:rPr lang="en-US" sz="2600" dirty="0"/>
              <a:t> ascend to heaven; </a:t>
            </a:r>
            <a:r>
              <a:rPr lang="en-US" sz="2600" u="sng" dirty="0"/>
              <a:t>I will</a:t>
            </a:r>
            <a:r>
              <a:rPr lang="en-US" sz="2600" dirty="0"/>
              <a:t> raise my throne above the stars of God, And </a:t>
            </a:r>
            <a:r>
              <a:rPr lang="en-US" sz="2600" u="sng" dirty="0"/>
              <a:t>I will</a:t>
            </a:r>
            <a:r>
              <a:rPr lang="en-US" sz="2600" dirty="0"/>
              <a:t> sit on the mount of assembly In the recesses of the north. '</a:t>
            </a:r>
            <a:r>
              <a:rPr lang="en-US" sz="2600" u="sng" dirty="0"/>
              <a:t>I will</a:t>
            </a:r>
            <a:r>
              <a:rPr lang="en-US" sz="2600" dirty="0"/>
              <a:t> ascend above the heights of the clouds; </a:t>
            </a:r>
            <a:r>
              <a:rPr lang="en-US" sz="2600" u="sng" dirty="0"/>
              <a:t>I will</a:t>
            </a:r>
            <a:r>
              <a:rPr lang="en-US" sz="2600" dirty="0"/>
              <a:t> make myself like the Most High.’ </a:t>
            </a:r>
          </a:p>
          <a:p>
            <a:pPr>
              <a:lnSpc>
                <a:spcPct val="100000"/>
              </a:lnSpc>
              <a:spcBef>
                <a:spcPts val="200"/>
              </a:spcBef>
            </a:pPr>
            <a:r>
              <a:rPr lang="en-US" sz="2600" b="1" dirty="0"/>
              <a:t>WHAT GOD SAID:</a:t>
            </a:r>
          </a:p>
          <a:p>
            <a:pPr marL="0" indent="0">
              <a:lnSpc>
                <a:spcPct val="100000"/>
              </a:lnSpc>
              <a:spcBef>
                <a:spcPts val="200"/>
              </a:spcBef>
              <a:buNone/>
            </a:pPr>
            <a:r>
              <a:rPr lang="en-US" sz="2600" b="1" dirty="0"/>
              <a:t>   Isaiah 14:15 </a:t>
            </a:r>
            <a:r>
              <a:rPr lang="en-US" sz="2600" dirty="0"/>
              <a:t>Nevertheless you will be thrust down to</a:t>
            </a:r>
          </a:p>
          <a:p>
            <a:pPr marL="0" indent="0">
              <a:lnSpc>
                <a:spcPct val="100000"/>
              </a:lnSpc>
              <a:spcBef>
                <a:spcPts val="200"/>
              </a:spcBef>
              <a:buNone/>
            </a:pPr>
            <a:r>
              <a:rPr lang="en-US" sz="2600" dirty="0"/>
              <a:t>   </a:t>
            </a:r>
            <a:r>
              <a:rPr lang="en-US" sz="2600" dirty="0" err="1"/>
              <a:t>Sheol</a:t>
            </a:r>
            <a:r>
              <a:rPr lang="en-US" sz="2600" dirty="0"/>
              <a:t>, to the recesses of the pit. </a:t>
            </a:r>
          </a:p>
          <a:p>
            <a:pPr>
              <a:lnSpc>
                <a:spcPct val="100000"/>
              </a:lnSpc>
              <a:spcBef>
                <a:spcPts val="200"/>
              </a:spcBef>
            </a:pPr>
            <a:r>
              <a:rPr lang="en-US" sz="2600" dirty="0"/>
              <a:t>Both Isaiah and Ezekiel speak of Satan’s sin and fall</a:t>
            </a:r>
          </a:p>
          <a:p>
            <a:pPr>
              <a:lnSpc>
                <a:spcPct val="100000"/>
              </a:lnSpc>
              <a:spcBef>
                <a:spcPts val="200"/>
              </a:spcBef>
            </a:pPr>
            <a:r>
              <a:rPr lang="en-US" sz="2600" dirty="0"/>
              <a:t>His big problem seems to have been pride</a:t>
            </a:r>
          </a:p>
          <a:p>
            <a:pPr>
              <a:lnSpc>
                <a:spcPct val="100000"/>
              </a:lnSpc>
              <a:spcBef>
                <a:spcPts val="200"/>
              </a:spcBef>
            </a:pPr>
            <a:r>
              <a:rPr lang="en-US" sz="2600" dirty="0"/>
              <a:t>This tells us why we must be careful in  choosing leaders</a:t>
            </a:r>
          </a:p>
          <a:p>
            <a:pPr>
              <a:lnSpc>
                <a:spcPct val="100000"/>
              </a:lnSpc>
              <a:spcBef>
                <a:spcPts val="200"/>
              </a:spcBef>
            </a:pPr>
            <a:r>
              <a:rPr lang="en-US" sz="2600" b="1" dirty="0"/>
              <a:t>1 Timothy 3:4-6 </a:t>
            </a:r>
            <a:r>
              <a:rPr lang="en-US" sz="2600" i="1" dirty="0"/>
              <a:t>He must be</a:t>
            </a:r>
            <a:r>
              <a:rPr lang="en-US" sz="2600" dirty="0"/>
              <a:t> one who manages his own household well, keeping his children under control with all dignity (but if a man does not know how to manage his own household, how will he take care of the church of God?), </a:t>
            </a:r>
            <a:r>
              <a:rPr lang="en-US" sz="2600" i="1" dirty="0"/>
              <a:t>and</a:t>
            </a:r>
            <a:r>
              <a:rPr lang="en-US" sz="2600" dirty="0"/>
              <a:t> not a new convert, so that he will not become conceited and fall into the condemnation incurred by the devil. </a:t>
            </a:r>
          </a:p>
        </p:txBody>
      </p:sp>
    </p:spTree>
    <p:extLst>
      <p:ext uri="{BB962C8B-B14F-4D97-AF65-F5344CB8AC3E}">
        <p14:creationId xmlns:p14="http://schemas.microsoft.com/office/powerpoint/2010/main" val="81734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D36604-9869-46A0-8C8E-5F837247A3AD}"/>
              </a:ext>
            </a:extLst>
          </p:cNvPr>
          <p:cNvSpPr>
            <a:spLocks noGrp="1"/>
          </p:cNvSpPr>
          <p:nvPr>
            <p:ph idx="1"/>
          </p:nvPr>
        </p:nvSpPr>
        <p:spPr/>
        <p:txBody>
          <a:bodyPr>
            <a:noAutofit/>
          </a:bodyPr>
          <a:lstStyle/>
          <a:p>
            <a:pPr>
              <a:spcBef>
                <a:spcPts val="200"/>
              </a:spcBef>
            </a:pPr>
            <a:r>
              <a:rPr lang="en-US" sz="2750" b="1" dirty="0"/>
              <a:t>Colossians 1:15-16 </a:t>
            </a:r>
            <a:r>
              <a:rPr lang="en-US" sz="2750" baseline="30000" dirty="0"/>
              <a:t> </a:t>
            </a:r>
            <a:r>
              <a:rPr lang="en-US" sz="2750" dirty="0"/>
              <a:t> He is the image of the invisible God, the firstborn of all creation.  For by Him all things were created, </a:t>
            </a:r>
            <a:r>
              <a:rPr lang="en-US" sz="2750" i="1" dirty="0"/>
              <a:t>both</a:t>
            </a:r>
            <a:r>
              <a:rPr lang="en-US" sz="2750" dirty="0"/>
              <a:t> in the heavens and on earth, visible and invisible, whether thrones or dominions or rulers or authorities—all things have been created through Him and for Him. </a:t>
            </a:r>
          </a:p>
          <a:p>
            <a:pPr>
              <a:spcBef>
                <a:spcPts val="200"/>
              </a:spcBef>
            </a:pPr>
            <a:r>
              <a:rPr lang="en-US" sz="2750" dirty="0"/>
              <a:t>But….were they created evil?  </a:t>
            </a:r>
            <a:r>
              <a:rPr lang="en-US" sz="2750" dirty="0" err="1"/>
              <a:t>Ibelieve</a:t>
            </a:r>
            <a:r>
              <a:rPr lang="en-US" sz="2750" dirty="0"/>
              <a:t> that some of the angels chose to follow Satan</a:t>
            </a:r>
          </a:p>
          <a:p>
            <a:pPr>
              <a:spcBef>
                <a:spcPts val="200"/>
              </a:spcBef>
            </a:pPr>
            <a:r>
              <a:rPr lang="en-US" sz="2750" b="1" dirty="0"/>
              <a:t>Revelation 12:9  </a:t>
            </a:r>
            <a:r>
              <a:rPr lang="en-US" sz="2750" dirty="0"/>
              <a:t>And the great dragon was thrown down, the serpent of old who is called the devil and Satan, who deceives the whole world; he was thrown down to the earth, and his angels were thrown down with him. </a:t>
            </a:r>
          </a:p>
          <a:p>
            <a:pPr>
              <a:spcBef>
                <a:spcPts val="200"/>
              </a:spcBef>
            </a:pPr>
            <a:r>
              <a:rPr lang="en-US" sz="2750" dirty="0"/>
              <a:t>For purposes of this class, I will consider demons and unclean spirits to be the same thing:  fallen angels</a:t>
            </a:r>
          </a:p>
          <a:p>
            <a:pPr>
              <a:spcBef>
                <a:spcPts val="200"/>
              </a:spcBef>
            </a:pPr>
            <a:r>
              <a:rPr lang="en-US" sz="2750" dirty="0"/>
              <a:t>Regardless of your interpretation, fallen angels are involved</a:t>
            </a:r>
          </a:p>
          <a:p>
            <a:pPr>
              <a:spcBef>
                <a:spcPts val="200"/>
              </a:spcBef>
            </a:pPr>
            <a:r>
              <a:rPr lang="en-US" sz="2750" b="1" dirty="0"/>
              <a:t>Matthew 12:43 </a:t>
            </a:r>
            <a:r>
              <a:rPr lang="en-US" sz="2750" dirty="0"/>
              <a:t> "Now when the unclean spirit goes out of a man, it passes through waterless places seeking rest, and does not find </a:t>
            </a:r>
            <a:r>
              <a:rPr lang="en-US" sz="2750" i="1" dirty="0"/>
              <a:t>it.</a:t>
            </a:r>
            <a:r>
              <a:rPr lang="en-US" sz="2750" dirty="0"/>
              <a:t> </a:t>
            </a:r>
            <a:br>
              <a:rPr lang="en-US" sz="2750" dirty="0"/>
            </a:br>
            <a:br>
              <a:rPr lang="en-US" sz="2750" dirty="0"/>
            </a:br>
            <a:endParaRPr lang="en-US" sz="2750" dirty="0"/>
          </a:p>
        </p:txBody>
      </p:sp>
      <p:sp>
        <p:nvSpPr>
          <p:cNvPr id="5" name="Title 4">
            <a:extLst>
              <a:ext uri="{FF2B5EF4-FFF2-40B4-BE49-F238E27FC236}">
                <a16:creationId xmlns:a16="http://schemas.microsoft.com/office/drawing/2014/main" id="{6BEC318E-C938-4629-9BE1-35374015C87E}"/>
              </a:ext>
            </a:extLst>
          </p:cNvPr>
          <p:cNvSpPr>
            <a:spLocks noGrp="1"/>
          </p:cNvSpPr>
          <p:nvPr>
            <p:ph type="title"/>
          </p:nvPr>
        </p:nvSpPr>
        <p:spPr/>
        <p:txBody>
          <a:bodyPr>
            <a:normAutofit fontScale="90000"/>
          </a:bodyPr>
          <a:lstStyle/>
          <a:p>
            <a:r>
              <a:rPr lang="en-US" b="0" dirty="0">
                <a:solidFill>
                  <a:srgbClr val="76280B"/>
                </a:solidFill>
              </a:rPr>
              <a:t>WHO ARE DEMONS</a:t>
            </a:r>
          </a:p>
        </p:txBody>
      </p:sp>
    </p:spTree>
    <p:extLst>
      <p:ext uri="{BB962C8B-B14F-4D97-AF65-F5344CB8AC3E}">
        <p14:creationId xmlns:p14="http://schemas.microsoft.com/office/powerpoint/2010/main" val="3848653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26FB8-8BDD-44A5-9966-508BEA09E184}"/>
              </a:ext>
            </a:extLst>
          </p:cNvPr>
          <p:cNvSpPr>
            <a:spLocks noGrp="1"/>
          </p:cNvSpPr>
          <p:nvPr>
            <p:ph type="title"/>
          </p:nvPr>
        </p:nvSpPr>
        <p:spPr/>
        <p:txBody>
          <a:bodyPr>
            <a:normAutofit fontScale="90000"/>
          </a:bodyPr>
          <a:lstStyle/>
          <a:p>
            <a:r>
              <a:rPr lang="en-US" b="0" dirty="0">
                <a:solidFill>
                  <a:srgbClr val="76280B"/>
                </a:solidFill>
              </a:rPr>
              <a:t>DEMONS/UNCLEAN SPIRITS</a:t>
            </a:r>
          </a:p>
        </p:txBody>
      </p:sp>
      <p:sp>
        <p:nvSpPr>
          <p:cNvPr id="3" name="Content Placeholder 2">
            <a:extLst>
              <a:ext uri="{FF2B5EF4-FFF2-40B4-BE49-F238E27FC236}">
                <a16:creationId xmlns:a16="http://schemas.microsoft.com/office/drawing/2014/main" id="{900ACB66-1957-43E1-B08F-86DC83D993D7}"/>
              </a:ext>
            </a:extLst>
          </p:cNvPr>
          <p:cNvSpPr>
            <a:spLocks noGrp="1"/>
          </p:cNvSpPr>
          <p:nvPr>
            <p:ph idx="1"/>
          </p:nvPr>
        </p:nvSpPr>
        <p:spPr/>
        <p:txBody>
          <a:bodyPr>
            <a:noAutofit/>
          </a:bodyPr>
          <a:lstStyle/>
          <a:p>
            <a:pPr>
              <a:lnSpc>
                <a:spcPct val="88000"/>
              </a:lnSpc>
              <a:spcBef>
                <a:spcPts val="300"/>
              </a:spcBef>
            </a:pPr>
            <a:r>
              <a:rPr lang="en-US" b="1" dirty="0"/>
              <a:t>Matthew 8:16 </a:t>
            </a:r>
            <a:r>
              <a:rPr lang="en-US" dirty="0"/>
              <a:t> When evening came, they brought to Him many who were </a:t>
            </a:r>
            <a:r>
              <a:rPr lang="en-US" u="sng" dirty="0"/>
              <a:t>demon-possessed</a:t>
            </a:r>
            <a:r>
              <a:rPr lang="en-US" dirty="0"/>
              <a:t>; and He cast out the spirits with a word, and healed all who were ill. </a:t>
            </a:r>
          </a:p>
          <a:p>
            <a:pPr>
              <a:lnSpc>
                <a:spcPct val="88000"/>
              </a:lnSpc>
              <a:spcBef>
                <a:spcPts val="300"/>
              </a:spcBef>
            </a:pPr>
            <a:r>
              <a:rPr lang="en-US" b="1" dirty="0"/>
              <a:t>Luke 4:33-34 </a:t>
            </a:r>
            <a:r>
              <a:rPr lang="en-US" dirty="0"/>
              <a:t> In the synagogue there was a man possessed by the spirit of an unclean demon, and he cried out with a loud voice, "Let us alone! What business do we have with each other, Jesus of Nazareth? Have You come to destroy us? I know who You are—the Holy One of God!" </a:t>
            </a:r>
          </a:p>
          <a:p>
            <a:pPr>
              <a:lnSpc>
                <a:spcPct val="88000"/>
              </a:lnSpc>
              <a:spcBef>
                <a:spcPts val="300"/>
              </a:spcBef>
            </a:pPr>
            <a:r>
              <a:rPr lang="en-US" dirty="0"/>
              <a:t>I believe that angels were created before the Genesis 1 creation account on earth.  At some point before the fall of man, Satan tried to usurp God’s position.  When he fell, he took a third of the angels with him.  These became what we call demons.  Satan apparently still has access to heaven but that will end in a future war between Michael and the good angels and Satan and the fallen ones.</a:t>
            </a:r>
          </a:p>
          <a:p>
            <a:pPr>
              <a:lnSpc>
                <a:spcPct val="88000"/>
              </a:lnSpc>
              <a:spcBef>
                <a:spcPts val="300"/>
              </a:spcBef>
            </a:pPr>
            <a:r>
              <a:rPr lang="en-US" dirty="0"/>
              <a:t>Sin entered people; men lost ownership of the earth; man lost eternal life.  From that time, there has been enmity between demonic forces and humanity</a:t>
            </a:r>
          </a:p>
        </p:txBody>
      </p:sp>
    </p:spTree>
    <p:extLst>
      <p:ext uri="{BB962C8B-B14F-4D97-AF65-F5344CB8AC3E}">
        <p14:creationId xmlns:p14="http://schemas.microsoft.com/office/powerpoint/2010/main" val="27318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id="{C9D02A78-2B25-4D4A-B2B8-0A24E0D1594B}"/>
              </a:ext>
            </a:extLst>
          </p:cNvPr>
          <p:cNvSpPr>
            <a:spLocks noGrp="1"/>
          </p:cNvSpPr>
          <p:nvPr>
            <p:ph idx="1"/>
          </p:nvPr>
        </p:nvSpPr>
        <p:spPr>
          <a:xfrm>
            <a:off x="0" y="1049311"/>
            <a:ext cx="9999257" cy="6723089"/>
          </a:xfrm>
        </p:spPr>
        <p:txBody>
          <a:bodyPr>
            <a:normAutofit lnSpcReduction="10000"/>
          </a:bodyPr>
          <a:lstStyle/>
          <a:p>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p>
          <a:p>
            <a:r>
              <a:rPr lang="en-US" dirty="0"/>
              <a:t>TRUTH 1:  without Jesus, people are in a state of spiritual and physical death</a:t>
            </a:r>
          </a:p>
          <a:p>
            <a:r>
              <a:rPr lang="en-US" dirty="0"/>
              <a:t>TRUTH 2:  Saul’s kingdom fell when he consulted a witch</a:t>
            </a:r>
          </a:p>
          <a:p>
            <a:r>
              <a:rPr lang="en-US" dirty="0"/>
              <a:t>TRUTH 3:  David and the nation suffered when Satan enticed David to number the people of Israel</a:t>
            </a:r>
          </a:p>
          <a:p>
            <a:r>
              <a:rPr lang="en-US" dirty="0"/>
              <a:t>TRUTH 4: King Ahab died on the battlefield because he listened to a deceiving spirit speaking through the mouth of a prophet</a:t>
            </a:r>
          </a:p>
          <a:p>
            <a:r>
              <a:rPr lang="en-US" dirty="0"/>
              <a:t>TRUTH 5: Daniel fasted and prayed for 3 weeks, not knowing that the answering angel was withheld by a demon</a:t>
            </a:r>
          </a:p>
        </p:txBody>
      </p:sp>
    </p:spTree>
    <p:extLst>
      <p:ext uri="{BB962C8B-B14F-4D97-AF65-F5344CB8AC3E}">
        <p14:creationId xmlns:p14="http://schemas.microsoft.com/office/powerpoint/2010/main" val="4073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9DC50-9124-4B42-9E2B-85A3526B981F}"/>
              </a:ext>
            </a:extLst>
          </p:cNvPr>
          <p:cNvSpPr>
            <a:spLocks noGrp="1"/>
          </p:cNvSpPr>
          <p:nvPr>
            <p:ph type="title"/>
          </p:nvPr>
        </p:nvSpPr>
        <p:spPr>
          <a:xfrm>
            <a:off x="29571" y="0"/>
            <a:ext cx="9999257" cy="1034321"/>
          </a:xfrm>
        </p:spPr>
        <p:txBody>
          <a:bodyPr/>
          <a:lstStyle/>
          <a:p>
            <a:r>
              <a:rPr lang="en-US" b="0" dirty="0">
                <a:solidFill>
                  <a:srgbClr val="76280B"/>
                </a:solidFill>
                <a:effectLst>
                  <a:outerShdw blurRad="38100" dist="38100" dir="2700000" algn="tl">
                    <a:srgbClr val="000000">
                      <a:alpha val="43137"/>
                    </a:srgbClr>
                  </a:outerShdw>
                </a:effectLst>
              </a:rPr>
              <a:t>RECONNAISANCE</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B369576B-CAB5-4C52-90C7-05BF7EE6F5F4}"/>
              </a:ext>
            </a:extLst>
          </p:cNvPr>
          <p:cNvSpPr>
            <a:spLocks noGrp="1"/>
          </p:cNvSpPr>
          <p:nvPr>
            <p:ph idx="1"/>
          </p:nvPr>
        </p:nvSpPr>
        <p:spPr>
          <a:xfrm>
            <a:off x="0" y="1034321"/>
            <a:ext cx="9999257" cy="6738079"/>
          </a:xfrm>
        </p:spPr>
        <p:txBody>
          <a:bodyPr/>
          <a:lstStyle/>
          <a:p>
            <a:r>
              <a:rPr lang="en-US" b="1" dirty="0"/>
              <a:t>Ephesians 1:18-23 </a:t>
            </a:r>
            <a:r>
              <a:rPr lang="en-US" dirty="0"/>
              <a:t> </a:t>
            </a:r>
            <a:r>
              <a:rPr lang="en-US" i="1" dirty="0"/>
              <a:t>I pray that</a:t>
            </a:r>
            <a:r>
              <a:rPr lang="en-US" dirty="0"/>
              <a:t> the eyes of your heart may be enlightened, so that you will know what is the </a:t>
            </a:r>
            <a:r>
              <a:rPr lang="en-US" b="1" dirty="0"/>
              <a:t>hope of His calling</a:t>
            </a:r>
            <a:r>
              <a:rPr lang="en-US" dirty="0"/>
              <a:t>, what are the </a:t>
            </a:r>
            <a:r>
              <a:rPr lang="en-US" b="1" dirty="0"/>
              <a:t>riches of the glory </a:t>
            </a:r>
            <a:r>
              <a:rPr lang="en-US" dirty="0"/>
              <a:t>of His inheritance in the saints, and what is the </a:t>
            </a:r>
            <a:r>
              <a:rPr lang="en-US" b="1" dirty="0"/>
              <a:t>surpassing greatness of His power</a:t>
            </a:r>
            <a:r>
              <a:rPr lang="en-US" dirty="0"/>
              <a:t> toward us who believe. </a:t>
            </a:r>
            <a:r>
              <a:rPr lang="en-US" i="1" dirty="0"/>
              <a:t>These are</a:t>
            </a:r>
            <a:r>
              <a:rPr lang="en-US" dirty="0"/>
              <a:t> in accordance with the working of the strength of His might </a:t>
            </a:r>
            <a:br>
              <a:rPr lang="en-US" dirty="0"/>
            </a:br>
            <a:r>
              <a:rPr lang="en-US" dirty="0"/>
              <a:t>which He brought about in Christ, when He raised Him from the dead and seated Him at His right hand in the heavenly </a:t>
            </a:r>
            <a:r>
              <a:rPr lang="en-US" i="1" dirty="0"/>
              <a:t>places,</a:t>
            </a:r>
            <a:r>
              <a:rPr lang="en-US" dirty="0"/>
              <a:t> far above all rule and authority and power and dominion, and every name that is named, not only in this age but also in the one to come. And He put all things in subjection under His feet, and gave Him as head over all things to the church, which is His body, the fullness of Him who fills all in all. </a:t>
            </a:r>
          </a:p>
          <a:p>
            <a:r>
              <a:rPr lang="en-US" b="1" dirty="0">
                <a:effectLst>
                  <a:outerShdw blurRad="38100" dist="38100" dir="2700000" algn="tl">
                    <a:srgbClr val="000000">
                      <a:alpha val="43137"/>
                    </a:srgbClr>
                  </a:outerShdw>
                </a:effectLst>
              </a:rPr>
              <a:t>If Jesus is what these verses claim, why do we battle spiritual entities?</a:t>
            </a:r>
          </a:p>
        </p:txBody>
      </p:sp>
    </p:spTree>
    <p:extLst>
      <p:ext uri="{BB962C8B-B14F-4D97-AF65-F5344CB8AC3E}">
        <p14:creationId xmlns:p14="http://schemas.microsoft.com/office/powerpoint/2010/main"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C76DE6-D10B-4F58-AF1F-110DF0A3B872}"/>
              </a:ext>
            </a:extLst>
          </p:cNvPr>
          <p:cNvSpPr>
            <a:spLocks noGrp="1"/>
          </p:cNvSpPr>
          <p:nvPr>
            <p:ph idx="1"/>
          </p:nvPr>
        </p:nvSpPr>
        <p:spPr>
          <a:xfrm>
            <a:off x="0" y="1019332"/>
            <a:ext cx="9999257" cy="6753068"/>
          </a:xfrm>
        </p:spPr>
        <p:txBody>
          <a:bodyPr>
            <a:noAutofit/>
          </a:bodyPr>
          <a:lstStyle/>
          <a:p>
            <a:pPr>
              <a:spcBef>
                <a:spcPts val="300"/>
              </a:spcBef>
            </a:pPr>
            <a:r>
              <a:rPr lang="en-US" b="1" dirty="0"/>
              <a:t>Genesis 3:1-5 </a:t>
            </a:r>
            <a:r>
              <a:rPr lang="en-US" dirty="0"/>
              <a:t> Now the serpent was more crafty than any beast of the field which the </a:t>
            </a:r>
            <a:r>
              <a:rPr lang="en-US" cap="small" dirty="0"/>
              <a:t>LORD</a:t>
            </a:r>
            <a:r>
              <a:rPr lang="en-US" dirty="0"/>
              <a:t> God had made. And he said to the woman, "Indeed, has God said, 'You shall not eat from any tree of the garden'?" The woman said to the serpent, "From the fruit of the trees of the garden we may eat; but from the fruit of the tree which is in the middle of the garden, God has said, 'You shall not eat from it or touch it, or you will die.'" The serpent said to the woman, "You surely will not die!  For God knows that in the day you eat from it your eyes will be opened, and you will be like God, knowing good and evil." </a:t>
            </a:r>
          </a:p>
          <a:p>
            <a:pPr>
              <a:spcBef>
                <a:spcPts val="300"/>
              </a:spcBef>
            </a:pPr>
            <a:r>
              <a:rPr lang="en-US" dirty="0"/>
              <a:t>What Satan said:</a:t>
            </a:r>
          </a:p>
          <a:p>
            <a:pPr marL="0" indent="0">
              <a:spcBef>
                <a:spcPts val="300"/>
              </a:spcBef>
              <a:buNone/>
            </a:pPr>
            <a:r>
              <a:rPr lang="en-US" dirty="0"/>
              <a:t>   1.  God lied when He told you that you would die</a:t>
            </a:r>
          </a:p>
          <a:p>
            <a:pPr marL="0" indent="0">
              <a:spcBef>
                <a:spcPts val="0"/>
              </a:spcBef>
              <a:buNone/>
            </a:pPr>
            <a:r>
              <a:rPr lang="en-US" dirty="0"/>
              <a:t>   2.  God doesn’t want you to be like him, knowing good and</a:t>
            </a:r>
          </a:p>
          <a:p>
            <a:pPr marL="0" indent="0">
              <a:spcBef>
                <a:spcPts val="0"/>
              </a:spcBef>
              <a:buNone/>
            </a:pPr>
            <a:r>
              <a:rPr lang="en-US" dirty="0"/>
              <a:t>        evil</a:t>
            </a:r>
          </a:p>
          <a:p>
            <a:pPr>
              <a:spcBef>
                <a:spcPts val="0"/>
              </a:spcBef>
            </a:pPr>
            <a:r>
              <a:rPr lang="en-US" dirty="0"/>
              <a:t>What Satan said was, in one respect, true</a:t>
            </a:r>
          </a:p>
          <a:p>
            <a:pPr>
              <a:spcBef>
                <a:spcPts val="0"/>
              </a:spcBef>
            </a:pPr>
            <a:r>
              <a:rPr lang="en-US" dirty="0"/>
              <a:t>In fact, they were more like God before they knew evil!</a:t>
            </a:r>
          </a:p>
          <a:p>
            <a:pPr>
              <a:spcBef>
                <a:spcPts val="300"/>
              </a:spcBef>
            </a:pP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52F9391E-5CCB-421F-A3F7-D5AE971583CA}"/>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SATAN’S TACTICS</a:t>
            </a:r>
          </a:p>
        </p:txBody>
      </p:sp>
    </p:spTree>
    <p:extLst>
      <p:ext uri="{BB962C8B-B14F-4D97-AF65-F5344CB8AC3E}">
        <p14:creationId xmlns:p14="http://schemas.microsoft.com/office/powerpoint/2010/main"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9D7BC-87DB-4700-859A-E65D8F1F100F}"/>
              </a:ext>
            </a:extLst>
          </p:cNvPr>
          <p:cNvSpPr>
            <a:spLocks noGrp="1"/>
          </p:cNvSpPr>
          <p:nvPr>
            <p:ph type="title"/>
          </p:nvPr>
        </p:nvSpPr>
        <p:spPr>
          <a:xfrm>
            <a:off x="29571" y="0"/>
            <a:ext cx="9999257" cy="813775"/>
          </a:xfrm>
        </p:spPr>
        <p:txBody>
          <a:bodyPr>
            <a:normAutofit fontScale="90000"/>
          </a:bodyPr>
          <a:lstStyle/>
          <a:p>
            <a:r>
              <a:rPr lang="en-US" b="0" dirty="0">
                <a:solidFill>
                  <a:srgbClr val="76280B"/>
                </a:solidFill>
                <a:effectLst>
                  <a:outerShdw blurRad="38100" dist="38100" dir="2700000" algn="tl">
                    <a:srgbClr val="000000">
                      <a:alpha val="43137"/>
                    </a:srgbClr>
                  </a:outerShdw>
                </a:effectLst>
              </a:rPr>
              <a:t>WHO IS SATAN?</a:t>
            </a:r>
          </a:p>
        </p:txBody>
      </p:sp>
      <p:sp>
        <p:nvSpPr>
          <p:cNvPr id="3" name="Content Placeholder 2">
            <a:extLst>
              <a:ext uri="{FF2B5EF4-FFF2-40B4-BE49-F238E27FC236}">
                <a16:creationId xmlns:a16="http://schemas.microsoft.com/office/drawing/2014/main" id="{D5D51950-8CD0-472A-948C-DB0FC71C4816}"/>
              </a:ext>
            </a:extLst>
          </p:cNvPr>
          <p:cNvSpPr>
            <a:spLocks noGrp="1"/>
          </p:cNvSpPr>
          <p:nvPr>
            <p:ph idx="1"/>
          </p:nvPr>
        </p:nvSpPr>
        <p:spPr>
          <a:xfrm>
            <a:off x="0" y="813775"/>
            <a:ext cx="9999257" cy="6958625"/>
          </a:xfrm>
        </p:spPr>
        <p:txBody>
          <a:bodyPr>
            <a:normAutofit/>
          </a:bodyPr>
          <a:lstStyle/>
          <a:p>
            <a:r>
              <a:rPr lang="en-US" b="1" dirty="0"/>
              <a:t>Ezekiel 28:1-2 </a:t>
            </a:r>
            <a:r>
              <a:rPr lang="en-US" dirty="0"/>
              <a:t>The word of the </a:t>
            </a:r>
            <a:r>
              <a:rPr lang="en-US" cap="small" dirty="0"/>
              <a:t>LORD</a:t>
            </a:r>
            <a:r>
              <a:rPr lang="en-US" dirty="0"/>
              <a:t> came again to me, saying, "Son of man, say to the </a:t>
            </a:r>
            <a:r>
              <a:rPr lang="en-US" u="sng" dirty="0"/>
              <a:t>leader</a:t>
            </a:r>
            <a:r>
              <a:rPr lang="en-US" dirty="0"/>
              <a:t> of </a:t>
            </a:r>
            <a:r>
              <a:rPr lang="en-US" dirty="0" err="1"/>
              <a:t>Tyre</a:t>
            </a:r>
            <a:r>
              <a:rPr lang="en-US" dirty="0"/>
              <a:t>, 'Thus says the Lord </a:t>
            </a:r>
            <a:r>
              <a:rPr lang="en-US" cap="small" dirty="0"/>
              <a:t>GOD</a:t>
            </a:r>
            <a:r>
              <a:rPr lang="en-US" dirty="0"/>
              <a:t>, "Because your heart is lifted up And you have said, 'I am a god, I sit in the seat of gods In the heart of the seas'; Yet </a:t>
            </a:r>
            <a:r>
              <a:rPr lang="en-US" b="1" dirty="0"/>
              <a:t>you are a man </a:t>
            </a:r>
            <a:r>
              <a:rPr lang="en-US" dirty="0"/>
              <a:t>and not God, Although you make your heart like the heart of God— </a:t>
            </a:r>
          </a:p>
          <a:p>
            <a:r>
              <a:rPr lang="en-US" dirty="0"/>
              <a:t>Leader: </a:t>
            </a:r>
            <a:r>
              <a:rPr lang="en-US" i="1" dirty="0" err="1"/>
              <a:t>nagid</a:t>
            </a:r>
            <a:r>
              <a:rPr lang="en-US" i="1" dirty="0"/>
              <a:t>: </a:t>
            </a:r>
            <a:r>
              <a:rPr lang="en-US" dirty="0"/>
              <a:t>ruler, prince  King: </a:t>
            </a:r>
            <a:r>
              <a:rPr lang="en-US" i="1" dirty="0" err="1"/>
              <a:t>melek</a:t>
            </a:r>
            <a:r>
              <a:rPr lang="en-US" i="1" dirty="0"/>
              <a:t>: </a:t>
            </a:r>
            <a:r>
              <a:rPr lang="en-US" dirty="0"/>
              <a:t>king - possessor</a:t>
            </a:r>
          </a:p>
          <a:p>
            <a:r>
              <a:rPr lang="en-US" b="1" dirty="0"/>
              <a:t>Ezekiel 28:11-13 </a:t>
            </a:r>
            <a:r>
              <a:rPr lang="en-US" dirty="0"/>
              <a:t> </a:t>
            </a:r>
            <a:r>
              <a:rPr lang="en-US" b="1" dirty="0"/>
              <a:t>Again</a:t>
            </a:r>
            <a:r>
              <a:rPr lang="en-US" dirty="0"/>
              <a:t> the word of the </a:t>
            </a:r>
            <a:r>
              <a:rPr lang="en-US" cap="small" dirty="0"/>
              <a:t>LORD</a:t>
            </a:r>
            <a:r>
              <a:rPr lang="en-US" dirty="0"/>
              <a:t> came to me saying, "Son of man, take up a lamentation over the </a:t>
            </a:r>
            <a:r>
              <a:rPr lang="en-US" u="sng" dirty="0"/>
              <a:t>king</a:t>
            </a:r>
            <a:r>
              <a:rPr lang="en-US" dirty="0"/>
              <a:t> of </a:t>
            </a:r>
            <a:r>
              <a:rPr lang="en-US" dirty="0" err="1"/>
              <a:t>Tyre</a:t>
            </a:r>
            <a:r>
              <a:rPr lang="en-US" dirty="0"/>
              <a:t> and say to him, 'Thus says the Lord </a:t>
            </a:r>
            <a:r>
              <a:rPr lang="en-US" cap="small" dirty="0"/>
              <a:t>GOD</a:t>
            </a:r>
            <a:r>
              <a:rPr lang="en-US" dirty="0"/>
              <a:t>, "You had the seal of perfection, full of wisdom and perfect in beauty. You were </a:t>
            </a:r>
            <a:r>
              <a:rPr lang="en-US" u="sng" dirty="0"/>
              <a:t>in Eden</a:t>
            </a:r>
            <a:r>
              <a:rPr lang="en-US" dirty="0"/>
              <a:t>, the garden of God; Every precious stone was your covering: The ruby, the topaz and the diamond; the beryl, the onyx and the jasper; the lapis lazuli, the turquoise and the emerald; and the gold, the workmanship of your settings and sockets, was in you. on the day that you were </a:t>
            </a:r>
            <a:r>
              <a:rPr lang="en-US" u="sng" dirty="0"/>
              <a:t>created</a:t>
            </a:r>
            <a:r>
              <a:rPr lang="en-US" dirty="0"/>
              <a:t> they were prepared. </a:t>
            </a:r>
          </a:p>
          <a:p>
            <a:endParaRPr lang="en-US" dirty="0"/>
          </a:p>
        </p:txBody>
      </p:sp>
    </p:spTree>
    <p:extLst>
      <p:ext uri="{BB962C8B-B14F-4D97-AF65-F5344CB8AC3E}">
        <p14:creationId xmlns:p14="http://schemas.microsoft.com/office/powerpoint/2010/main" val="347079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5CF1B-53AF-41BE-ADFB-2049404C6C85}"/>
              </a:ext>
            </a:extLst>
          </p:cNvPr>
          <p:cNvSpPr>
            <a:spLocks noGrp="1"/>
          </p:cNvSpPr>
          <p:nvPr>
            <p:ph type="title"/>
          </p:nvPr>
        </p:nvSpPr>
        <p:spPr>
          <a:xfrm>
            <a:off x="-1" y="98564"/>
            <a:ext cx="9999257" cy="715211"/>
          </a:xfrm>
        </p:spPr>
        <p:txBody>
          <a:bodyPr>
            <a:normAutofit fontScale="90000"/>
          </a:bodyPr>
          <a:lstStyle/>
          <a:p>
            <a:r>
              <a:rPr lang="en-US" b="0" dirty="0">
                <a:solidFill>
                  <a:srgbClr val="76280B"/>
                </a:solidFill>
              </a:rPr>
              <a:t>A CHERUB</a:t>
            </a:r>
          </a:p>
        </p:txBody>
      </p:sp>
      <p:sp>
        <p:nvSpPr>
          <p:cNvPr id="3" name="Content Placeholder 2">
            <a:extLst>
              <a:ext uri="{FF2B5EF4-FFF2-40B4-BE49-F238E27FC236}">
                <a16:creationId xmlns:a16="http://schemas.microsoft.com/office/drawing/2014/main" id="{7C59EF7C-D06A-4F34-BD40-FA726A86BABC}"/>
              </a:ext>
            </a:extLst>
          </p:cNvPr>
          <p:cNvSpPr>
            <a:spLocks noGrp="1"/>
          </p:cNvSpPr>
          <p:nvPr>
            <p:ph idx="1"/>
          </p:nvPr>
        </p:nvSpPr>
        <p:spPr/>
        <p:txBody>
          <a:bodyPr>
            <a:normAutofit lnSpcReduction="10000"/>
          </a:bodyPr>
          <a:lstStyle/>
          <a:p>
            <a:pPr>
              <a:lnSpc>
                <a:spcPct val="98000"/>
              </a:lnSpc>
              <a:spcBef>
                <a:spcPts val="200"/>
              </a:spcBef>
            </a:pPr>
            <a:r>
              <a:rPr lang="en-US" b="1" dirty="0"/>
              <a:t>Ezekiel 28:14-16 </a:t>
            </a:r>
            <a:r>
              <a:rPr lang="en-US" dirty="0"/>
              <a:t> "You were the anointed cherub who covers, and I placed you </a:t>
            </a:r>
            <a:r>
              <a:rPr lang="en-US" i="1" dirty="0"/>
              <a:t>there.</a:t>
            </a:r>
            <a:r>
              <a:rPr lang="en-US" dirty="0"/>
              <a:t> You were on the holy mountain of God; You walked in the midst of the stones of fire. You were blameless in your ways from the day you were created until unrighteousness was found in you. </a:t>
            </a:r>
            <a:br>
              <a:rPr lang="en-US" dirty="0"/>
            </a:br>
            <a:r>
              <a:rPr lang="en-US" dirty="0"/>
              <a:t>By the abundance of your trade you were internally filled with violence, and you sinned; Therefore I have cast you as profane from the mountain of God. And I have destroyed you, O covering cherub, from the midst of the stones of fire.</a:t>
            </a:r>
          </a:p>
          <a:p>
            <a:pPr>
              <a:lnSpc>
                <a:spcPct val="98000"/>
              </a:lnSpc>
              <a:spcBef>
                <a:spcPts val="200"/>
              </a:spcBef>
            </a:pPr>
            <a:r>
              <a:rPr lang="en-US" b="1" dirty="0"/>
              <a:t>2 Chronicles 5:8 </a:t>
            </a:r>
            <a:r>
              <a:rPr lang="en-US" dirty="0"/>
              <a:t>For the cherubim spread their wings over the place of the ark, so that the cherubim made a covering over the ark and its poles. </a:t>
            </a:r>
          </a:p>
          <a:p>
            <a:pPr>
              <a:lnSpc>
                <a:spcPct val="98000"/>
              </a:lnSpc>
              <a:spcBef>
                <a:spcPts val="200"/>
              </a:spcBef>
            </a:pPr>
            <a:r>
              <a:rPr lang="en-US" b="1" dirty="0"/>
              <a:t>Hebrews 8:5 (priests on earth) </a:t>
            </a:r>
            <a:r>
              <a:rPr lang="en-US" dirty="0"/>
              <a:t> who serve a copy and shadow of the heavenly things, just as Moses was warned </a:t>
            </a:r>
            <a:r>
              <a:rPr lang="en-US" i="1" dirty="0"/>
              <a:t>by God</a:t>
            </a:r>
            <a:r>
              <a:rPr lang="en-US" dirty="0"/>
              <a:t> when he was about to erect the tabernacle; for, "</a:t>
            </a:r>
            <a:r>
              <a:rPr lang="en-US" cap="small" dirty="0"/>
              <a:t>SEE</a:t>
            </a:r>
            <a:r>
              <a:rPr lang="en-US" dirty="0"/>
              <a:t>," He says, "</a:t>
            </a:r>
            <a:r>
              <a:rPr lang="en-US" cap="small" dirty="0"/>
              <a:t>THAT YOU MAKE</a:t>
            </a:r>
            <a:r>
              <a:rPr lang="en-US" dirty="0"/>
              <a:t> all things </a:t>
            </a:r>
            <a:r>
              <a:rPr lang="en-US" cap="small" dirty="0"/>
              <a:t>ACCORDING TO THE PATTERN WHICH WAS SHOWN YOU ON THE</a:t>
            </a:r>
            <a:r>
              <a:rPr lang="en-US" dirty="0"/>
              <a:t> </a:t>
            </a:r>
            <a:r>
              <a:rPr lang="en-US" cap="small" dirty="0"/>
              <a:t>MOUNTAIN</a:t>
            </a:r>
            <a:r>
              <a:rPr lang="en-US" dirty="0"/>
              <a:t>." </a:t>
            </a:r>
          </a:p>
        </p:txBody>
      </p:sp>
    </p:spTree>
    <p:extLst>
      <p:ext uri="{BB962C8B-B14F-4D97-AF65-F5344CB8AC3E}">
        <p14:creationId xmlns:p14="http://schemas.microsoft.com/office/powerpoint/2010/main" val="56121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93BF-B604-4E52-BEFA-5025D7F6287E}"/>
              </a:ext>
            </a:extLst>
          </p:cNvPr>
          <p:cNvSpPr>
            <a:spLocks noGrp="1"/>
          </p:cNvSpPr>
          <p:nvPr>
            <p:ph type="title"/>
          </p:nvPr>
        </p:nvSpPr>
        <p:spPr/>
        <p:txBody>
          <a:bodyPr>
            <a:normAutofit fontScale="90000"/>
          </a:bodyPr>
          <a:lstStyle/>
          <a:p>
            <a:r>
              <a:rPr lang="en-US" b="0" dirty="0">
                <a:solidFill>
                  <a:srgbClr val="76280B"/>
                </a:solidFill>
              </a:rPr>
              <a:t>WHAT WE KNOW</a:t>
            </a:r>
          </a:p>
        </p:txBody>
      </p:sp>
      <p:sp>
        <p:nvSpPr>
          <p:cNvPr id="3" name="Content Placeholder 2">
            <a:extLst>
              <a:ext uri="{FF2B5EF4-FFF2-40B4-BE49-F238E27FC236}">
                <a16:creationId xmlns:a16="http://schemas.microsoft.com/office/drawing/2014/main" id="{A4EFE5FC-9D9B-451B-9336-352E7EF5027D}"/>
              </a:ext>
            </a:extLst>
          </p:cNvPr>
          <p:cNvSpPr>
            <a:spLocks noGrp="1"/>
          </p:cNvSpPr>
          <p:nvPr>
            <p:ph idx="1"/>
          </p:nvPr>
        </p:nvSpPr>
        <p:spPr>
          <a:xfrm>
            <a:off x="0" y="813775"/>
            <a:ext cx="9999257" cy="6958625"/>
          </a:xfrm>
        </p:spPr>
        <p:txBody>
          <a:bodyPr>
            <a:normAutofit/>
          </a:bodyPr>
          <a:lstStyle/>
          <a:p>
            <a:pPr>
              <a:spcBef>
                <a:spcPts val="500"/>
              </a:spcBef>
            </a:pPr>
            <a:r>
              <a:rPr lang="en-US" dirty="0"/>
              <a:t>The “king” of </a:t>
            </a:r>
            <a:r>
              <a:rPr lang="en-US" dirty="0" err="1"/>
              <a:t>Tyre</a:t>
            </a:r>
            <a:r>
              <a:rPr lang="en-US" dirty="0"/>
              <a:t> started well (perfect) and ended bad</a:t>
            </a:r>
          </a:p>
          <a:p>
            <a:pPr>
              <a:spcBef>
                <a:spcPts val="500"/>
              </a:spcBef>
            </a:pPr>
            <a:r>
              <a:rPr lang="en-US" dirty="0"/>
              <a:t>He was created, not born of man</a:t>
            </a:r>
          </a:p>
          <a:p>
            <a:pPr>
              <a:spcBef>
                <a:spcPts val="500"/>
              </a:spcBef>
            </a:pPr>
            <a:r>
              <a:rPr lang="en-US" dirty="0"/>
              <a:t>He was in the Garden of Eden</a:t>
            </a:r>
          </a:p>
          <a:p>
            <a:pPr>
              <a:spcBef>
                <a:spcPts val="500"/>
              </a:spcBef>
            </a:pPr>
            <a:r>
              <a:rPr lang="en-US" dirty="0"/>
              <a:t>He was an anointed covering cherub (angel) placed by God and was placed by God on His holy mountain</a:t>
            </a:r>
          </a:p>
          <a:p>
            <a:pPr>
              <a:spcBef>
                <a:spcPts val="500"/>
              </a:spcBef>
            </a:pPr>
            <a:r>
              <a:rPr lang="en-US" dirty="0"/>
              <a:t>Who was Ezekiel?  </a:t>
            </a:r>
          </a:p>
          <a:p>
            <a:pPr marL="0" indent="0">
              <a:spcBef>
                <a:spcPts val="300"/>
              </a:spcBef>
              <a:buNone/>
            </a:pPr>
            <a:r>
              <a:rPr lang="en-US" dirty="0"/>
              <a:t>     A prophet to Judah while they were in captivity in Babylon</a:t>
            </a:r>
          </a:p>
          <a:p>
            <a:pPr marL="0" indent="0">
              <a:spcBef>
                <a:spcPts val="300"/>
              </a:spcBef>
              <a:buNone/>
            </a:pPr>
            <a:r>
              <a:rPr lang="en-US" dirty="0"/>
              <a:t>     Also a priest, taken from Judah in 597 BC (second wave)</a:t>
            </a:r>
          </a:p>
          <a:p>
            <a:pPr marL="0" indent="0">
              <a:spcBef>
                <a:spcPts val="300"/>
              </a:spcBef>
              <a:buNone/>
            </a:pPr>
            <a:r>
              <a:rPr lang="en-US" dirty="0"/>
              <a:t>     Contemporary of Daniel</a:t>
            </a:r>
          </a:p>
          <a:p>
            <a:pPr marL="0" indent="0">
              <a:spcBef>
                <a:spcPts val="1200"/>
              </a:spcBef>
              <a:buNone/>
            </a:pPr>
            <a:r>
              <a:rPr lang="en-US" dirty="0"/>
              <a:t>     Saw a vision of a future temple</a:t>
            </a:r>
          </a:p>
          <a:p>
            <a:pPr>
              <a:spcBef>
                <a:spcPts val="1200"/>
              </a:spcBef>
            </a:pPr>
            <a:r>
              <a:rPr lang="en-US" dirty="0"/>
              <a:t>Ezekiel’s message:  </a:t>
            </a:r>
          </a:p>
          <a:p>
            <a:pPr>
              <a:spcBef>
                <a:spcPts val="1200"/>
              </a:spcBef>
            </a:pPr>
            <a:r>
              <a:rPr lang="en-US" dirty="0"/>
              <a:t>There is a man who is the physical leader of </a:t>
            </a:r>
            <a:r>
              <a:rPr lang="en-US" dirty="0" err="1"/>
              <a:t>Tyre</a:t>
            </a:r>
            <a:r>
              <a:rPr lang="en-US" dirty="0"/>
              <a:t>; he is arrogant and has a big ego</a:t>
            </a:r>
          </a:p>
          <a:p>
            <a:pPr>
              <a:spcBef>
                <a:spcPts val="1200"/>
              </a:spcBef>
            </a:pPr>
            <a:r>
              <a:rPr lang="en-US" dirty="0"/>
              <a:t>There is a fallen angel (Satan) who is the spiritual king of </a:t>
            </a:r>
            <a:r>
              <a:rPr lang="en-US" dirty="0" err="1"/>
              <a:t>Tyre</a:t>
            </a:r>
            <a:r>
              <a:rPr lang="en-US" dirty="0"/>
              <a:t>; Satan is the spirit behind the man</a:t>
            </a:r>
          </a:p>
          <a:p>
            <a:pPr>
              <a:spcBef>
                <a:spcPts val="1200"/>
              </a:spcBef>
            </a:pPr>
            <a:endParaRPr lang="en-US" dirty="0"/>
          </a:p>
          <a:p>
            <a:endParaRPr lang="en-US" dirty="0"/>
          </a:p>
        </p:txBody>
      </p:sp>
    </p:spTree>
    <p:extLst>
      <p:ext uri="{BB962C8B-B14F-4D97-AF65-F5344CB8AC3E}">
        <p14:creationId xmlns:p14="http://schemas.microsoft.com/office/powerpoint/2010/main" val="345021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A6C8B-E1D5-4691-9A89-01357425A223}"/>
              </a:ext>
            </a:extLst>
          </p:cNvPr>
          <p:cNvSpPr>
            <a:spLocks noGrp="1"/>
          </p:cNvSpPr>
          <p:nvPr>
            <p:ph type="title"/>
          </p:nvPr>
        </p:nvSpPr>
        <p:spPr/>
        <p:txBody>
          <a:bodyPr>
            <a:normAutofit fontScale="90000"/>
          </a:bodyPr>
          <a:lstStyle/>
          <a:p>
            <a:r>
              <a:rPr lang="en-US" b="0" dirty="0">
                <a:solidFill>
                  <a:srgbClr val="76280B"/>
                </a:solidFill>
              </a:rPr>
              <a:t>HOW DID IT HAPPEN</a:t>
            </a:r>
          </a:p>
        </p:txBody>
      </p:sp>
      <p:sp>
        <p:nvSpPr>
          <p:cNvPr id="3" name="Content Placeholder 2">
            <a:extLst>
              <a:ext uri="{FF2B5EF4-FFF2-40B4-BE49-F238E27FC236}">
                <a16:creationId xmlns:a16="http://schemas.microsoft.com/office/drawing/2014/main" id="{DF0A1319-3A45-4D2E-803F-CAB610E56E68}"/>
              </a:ext>
            </a:extLst>
          </p:cNvPr>
          <p:cNvSpPr>
            <a:spLocks noGrp="1"/>
          </p:cNvSpPr>
          <p:nvPr>
            <p:ph idx="1"/>
          </p:nvPr>
        </p:nvSpPr>
        <p:spPr>
          <a:xfrm>
            <a:off x="0" y="813775"/>
            <a:ext cx="9999257" cy="6958625"/>
          </a:xfrm>
        </p:spPr>
        <p:txBody>
          <a:bodyPr>
            <a:normAutofit/>
          </a:bodyPr>
          <a:lstStyle/>
          <a:p>
            <a:pPr>
              <a:spcBef>
                <a:spcPts val="500"/>
              </a:spcBef>
            </a:pPr>
            <a:r>
              <a:rPr lang="en-US" b="1" dirty="0"/>
              <a:t>Isaiah 14:12</a:t>
            </a:r>
            <a:r>
              <a:rPr lang="en-US" dirty="0"/>
              <a:t> “How you have fallen from heaven, O </a:t>
            </a:r>
            <a:r>
              <a:rPr lang="en-US" u="sng" dirty="0"/>
              <a:t>star of the morning</a:t>
            </a:r>
            <a:r>
              <a:rPr lang="en-US" dirty="0"/>
              <a:t>, son of the dawn! You have been cut down to the earth, you who have weakened the nations!”</a:t>
            </a:r>
          </a:p>
          <a:p>
            <a:pPr>
              <a:spcBef>
                <a:spcPts val="500"/>
              </a:spcBef>
            </a:pPr>
            <a:r>
              <a:rPr lang="en-US" dirty="0"/>
              <a:t>Star of the morning: </a:t>
            </a:r>
            <a:r>
              <a:rPr lang="en-US" i="1" dirty="0" err="1"/>
              <a:t>helel</a:t>
            </a:r>
            <a:r>
              <a:rPr lang="en-US" i="1" dirty="0"/>
              <a:t>: </a:t>
            </a:r>
            <a:r>
              <a:rPr lang="en-US" dirty="0"/>
              <a:t>shining one </a:t>
            </a:r>
          </a:p>
          <a:p>
            <a:pPr>
              <a:spcBef>
                <a:spcPts val="500"/>
              </a:spcBef>
            </a:pPr>
            <a:r>
              <a:rPr lang="en-US" dirty="0"/>
              <a:t>The Latin word “lucifer” means morning star or Venus; it was not capitalized in the Latin Vulgate and was never intended to be a proper name</a:t>
            </a:r>
          </a:p>
          <a:p>
            <a:pPr>
              <a:spcBef>
                <a:spcPts val="500"/>
              </a:spcBef>
            </a:pPr>
            <a:r>
              <a:rPr lang="en-US" dirty="0"/>
              <a:t>Weakened: </a:t>
            </a:r>
            <a:r>
              <a:rPr lang="en-US" i="1" dirty="0" err="1"/>
              <a:t>chalash</a:t>
            </a:r>
            <a:r>
              <a:rPr lang="en-US" i="1" dirty="0"/>
              <a:t>: </a:t>
            </a:r>
            <a:r>
              <a:rPr lang="en-US" dirty="0"/>
              <a:t>to overwhelm or destroy</a:t>
            </a:r>
          </a:p>
          <a:p>
            <a:pPr>
              <a:spcBef>
                <a:spcPts val="500"/>
              </a:spcBef>
            </a:pPr>
            <a:r>
              <a:rPr lang="en-US" b="1" dirty="0"/>
              <a:t>Isaiah 14:9-11 </a:t>
            </a:r>
            <a:r>
              <a:rPr lang="en-US" dirty="0"/>
              <a:t>"</a:t>
            </a:r>
            <a:r>
              <a:rPr lang="en-US" dirty="0" err="1"/>
              <a:t>Sheol</a:t>
            </a:r>
            <a:r>
              <a:rPr lang="en-US" dirty="0"/>
              <a:t> from beneath is excited over you to meet you when you come; It arouses for you the spirits of the dead, all the leaders of the earth; It raises all the kings of the nations from their thrones. They will all respond and say to you, 'Even you have been made weak as we, you have become like us. Your pomp </a:t>
            </a:r>
            <a:r>
              <a:rPr lang="en-US" i="1" dirty="0"/>
              <a:t>and</a:t>
            </a:r>
            <a:r>
              <a:rPr lang="en-US" dirty="0"/>
              <a:t> the music of your harps have been brought down to </a:t>
            </a:r>
            <a:r>
              <a:rPr lang="en-US" dirty="0" err="1"/>
              <a:t>Sheol</a:t>
            </a:r>
            <a:r>
              <a:rPr lang="en-US" dirty="0"/>
              <a:t>; maggots are spread out </a:t>
            </a:r>
            <a:r>
              <a:rPr lang="en-US" i="1" dirty="0"/>
              <a:t>as your bed</a:t>
            </a:r>
            <a:r>
              <a:rPr lang="en-US" dirty="0"/>
              <a:t> beneath you and worms are your covering.’” </a:t>
            </a:r>
          </a:p>
        </p:txBody>
      </p:sp>
    </p:spTree>
    <p:extLst>
      <p:ext uri="{BB962C8B-B14F-4D97-AF65-F5344CB8AC3E}">
        <p14:creationId xmlns:p14="http://schemas.microsoft.com/office/powerpoint/2010/main"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0731C-E378-4562-8224-F8D5EE46453B}"/>
              </a:ext>
            </a:extLst>
          </p:cNvPr>
          <p:cNvSpPr>
            <a:spLocks noGrp="1"/>
          </p:cNvSpPr>
          <p:nvPr>
            <p:ph type="title"/>
          </p:nvPr>
        </p:nvSpPr>
        <p:spPr>
          <a:xfrm>
            <a:off x="29571" y="98564"/>
            <a:ext cx="9999257" cy="755875"/>
          </a:xfrm>
        </p:spPr>
        <p:txBody>
          <a:bodyPr>
            <a:noAutofit/>
          </a:bodyPr>
          <a:lstStyle/>
          <a:p>
            <a:r>
              <a:rPr lang="en-US" b="0" dirty="0">
                <a:solidFill>
                  <a:srgbClr val="76280B"/>
                </a:solidFill>
              </a:rPr>
              <a:t>FATE OF SATAN</a:t>
            </a:r>
          </a:p>
        </p:txBody>
      </p:sp>
      <p:sp>
        <p:nvSpPr>
          <p:cNvPr id="3" name="Content Placeholder 2">
            <a:extLst>
              <a:ext uri="{FF2B5EF4-FFF2-40B4-BE49-F238E27FC236}">
                <a16:creationId xmlns:a16="http://schemas.microsoft.com/office/drawing/2014/main" id="{662A8EEE-AF93-4044-9D2A-DD9480C8E653}"/>
              </a:ext>
            </a:extLst>
          </p:cNvPr>
          <p:cNvSpPr>
            <a:spLocks noGrp="1"/>
          </p:cNvSpPr>
          <p:nvPr>
            <p:ph idx="1"/>
          </p:nvPr>
        </p:nvSpPr>
        <p:spPr>
          <a:xfrm>
            <a:off x="0" y="854439"/>
            <a:ext cx="9999257" cy="6917961"/>
          </a:xfrm>
        </p:spPr>
        <p:txBody>
          <a:bodyPr>
            <a:normAutofit fontScale="92500" lnSpcReduction="20000"/>
          </a:bodyPr>
          <a:lstStyle/>
          <a:p>
            <a:pPr>
              <a:lnSpc>
                <a:spcPct val="100000"/>
              </a:lnSpc>
              <a:spcBef>
                <a:spcPts val="300"/>
              </a:spcBef>
            </a:pPr>
            <a:r>
              <a:rPr lang="en-US" sz="3000" b="1" dirty="0"/>
              <a:t>Revelation 20:1-3  </a:t>
            </a:r>
            <a:r>
              <a:rPr lang="en-US" sz="3000" dirty="0"/>
              <a:t>Then I saw an angel coming down from heaven, holding the key of the abyss and a great chain in his hand. And he laid hold of the dragon, the serpent of old, who is the devil and Satan, and bound him for a thousand years; and he threw him into the abyss, and shut </a:t>
            </a:r>
            <a:r>
              <a:rPr lang="en-US" sz="3000" i="1" dirty="0"/>
              <a:t>it</a:t>
            </a:r>
            <a:r>
              <a:rPr lang="en-US" sz="3000" dirty="0"/>
              <a:t> and sealed </a:t>
            </a:r>
            <a:r>
              <a:rPr lang="en-US" sz="3000" i="1" dirty="0"/>
              <a:t>it</a:t>
            </a:r>
            <a:r>
              <a:rPr lang="en-US" sz="3000" dirty="0"/>
              <a:t> over him, so that he would not deceive the nations any longer, until the thousand years were completed; after these things he must be released for a short time. </a:t>
            </a:r>
          </a:p>
          <a:p>
            <a:pPr>
              <a:lnSpc>
                <a:spcPct val="100000"/>
              </a:lnSpc>
              <a:spcBef>
                <a:spcPts val="300"/>
              </a:spcBef>
            </a:pPr>
            <a:r>
              <a:rPr lang="en-US" sz="3000" b="1" dirty="0"/>
              <a:t>Revelation 20:7-8 </a:t>
            </a:r>
            <a:r>
              <a:rPr lang="en-US" sz="3000" dirty="0"/>
              <a:t>When the thousand years are completed, Satan will be released from his prison, and will come out to deceive the nations which are in the four corners of the earth, Gog and Magog, to gather them together for the war; the number of them is like the sand of the seashore. </a:t>
            </a:r>
          </a:p>
          <a:p>
            <a:pPr>
              <a:lnSpc>
                <a:spcPct val="100000"/>
              </a:lnSpc>
              <a:spcBef>
                <a:spcPts val="300"/>
              </a:spcBef>
            </a:pPr>
            <a:r>
              <a:rPr lang="en-US" sz="3000" b="1" dirty="0"/>
              <a:t>Revelation 20:10 </a:t>
            </a:r>
            <a:r>
              <a:rPr lang="en-US" sz="3000" dirty="0"/>
              <a:t> And the devil who deceived them was thrown into the lake of fire and brimstone, where the beast and the false prophet are also; and they will be tormented day and night forever and ever. </a:t>
            </a:r>
            <a:endParaRPr lang="en-US" dirty="0"/>
          </a:p>
        </p:txBody>
      </p:sp>
    </p:spTree>
    <p:extLst>
      <p:ext uri="{BB962C8B-B14F-4D97-AF65-F5344CB8AC3E}">
        <p14:creationId xmlns:p14="http://schemas.microsoft.com/office/powerpoint/2010/main" val="22563637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DDD245-D6FC-4A3B-8DDB-348DE94B95C6}">
  <ds:schemaRefs>
    <ds:schemaRef ds:uri="fb0879af-3eba-417a-a55a-ffe6dcd6ca77"/>
    <ds:schemaRef ds:uri="http://schemas.microsoft.com/office/2006/metadata/properties"/>
    <ds:schemaRef ds:uri="http://purl.org/dc/terms/"/>
    <ds:schemaRef ds:uri="http://schemas.microsoft.com/sharepoint/v3"/>
    <ds:schemaRef ds:uri="http://schemas.microsoft.com/office/2006/documentManagement/types"/>
    <ds:schemaRef ds:uri="http://schemas.openxmlformats.org/package/2006/metadata/core-properties"/>
    <ds:schemaRef ds:uri="6dc4bcd6-49db-4c07-9060-8acfc67cef9f"/>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3.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830</Words>
  <Application>Microsoft Office PowerPoint</Application>
  <PresentationFormat>Custom</PresentationFormat>
  <Paragraphs>76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Trebuchet MS</vt:lpstr>
      <vt:lpstr>Berlin</vt:lpstr>
      <vt:lpstr>INVISIBLE POWERS AND PLACES</vt:lpstr>
      <vt:lpstr>WORD FOR THE JOURNEY</vt:lpstr>
      <vt:lpstr>RECONNAISANCE</vt:lpstr>
      <vt:lpstr>SATAN’S TACTICS</vt:lpstr>
      <vt:lpstr>WHO IS SATAN?</vt:lpstr>
      <vt:lpstr>A CHERUB</vt:lpstr>
      <vt:lpstr>WHAT WE KNOW</vt:lpstr>
      <vt:lpstr>HOW DID IT HAPPEN</vt:lpstr>
      <vt:lpstr>FATE OF SATAN</vt:lpstr>
      <vt:lpstr>SATAN’S HUGE MISTAKE</vt:lpstr>
      <vt:lpstr>WHO ARE DEMONS</vt:lpstr>
      <vt:lpstr>DEMONS/UNCLEAN SPIRITS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
  <cp:lastModifiedBy>JoLynn Gower</cp:lastModifiedBy>
  <cp:revision>1</cp:revision>
  <dcterms:created xsi:type="dcterms:W3CDTF">2018-08-14T16:05:04Z</dcterms:created>
  <dcterms:modified xsi:type="dcterms:W3CDTF">2018-09-14T13:38:14Z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