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7"/>
  </p:notesMasterIdLst>
  <p:sldIdLst>
    <p:sldId id="256" r:id="rId5"/>
    <p:sldId id="257" r:id="rId6"/>
    <p:sldId id="258" r:id="rId7"/>
    <p:sldId id="259" r:id="rId8"/>
    <p:sldId id="262" r:id="rId9"/>
    <p:sldId id="263" r:id="rId10"/>
    <p:sldId id="260" r:id="rId11"/>
    <p:sldId id="261" r:id="rId12"/>
    <p:sldId id="264" r:id="rId13"/>
    <p:sldId id="265" r:id="rId14"/>
    <p:sldId id="266"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1678" autoAdjust="0"/>
  </p:normalViewPr>
  <p:slideViewPr>
    <p:cSldViewPr snapToGrid="0">
      <p:cViewPr varScale="1">
        <p:scale>
          <a:sx n="64" d="100"/>
          <a:sy n="64" d="100"/>
        </p:scale>
        <p:origin x="1404"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2814"/>
          </a:xfrm>
          <a:prstGeom prst="rect">
            <a:avLst/>
          </a:prstGeom>
        </p:spPr>
        <p:txBody>
          <a:bodyPr vert="horz" lIns="91440" tIns="45720" rIns="91440" bIns="45720" rtlCol="0"/>
          <a:lstStyle>
            <a:lvl1pPr algn="r">
              <a:defRPr sz="1200"/>
            </a:lvl1pPr>
          </a:lstStyle>
          <a:p>
            <a:fld id="{733789D0-CA34-4934-A369-C3113E12A3EF}" type="datetimeFigureOut">
              <a:rPr lang="en-US" smtClean="0"/>
              <a:t>8/30/2018</a:t>
            </a:fld>
            <a:endParaRPr lang="en-US"/>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343252"/>
            <a:ext cx="5669280" cy="35535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28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2813"/>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616D6166-2B42-4F11-BAA6-8ABAE1BE810C}" type="datetimeFigureOut">
              <a:rPr lang="en-US" smtClean="0"/>
              <a:t>8/30/2018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t>8/30/2018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t>8/30/2018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t>‹#›</a:t>
            </a:fld>
            <a:endParaRPr lang="en-US"/>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a:t>Click icon to add picture</a:t>
            </a:r>
            <a:endParaRPr lang="en-US" dirty="0"/>
          </a:p>
        </p:txBody>
      </p:sp>
    </p:spTree>
    <p:extLst>
      <p:ext uri="{BB962C8B-B14F-4D97-AF65-F5344CB8AC3E}">
        <p14:creationId xmlns:p14="http://schemas.microsoft.com/office/powerpoint/2010/main"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8/30/2018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t>‹#›</a:t>
            </a:fld>
            <a:endParaRPr lang="en-US"/>
          </a:p>
        </p:txBody>
      </p:sp>
      <p:sp>
        <p:nvSpPr>
          <p:cNvPr id="13" name="SmartArt Placeholder 12">
            <a:extLst>
              <a:ext uri="{FF2B5EF4-FFF2-40B4-BE49-F238E27FC236}">
                <a16:creationId xmlns:a16="http://schemas.microsoft.com/office/drawing/2014/main" id="{DBD7FBFD-679C-4A5B-A176-220004B60453}"/>
              </a:ext>
            </a:extLst>
          </p:cNvPr>
          <p:cNvSpPr>
            <a:spLocks noGrp="1"/>
          </p:cNvSpPr>
          <p:nvPr>
            <p:ph type="dgm" sz="quarter" idx="13"/>
          </p:nvPr>
        </p:nvSpPr>
        <p:spPr>
          <a:xfrm>
            <a:off x="561265" y="438444"/>
            <a:ext cx="7932059" cy="4383323"/>
          </a:xfrm>
        </p:spPr>
        <p:txBody>
          <a:bodyPr/>
          <a:lstStyle/>
          <a:p>
            <a:r>
              <a:rPr lang="en-US"/>
              <a:t>Click icon to add SmartArt graphic</a:t>
            </a:r>
          </a:p>
        </p:txBody>
      </p:sp>
    </p:spTree>
    <p:extLst>
      <p:ext uri="{BB962C8B-B14F-4D97-AF65-F5344CB8AC3E}">
        <p14:creationId xmlns:p14="http://schemas.microsoft.com/office/powerpoint/2010/main"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8/30/2018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8/30/2018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t>‹#›</a:t>
            </a:fld>
            <a:endParaRPr lang="en-US"/>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616D6166-2B42-4F11-BAA6-8ABAE1BE810C}" type="datetimeFigureOut">
              <a:rPr lang="en-US" smtClean="0"/>
              <a:t>8/30/2018</a:t>
            </a:fld>
            <a:endParaRPr lang="en-US"/>
          </a:p>
        </p:txBody>
      </p:sp>
      <p:sp>
        <p:nvSpPr>
          <p:cNvPr id="6" name="Footer Placeholder 5"/>
          <p:cNvSpPr>
            <a:spLocks noGrp="1"/>
          </p:cNvSpPr>
          <p:nvPr>
            <p:ph type="ftr" sz="quarter" idx="11"/>
          </p:nvPr>
        </p:nvSpPr>
        <p:spPr>
          <a:xfrm>
            <a:off x="179630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8/30/2018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616D6166-2B42-4F11-BAA6-8ABAE1BE810C}" type="datetimeFigureOut">
              <a:rPr lang="en-US" smtClean="0"/>
              <a:t>8/30/2018</a:t>
            </a:fld>
            <a:endParaRPr lang="en-US"/>
          </a:p>
        </p:txBody>
      </p:sp>
      <p:sp>
        <p:nvSpPr>
          <p:cNvPr id="4" name="Footer Placeholder 3"/>
          <p:cNvSpPr>
            <a:spLocks noGrp="1"/>
          </p:cNvSpPr>
          <p:nvPr>
            <p:ph type="ftr" sz="quarter" idx="11"/>
          </p:nvPr>
        </p:nvSpPr>
        <p:spPr>
          <a:xfrm>
            <a:off x="1747842" y="6727681"/>
            <a:ext cx="5668295" cy="413809"/>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t>‹#›</a:t>
            </a:fld>
            <a:endParaRPr lang="en-US"/>
          </a:p>
        </p:txBody>
      </p:sp>
      <p:cxnSp>
        <p:nvCxnSpPr>
          <p:cNvPr id="33" name="Straight Connector 32">
            <a:extLst>
              <a:ext uri="{FF2B5EF4-FFF2-40B4-BE49-F238E27FC236}">
                <a16:creationId xmlns:a16="http://schemas.microsoft.com/office/drawing/2014/main"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8/30/2018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t>8/30/2018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t>‹#›</a:t>
            </a:fld>
            <a:endParaRPr lang="en-US"/>
          </a:p>
        </p:txBody>
      </p:sp>
      <p:sp>
        <p:nvSpPr>
          <p:cNvPr id="24" name="Text Placeholder 7">
            <a:extLst>
              <a:ext uri="{FF2B5EF4-FFF2-40B4-BE49-F238E27FC236}">
                <a16:creationId xmlns:a16="http://schemas.microsoft.com/office/drawing/2014/main"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t>8/30/2018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8/30/2018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t>8/30/2018</a:t>
            </a:fld>
            <a:endParaRPr lang="en-US"/>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t>8/30/2018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t>8/30/2018</a:t>
            </a:fld>
            <a:endParaRPr lang="en-US"/>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616D6166-2B42-4F11-BAA6-8ABAE1BE810C}" type="datetimeFigureOut">
              <a:rPr lang="en-US" smtClean="0"/>
              <a:t>8/30/2018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t>8/30/2018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616D6166-2B42-4F11-BAA6-8ABAE1BE810C}" type="datetimeFigureOut">
              <a:rPr lang="en-US" smtClean="0"/>
              <a:t>8/30/2018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t>‹#›</a:t>
            </a:fld>
            <a:endParaRPr lang="en-US" dirty="0"/>
          </a:p>
        </p:txBody>
      </p:sp>
      <p:pic>
        <p:nvPicPr>
          <p:cNvPr id="8" name="Picture 7">
            <a:extLst>
              <a:ext uri="{FF2B5EF4-FFF2-40B4-BE49-F238E27FC236}">
                <a16:creationId xmlns:a16="http://schemas.microsoft.com/office/drawing/2014/main"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PLACES</a:t>
            </a:r>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id="{E26792AF-5D39-4A12-8EDD-CC09A60BDA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D57C3-7E00-4DC0-8993-3D9E19894104}"/>
              </a:ext>
            </a:extLst>
          </p:cNvPr>
          <p:cNvSpPr>
            <a:spLocks noGrp="1"/>
          </p:cNvSpPr>
          <p:nvPr>
            <p:ph type="title"/>
          </p:nvPr>
        </p:nvSpPr>
        <p:spPr/>
        <p:txBody>
          <a:bodyPr>
            <a:normAutofit fontScale="90000"/>
          </a:bodyPr>
          <a:lstStyle/>
          <a:p>
            <a:r>
              <a:rPr lang="en-US" b="0" dirty="0">
                <a:solidFill>
                  <a:srgbClr val="76280B"/>
                </a:solidFill>
              </a:rPr>
              <a:t>MEETING THE CHALLENGE</a:t>
            </a:r>
          </a:p>
        </p:txBody>
      </p:sp>
      <p:sp>
        <p:nvSpPr>
          <p:cNvPr id="3" name="Content Placeholder 2">
            <a:extLst>
              <a:ext uri="{FF2B5EF4-FFF2-40B4-BE49-F238E27FC236}">
                <a16:creationId xmlns:a16="http://schemas.microsoft.com/office/drawing/2014/main" id="{3F418A50-04F7-4F50-80A2-EE51445B2F9A}"/>
              </a:ext>
            </a:extLst>
          </p:cNvPr>
          <p:cNvSpPr>
            <a:spLocks noGrp="1"/>
          </p:cNvSpPr>
          <p:nvPr>
            <p:ph idx="1"/>
          </p:nvPr>
        </p:nvSpPr>
        <p:spPr/>
        <p:txBody>
          <a:bodyPr/>
          <a:lstStyle/>
          <a:p>
            <a:pPr marL="0" indent="0" algn="ctr">
              <a:buNone/>
            </a:pPr>
            <a:r>
              <a:rPr lang="en-US" b="1" dirty="0"/>
              <a:t>BE ALERT!</a:t>
            </a:r>
          </a:p>
          <a:p>
            <a:r>
              <a:rPr lang="en-US" dirty="0"/>
              <a:t>The principle methodology of Satan is deception</a:t>
            </a:r>
          </a:p>
          <a:p>
            <a:r>
              <a:rPr lang="en-US" dirty="0"/>
              <a:t>He doesn’t want you to recognize that warfare even exists</a:t>
            </a:r>
          </a:p>
          <a:p>
            <a:r>
              <a:rPr lang="en-US" dirty="0"/>
              <a:t>If you don’t think that there’s a war, then you don’t fight</a:t>
            </a:r>
          </a:p>
          <a:p>
            <a:r>
              <a:rPr lang="en-US" dirty="0"/>
              <a:t>When you begin to understand the truth, Satan will challenge your study</a:t>
            </a:r>
          </a:p>
          <a:p>
            <a:r>
              <a:rPr lang="en-US" dirty="0"/>
              <a:t>Satan’s goal is to keep you ignorant, misinformed and fearful</a:t>
            </a:r>
          </a:p>
          <a:p>
            <a:r>
              <a:rPr lang="en-US" b="1" dirty="0"/>
              <a:t>John 8:31-32 </a:t>
            </a:r>
            <a:r>
              <a:rPr lang="en-US" baseline="30000" dirty="0"/>
              <a:t> </a:t>
            </a:r>
            <a:r>
              <a:rPr lang="en-US" dirty="0"/>
              <a:t> So Jesus was saying to those Jews who had believed Him, </a:t>
            </a:r>
            <a:r>
              <a:rPr lang="en-US" b="1" dirty="0"/>
              <a:t>"If </a:t>
            </a:r>
            <a:r>
              <a:rPr lang="en-US" dirty="0"/>
              <a:t>you continue in My word, </a:t>
            </a:r>
            <a:r>
              <a:rPr lang="en-US" b="1" i="1" dirty="0"/>
              <a:t>then</a:t>
            </a:r>
            <a:r>
              <a:rPr lang="en-US" b="1" dirty="0"/>
              <a:t> </a:t>
            </a:r>
            <a:r>
              <a:rPr lang="en-US" dirty="0"/>
              <a:t>you are truly disciples of Mine; and you will know the truth, and the truth will make you free." </a:t>
            </a:r>
          </a:p>
          <a:p>
            <a:r>
              <a:rPr lang="en-US" dirty="0"/>
              <a:t>Freed from: sin; being a child of the devil</a:t>
            </a:r>
          </a:p>
          <a:p>
            <a:endParaRPr lang="en-US" dirty="0"/>
          </a:p>
        </p:txBody>
      </p:sp>
    </p:spTree>
    <p:extLst>
      <p:ext uri="{BB962C8B-B14F-4D97-AF65-F5344CB8AC3E}">
        <p14:creationId xmlns:p14="http://schemas.microsoft.com/office/powerpoint/2010/main" val="81734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D36604-9869-46A0-8C8E-5F837247A3AD}"/>
              </a:ext>
            </a:extLst>
          </p:cNvPr>
          <p:cNvSpPr>
            <a:spLocks noGrp="1"/>
          </p:cNvSpPr>
          <p:nvPr>
            <p:ph idx="1"/>
          </p:nvPr>
        </p:nvSpPr>
        <p:spPr/>
        <p:txBody>
          <a:bodyPr>
            <a:noAutofit/>
          </a:bodyPr>
          <a:lstStyle/>
          <a:p>
            <a:pPr>
              <a:spcBef>
                <a:spcPts val="300"/>
              </a:spcBef>
            </a:pPr>
            <a:r>
              <a:rPr lang="en-US" sz="2600" b="1" dirty="0"/>
              <a:t>Romans 6:23 </a:t>
            </a:r>
            <a:r>
              <a:rPr lang="en-US" sz="2600" dirty="0"/>
              <a:t> For the wages of sin is </a:t>
            </a:r>
            <a:r>
              <a:rPr lang="en-US" sz="2600" b="1" dirty="0"/>
              <a:t>death</a:t>
            </a:r>
            <a:r>
              <a:rPr lang="en-US" sz="2600" dirty="0"/>
              <a:t>, but the free gift of God is eternal life in Christ Jesus our Lord. </a:t>
            </a:r>
          </a:p>
          <a:p>
            <a:pPr>
              <a:spcBef>
                <a:spcPts val="300"/>
              </a:spcBef>
            </a:pPr>
            <a:r>
              <a:rPr lang="en-US" sz="2600" b="1" dirty="0"/>
              <a:t>Romans 8:6-8  </a:t>
            </a:r>
            <a:r>
              <a:rPr lang="en-US" sz="2600" dirty="0"/>
              <a:t>For the mind set on the flesh is </a:t>
            </a:r>
            <a:r>
              <a:rPr lang="en-US" sz="2600" b="1" dirty="0"/>
              <a:t>death</a:t>
            </a:r>
            <a:r>
              <a:rPr lang="en-US" sz="2600" dirty="0"/>
              <a:t>, but the mind set on the Spirit is life and peace, because the mind set on the flesh is</a:t>
            </a:r>
            <a:r>
              <a:rPr lang="en-US" sz="2600" b="1" dirty="0"/>
              <a:t> hostile </a:t>
            </a:r>
            <a:r>
              <a:rPr lang="en-US" sz="2600" dirty="0"/>
              <a:t>toward God; for it does not subject itself to the law of God, for it is not even able </a:t>
            </a:r>
            <a:r>
              <a:rPr lang="en-US" sz="2600" i="1" dirty="0"/>
              <a:t>to do so,</a:t>
            </a:r>
            <a:r>
              <a:rPr lang="en-US" sz="2600" dirty="0"/>
              <a:t> and those who are in the flesh cannot please God. </a:t>
            </a:r>
          </a:p>
          <a:p>
            <a:pPr>
              <a:spcBef>
                <a:spcPts val="300"/>
              </a:spcBef>
            </a:pPr>
            <a:r>
              <a:rPr lang="en-US" sz="2600" b="1" dirty="0"/>
              <a:t>1 John 2:15-16 </a:t>
            </a:r>
            <a:r>
              <a:rPr lang="en-US" sz="2600" dirty="0"/>
              <a:t> Do not love the world nor the things in the world. If anyone loves the world, the love of the Father is not in him. For all that is in the world, the</a:t>
            </a:r>
            <a:r>
              <a:rPr lang="en-US" sz="2600" b="1" dirty="0"/>
              <a:t> lust </a:t>
            </a:r>
            <a:r>
              <a:rPr lang="en-US" sz="2600" dirty="0"/>
              <a:t>of the </a:t>
            </a:r>
            <a:r>
              <a:rPr lang="en-US" sz="2600" b="1" dirty="0"/>
              <a:t>flesh</a:t>
            </a:r>
            <a:r>
              <a:rPr lang="en-US" sz="2600" dirty="0"/>
              <a:t> and the lust of the </a:t>
            </a:r>
            <a:r>
              <a:rPr lang="en-US" sz="2600" b="1" dirty="0"/>
              <a:t>eyes</a:t>
            </a:r>
            <a:r>
              <a:rPr lang="en-US" sz="2600" dirty="0"/>
              <a:t> and the boastful pride of life, is not from the Father, but is from the world. </a:t>
            </a:r>
          </a:p>
          <a:p>
            <a:pPr>
              <a:spcBef>
                <a:spcPts val="300"/>
              </a:spcBef>
            </a:pPr>
            <a:r>
              <a:rPr lang="en-US" sz="2600" b="1" dirty="0"/>
              <a:t>Galatians 5:19-21 </a:t>
            </a:r>
            <a:r>
              <a:rPr lang="en-US" sz="2600" baseline="30000" dirty="0"/>
              <a:t> </a:t>
            </a:r>
            <a:r>
              <a:rPr lang="en-US" sz="2600" dirty="0"/>
              <a:t> Now the deeds of the flesh are evident, which are: immorality, impurity, sensuality, idolatry, sorcery, enmities, strife, jealousy, outbursts of anger, disputes, dissensions, factions, envying, drunkenness, carousing, and things like these, of which I forewarn you, just as I have forewarned you, that those who practice such things will not inherit the kingdom of God. </a:t>
            </a:r>
            <a:br>
              <a:rPr lang="en-US" sz="2600" dirty="0"/>
            </a:br>
            <a:endParaRPr lang="en-US" sz="2600" dirty="0"/>
          </a:p>
        </p:txBody>
      </p:sp>
      <p:sp>
        <p:nvSpPr>
          <p:cNvPr id="5" name="Title 4">
            <a:extLst>
              <a:ext uri="{FF2B5EF4-FFF2-40B4-BE49-F238E27FC236}">
                <a16:creationId xmlns:a16="http://schemas.microsoft.com/office/drawing/2014/main" id="{6BEC318E-C938-4629-9BE1-35374015C87E}"/>
              </a:ext>
            </a:extLst>
          </p:cNvPr>
          <p:cNvSpPr>
            <a:spLocks noGrp="1"/>
          </p:cNvSpPr>
          <p:nvPr>
            <p:ph type="title"/>
          </p:nvPr>
        </p:nvSpPr>
        <p:spPr/>
        <p:txBody>
          <a:bodyPr>
            <a:normAutofit fontScale="90000"/>
          </a:bodyPr>
          <a:lstStyle/>
          <a:p>
            <a:r>
              <a:rPr lang="en-US" b="0" dirty="0">
                <a:solidFill>
                  <a:srgbClr val="76280B"/>
                </a:solidFill>
              </a:rPr>
              <a:t>SIN’S MANIFESTATION</a:t>
            </a:r>
          </a:p>
        </p:txBody>
      </p:sp>
    </p:spTree>
    <p:extLst>
      <p:ext uri="{BB962C8B-B14F-4D97-AF65-F5344CB8AC3E}">
        <p14:creationId xmlns:p14="http://schemas.microsoft.com/office/powerpoint/2010/main" val="3848653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26FB8-8BDD-44A5-9966-508BEA09E184}"/>
              </a:ext>
            </a:extLst>
          </p:cNvPr>
          <p:cNvSpPr>
            <a:spLocks noGrp="1"/>
          </p:cNvSpPr>
          <p:nvPr>
            <p:ph type="title"/>
          </p:nvPr>
        </p:nvSpPr>
        <p:spPr/>
        <p:txBody>
          <a:bodyPr>
            <a:normAutofit fontScale="90000"/>
          </a:bodyPr>
          <a:lstStyle/>
          <a:p>
            <a:r>
              <a:rPr lang="en-US" b="0" dirty="0">
                <a:solidFill>
                  <a:srgbClr val="76280B"/>
                </a:solidFill>
              </a:rPr>
              <a:t>SANCTIFICATION MANIFESTATION</a:t>
            </a:r>
          </a:p>
        </p:txBody>
      </p:sp>
      <p:sp>
        <p:nvSpPr>
          <p:cNvPr id="3" name="Content Placeholder 2">
            <a:extLst>
              <a:ext uri="{FF2B5EF4-FFF2-40B4-BE49-F238E27FC236}">
                <a16:creationId xmlns:a16="http://schemas.microsoft.com/office/drawing/2014/main" id="{900ACB66-1957-43E1-B08F-86DC83D993D7}"/>
              </a:ext>
            </a:extLst>
          </p:cNvPr>
          <p:cNvSpPr>
            <a:spLocks noGrp="1"/>
          </p:cNvSpPr>
          <p:nvPr>
            <p:ph idx="1"/>
          </p:nvPr>
        </p:nvSpPr>
        <p:spPr/>
        <p:txBody>
          <a:bodyPr>
            <a:normAutofit lnSpcReduction="10000"/>
          </a:bodyPr>
          <a:lstStyle/>
          <a:p>
            <a:pPr>
              <a:lnSpc>
                <a:spcPct val="102000"/>
              </a:lnSpc>
              <a:spcBef>
                <a:spcPts val="300"/>
              </a:spcBef>
            </a:pPr>
            <a:r>
              <a:rPr lang="en-US" b="1" dirty="0"/>
              <a:t>Galatians 5:22-23 </a:t>
            </a:r>
            <a:r>
              <a:rPr lang="en-US" dirty="0"/>
              <a:t> But the fruit of the Spirit is love, joy, peace, patience, kindness, goodness, faithfulness, </a:t>
            </a:r>
            <a:br>
              <a:rPr lang="en-US" dirty="0"/>
            </a:br>
            <a:r>
              <a:rPr lang="en-US" dirty="0"/>
              <a:t>gentleness, self-control; against such things there is no law.</a:t>
            </a:r>
          </a:p>
          <a:p>
            <a:pPr>
              <a:lnSpc>
                <a:spcPct val="102000"/>
              </a:lnSpc>
              <a:spcBef>
                <a:spcPts val="300"/>
              </a:spcBef>
            </a:pPr>
            <a:r>
              <a:rPr lang="en-US" dirty="0"/>
              <a:t>We need to have appropriate and correct information about warfare; we should not have excessive curiosity about Satan</a:t>
            </a:r>
          </a:p>
          <a:p>
            <a:pPr>
              <a:lnSpc>
                <a:spcPct val="102000"/>
              </a:lnSpc>
              <a:spcBef>
                <a:spcPts val="300"/>
              </a:spcBef>
            </a:pPr>
            <a:r>
              <a:rPr lang="en-US" dirty="0"/>
              <a:t> </a:t>
            </a:r>
            <a:r>
              <a:rPr lang="en-US" b="1" dirty="0"/>
              <a:t>Ephesians 4:26-27 </a:t>
            </a:r>
            <a:r>
              <a:rPr lang="en-US" dirty="0"/>
              <a:t> </a:t>
            </a:r>
            <a:r>
              <a:rPr lang="en-US" cap="small" dirty="0"/>
              <a:t>BE ANGRY</a:t>
            </a:r>
            <a:r>
              <a:rPr lang="en-US" dirty="0"/>
              <a:t>, </a:t>
            </a:r>
            <a:r>
              <a:rPr lang="en-US" cap="small" dirty="0"/>
              <a:t>AND</a:t>
            </a:r>
            <a:r>
              <a:rPr lang="en-US" dirty="0"/>
              <a:t> </a:t>
            </a:r>
            <a:r>
              <a:rPr lang="en-US" i="1" dirty="0"/>
              <a:t>yet</a:t>
            </a:r>
            <a:r>
              <a:rPr lang="en-US" dirty="0"/>
              <a:t> </a:t>
            </a:r>
            <a:r>
              <a:rPr lang="en-US" cap="small" dirty="0"/>
              <a:t>DO NOT SIN</a:t>
            </a:r>
            <a:r>
              <a:rPr lang="en-US" dirty="0"/>
              <a:t>; do not let the sun go down on your anger, and do not give the devil an opportunity. </a:t>
            </a:r>
          </a:p>
          <a:p>
            <a:pPr>
              <a:lnSpc>
                <a:spcPct val="102000"/>
              </a:lnSpc>
              <a:spcBef>
                <a:spcPts val="300"/>
              </a:spcBef>
            </a:pPr>
            <a:r>
              <a:rPr lang="en-US" dirty="0"/>
              <a:t>Opportunity: </a:t>
            </a:r>
            <a:r>
              <a:rPr lang="en-US" i="1" dirty="0" err="1"/>
              <a:t>topos</a:t>
            </a:r>
            <a:r>
              <a:rPr lang="en-US" i="1" dirty="0"/>
              <a:t>: </a:t>
            </a:r>
            <a:r>
              <a:rPr lang="en-US" dirty="0"/>
              <a:t>a place i.e. a place to take a foothold</a:t>
            </a:r>
          </a:p>
          <a:p>
            <a:pPr>
              <a:lnSpc>
                <a:spcPct val="102000"/>
              </a:lnSpc>
              <a:spcBef>
                <a:spcPts val="300"/>
              </a:spcBef>
            </a:pPr>
            <a:r>
              <a:rPr lang="en-US" dirty="0">
                <a:effectLst>
                  <a:outerShdw blurRad="38100" dist="38100" dir="2700000" algn="tl">
                    <a:srgbClr val="000000">
                      <a:alpha val="43137"/>
                    </a:srgbClr>
                  </a:outerShdw>
                </a:effectLst>
              </a:rPr>
              <a:t>Truth 1:</a:t>
            </a:r>
            <a:r>
              <a:rPr lang="en-US" dirty="0"/>
              <a:t> we don’t struggle against flesh and blood</a:t>
            </a:r>
          </a:p>
          <a:p>
            <a:pPr>
              <a:lnSpc>
                <a:spcPct val="102000"/>
              </a:lnSpc>
              <a:spcBef>
                <a:spcPts val="300"/>
              </a:spcBef>
            </a:pPr>
            <a:r>
              <a:rPr lang="en-US" dirty="0">
                <a:effectLst>
                  <a:outerShdw blurRad="38100" dist="38100" dir="2700000" algn="tl">
                    <a:srgbClr val="000000">
                      <a:alpha val="43137"/>
                    </a:srgbClr>
                  </a:outerShdw>
                </a:effectLst>
              </a:rPr>
              <a:t>Truth 2: </a:t>
            </a:r>
            <a:r>
              <a:rPr lang="en-US" dirty="0"/>
              <a:t>Satan is a liar and deceiver</a:t>
            </a:r>
          </a:p>
          <a:p>
            <a:pPr>
              <a:lnSpc>
                <a:spcPct val="102000"/>
              </a:lnSpc>
              <a:spcBef>
                <a:spcPts val="300"/>
              </a:spcBef>
            </a:pPr>
            <a:r>
              <a:rPr lang="en-US" dirty="0">
                <a:effectLst>
                  <a:outerShdw blurRad="38100" dist="38100" dir="2700000" algn="tl">
                    <a:srgbClr val="000000">
                      <a:alpha val="43137"/>
                    </a:srgbClr>
                  </a:outerShdw>
                </a:effectLst>
              </a:rPr>
              <a:t>Truth 3: </a:t>
            </a:r>
            <a:r>
              <a:rPr lang="en-US" dirty="0"/>
              <a:t>the whole world is under Satan’s influence</a:t>
            </a:r>
          </a:p>
          <a:p>
            <a:pPr>
              <a:lnSpc>
                <a:spcPct val="102000"/>
              </a:lnSpc>
              <a:spcBef>
                <a:spcPts val="300"/>
              </a:spcBef>
            </a:pPr>
            <a:r>
              <a:rPr lang="en-US" dirty="0">
                <a:effectLst>
                  <a:outerShdw blurRad="38100" dist="38100" dir="2700000" algn="tl">
                    <a:srgbClr val="000000">
                      <a:alpha val="43137"/>
                    </a:srgbClr>
                  </a:outerShdw>
                </a:effectLst>
              </a:rPr>
              <a:t>Truth 4: </a:t>
            </a:r>
            <a:r>
              <a:rPr lang="en-US" dirty="0"/>
              <a:t>Satan cannot change your position in Christ</a:t>
            </a:r>
          </a:p>
          <a:p>
            <a:pPr>
              <a:lnSpc>
                <a:spcPct val="102000"/>
              </a:lnSpc>
              <a:spcBef>
                <a:spcPts val="300"/>
              </a:spcBef>
            </a:pPr>
            <a:r>
              <a:rPr lang="en-US" dirty="0">
                <a:effectLst>
                  <a:outerShdw blurRad="38100" dist="38100" dir="2700000" algn="tl">
                    <a:srgbClr val="000000">
                      <a:alpha val="43137"/>
                    </a:srgbClr>
                  </a:outerShdw>
                </a:effectLst>
              </a:rPr>
              <a:t>Truth 5: </a:t>
            </a:r>
            <a:r>
              <a:rPr lang="en-US" dirty="0"/>
              <a:t>Jesus’ death and resurrection triumphed over and disarmed the rulers and authorities of the kingdom of darkness</a:t>
            </a:r>
          </a:p>
        </p:txBody>
      </p:sp>
    </p:spTree>
    <p:extLst>
      <p:ext uri="{BB962C8B-B14F-4D97-AF65-F5344CB8AC3E}">
        <p14:creationId xmlns:p14="http://schemas.microsoft.com/office/powerpoint/2010/main"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ABOUT THIS CLASS</a:t>
            </a:r>
            <a:endParaRPr lang="en-US" b="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8" name="Content Placeholder 7">
            <a:extLst>
              <a:ext uri="{FF2B5EF4-FFF2-40B4-BE49-F238E27FC236}">
                <a16:creationId xmlns:a16="http://schemas.microsoft.com/office/drawing/2014/main" id="{C9D02A78-2B25-4D4A-B2B8-0A24E0D1594B}"/>
              </a:ext>
            </a:extLst>
          </p:cNvPr>
          <p:cNvSpPr>
            <a:spLocks noGrp="1"/>
          </p:cNvSpPr>
          <p:nvPr>
            <p:ph idx="1"/>
          </p:nvPr>
        </p:nvSpPr>
        <p:spPr>
          <a:xfrm>
            <a:off x="0" y="1323627"/>
            <a:ext cx="9999257" cy="6448773"/>
          </a:xfrm>
        </p:spPr>
        <p:txBody>
          <a:bodyPr>
            <a:normAutofit lnSpcReduction="10000"/>
          </a:bodyPr>
          <a:lstStyle/>
          <a:p>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YOU WILL NEED:</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    </a:t>
            </a:r>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WORKBOOK (download extra copies)</a:t>
            </a:r>
          </a:p>
          <a:p>
            <a:pPr marL="0" indent="0">
              <a:buNone/>
            </a:pPr>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2.  GOOD BIBLE TRANSLATION</a:t>
            </a:r>
          </a:p>
          <a:p>
            <a:pPr marL="0" indent="0">
              <a:buNone/>
            </a:pPr>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3.  GOOD BIBLE DICTIONARY</a:t>
            </a:r>
          </a:p>
          <a:p>
            <a:pPr marL="0" indent="0">
              <a:spcAft>
                <a:spcPts val="400"/>
              </a:spcAft>
              <a:buNone/>
            </a:pPr>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4.  CONCORDANCE KEYED TO YOUR BIBLE TRANSLATION</a:t>
            </a:r>
          </a:p>
          <a:p>
            <a:pPr marL="0" indent="0" algn="ctr">
              <a:spcBef>
                <a:spcPts val="0"/>
              </a:spcBef>
              <a:spcAft>
                <a:spcPts val="400"/>
              </a:spcAft>
              <a:buNone/>
            </a:pPr>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WORK THROUGH THE SECTION FOR </a:t>
            </a:r>
          </a:p>
          <a:p>
            <a:pPr marL="0" indent="0" algn="ctr">
              <a:spcBef>
                <a:spcPts val="0"/>
              </a:spcBef>
              <a:buNone/>
            </a:pPr>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EACH WEEK BEFORE CLASS</a:t>
            </a:r>
          </a:p>
          <a:p>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Audio: meadow.org           go to section called “messages”</a:t>
            </a:r>
          </a:p>
          <a:p>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Workbook downloads:  meadow.org; under the first week audio upload</a:t>
            </a:r>
          </a:p>
          <a:p>
            <a:r>
              <a:rPr lang="en-US"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Powerpoint</a:t>
            </a:r>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slides: meadow.org; under the audio upload weekly</a:t>
            </a:r>
          </a:p>
          <a:p>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  email me for audio links</a:t>
            </a:r>
          </a:p>
          <a:p>
            <a:r>
              <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OR under current events on guardingthetruth.org</a:t>
            </a:r>
          </a:p>
          <a:p>
            <a:endPar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73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9DC50-9124-4B42-9E2B-85A3526B981F}"/>
              </a:ext>
            </a:extLst>
          </p:cNvPr>
          <p:cNvSpPr>
            <a:spLocks noGrp="1"/>
          </p:cNvSpPr>
          <p:nvPr>
            <p:ph type="title"/>
          </p:nvPr>
        </p:nvSpPr>
        <p:spPr>
          <a:xfrm>
            <a:off x="29571" y="0"/>
            <a:ext cx="9999257" cy="1323627"/>
          </a:xfrm>
        </p:spPr>
        <p:txBody>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THINGS WE CAN’T SEE</a:t>
            </a:r>
          </a:p>
        </p:txBody>
      </p:sp>
      <p:sp>
        <p:nvSpPr>
          <p:cNvPr id="3" name="Content Placeholder 2">
            <a:extLst>
              <a:ext uri="{FF2B5EF4-FFF2-40B4-BE49-F238E27FC236}">
                <a16:creationId xmlns:a16="http://schemas.microsoft.com/office/drawing/2014/main" id="{B369576B-CAB5-4C52-90C7-05BF7EE6F5F4}"/>
              </a:ext>
            </a:extLst>
          </p:cNvPr>
          <p:cNvSpPr>
            <a:spLocks noGrp="1"/>
          </p:cNvSpPr>
          <p:nvPr>
            <p:ph idx="1"/>
          </p:nvPr>
        </p:nvSpPr>
        <p:spPr>
          <a:xfrm>
            <a:off x="0" y="1323627"/>
            <a:ext cx="9999257" cy="6448773"/>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Scientists tells us that at the “Big Bang” there were dimensions that collapsed making them invisible to us</a:t>
            </a:r>
          </a:p>
          <a:p>
            <a:pPr>
              <a:spcBef>
                <a:spcPts val="500"/>
              </a:spcBef>
            </a:pPr>
            <a:r>
              <a:rPr lang="en-US" dirty="0">
                <a:latin typeface="Tahoma" panose="020B0604030504040204" pitchFamily="34" charset="0"/>
                <a:ea typeface="Tahoma" panose="020B0604030504040204" pitchFamily="34" charset="0"/>
                <a:cs typeface="Tahoma" panose="020B0604030504040204" pitchFamily="34" charset="0"/>
              </a:rPr>
              <a:t>Why “Bang?”  Because the universe is expanding and an explosion could cause this to happen </a:t>
            </a:r>
          </a:p>
          <a:p>
            <a:pPr>
              <a:spcBef>
                <a:spcPts val="500"/>
              </a:spcBef>
            </a:pPr>
            <a:r>
              <a:rPr lang="en-US" b="1" dirty="0">
                <a:latin typeface="Tahoma" panose="020B0604030504040204" pitchFamily="34" charset="0"/>
                <a:ea typeface="Tahoma" panose="020B0604030504040204" pitchFamily="34" charset="0"/>
                <a:cs typeface="Tahoma" panose="020B0604030504040204" pitchFamily="34" charset="0"/>
              </a:rPr>
              <a:t>Psalm 104:2 </a:t>
            </a:r>
            <a:r>
              <a:rPr lang="en-US" dirty="0">
                <a:latin typeface="Tahoma" panose="020B0604030504040204" pitchFamily="34" charset="0"/>
                <a:ea typeface="Tahoma" panose="020B0604030504040204" pitchFamily="34" charset="0"/>
                <a:cs typeface="Tahoma" panose="020B0604030504040204" pitchFamily="34" charset="0"/>
              </a:rPr>
              <a:t> Covering Yourself with light as with a cloak, stretching out heaven like a </a:t>
            </a:r>
            <a:r>
              <a:rPr lang="en-US" i="1" dirty="0">
                <a:latin typeface="Tahoma" panose="020B0604030504040204" pitchFamily="34" charset="0"/>
                <a:ea typeface="Tahoma" panose="020B0604030504040204" pitchFamily="34" charset="0"/>
                <a:cs typeface="Tahoma" panose="020B0604030504040204" pitchFamily="34" charset="0"/>
              </a:rPr>
              <a:t>tent</a:t>
            </a:r>
            <a:r>
              <a:rPr lang="en-US" dirty="0">
                <a:latin typeface="Tahoma" panose="020B0604030504040204" pitchFamily="34" charset="0"/>
                <a:ea typeface="Tahoma" panose="020B0604030504040204" pitchFamily="34" charset="0"/>
                <a:cs typeface="Tahoma" panose="020B0604030504040204" pitchFamily="34" charset="0"/>
              </a:rPr>
              <a:t> curtain. </a:t>
            </a:r>
          </a:p>
          <a:p>
            <a:pPr>
              <a:spcBef>
                <a:spcPts val="500"/>
              </a:spcBef>
            </a:pPr>
            <a:r>
              <a:rPr lang="en-US" dirty="0">
                <a:latin typeface="Tahoma" panose="020B0604030504040204" pitchFamily="34" charset="0"/>
                <a:ea typeface="Tahoma" panose="020B0604030504040204" pitchFamily="34" charset="0"/>
                <a:cs typeface="Tahoma" panose="020B0604030504040204" pitchFamily="34" charset="0"/>
              </a:rPr>
              <a:t>The theoretical framework of Superstring Theory posits that there are ten dimensions, of which we interact with 4</a:t>
            </a:r>
          </a:p>
          <a:p>
            <a:pPr>
              <a:spcBef>
                <a:spcPts val="500"/>
              </a:spcBef>
            </a:pPr>
            <a:r>
              <a:rPr lang="en-US" dirty="0">
                <a:latin typeface="Tahoma" panose="020B0604030504040204" pitchFamily="34" charset="0"/>
                <a:ea typeface="Tahoma" panose="020B0604030504040204" pitchFamily="34" charset="0"/>
                <a:cs typeface="Tahoma" panose="020B0604030504040204" pitchFamily="34" charset="0"/>
              </a:rPr>
              <a:t>The Bible clearly teaches that there are dimensions that we can’t see; so does science!</a:t>
            </a:r>
          </a:p>
          <a:p>
            <a:pPr>
              <a:spcBef>
                <a:spcPts val="500"/>
              </a:spcBef>
            </a:pPr>
            <a:r>
              <a:rPr lang="en-US" dirty="0">
                <a:latin typeface="Tahoma" panose="020B0604030504040204" pitchFamily="34" charset="0"/>
                <a:ea typeface="Tahoma" panose="020B0604030504040204" pitchFamily="34" charset="0"/>
                <a:cs typeface="Tahoma" panose="020B0604030504040204" pitchFamily="34" charset="0"/>
              </a:rPr>
              <a:t>In this class, we will consider what powers and places actually exist in those dimensions and our interaction with them</a:t>
            </a:r>
          </a:p>
          <a:p>
            <a:pPr>
              <a:spcBef>
                <a:spcPts val="500"/>
              </a:spcBef>
            </a:pPr>
            <a:r>
              <a:rPr lang="en-US" dirty="0">
                <a:latin typeface="Tahoma" panose="020B0604030504040204" pitchFamily="34" charset="0"/>
                <a:ea typeface="Tahoma" panose="020B0604030504040204" pitchFamily="34" charset="0"/>
                <a:cs typeface="Tahoma" panose="020B0604030504040204" pitchFamily="34" charset="0"/>
              </a:rPr>
              <a:t>Today, we will consider a “power” that is invisible: angels</a:t>
            </a:r>
          </a:p>
          <a:p>
            <a:pPr>
              <a:spcBef>
                <a:spcPts val="500"/>
              </a:spcBef>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b="1" dirty="0"/>
          </a:p>
          <a:p>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C76DE6-D10B-4F58-AF1F-110DF0A3B872}"/>
              </a:ext>
            </a:extLst>
          </p:cNvPr>
          <p:cNvSpPr>
            <a:spLocks noGrp="1"/>
          </p:cNvSpPr>
          <p:nvPr>
            <p:ph idx="1"/>
          </p:nvPr>
        </p:nvSpPr>
        <p:spPr>
          <a:xfrm>
            <a:off x="0" y="1019332"/>
            <a:ext cx="9999257" cy="6753068"/>
          </a:xfrm>
        </p:spPr>
        <p:txBody>
          <a:bodyPr>
            <a:noAutofit/>
          </a:bodyPr>
          <a:lstStyle/>
          <a:p>
            <a:pPr>
              <a:spcBef>
                <a:spcPts val="300"/>
              </a:spcBef>
            </a:pPr>
            <a:r>
              <a:rPr lang="en-US" dirty="0">
                <a:latin typeface="Tahoma" panose="020B0604030504040204" pitchFamily="34" charset="0"/>
                <a:ea typeface="Tahoma" panose="020B0604030504040204" pitchFamily="34" charset="0"/>
                <a:cs typeface="Tahoma" panose="020B0604030504040204" pitchFamily="34" charset="0"/>
              </a:rPr>
              <a:t>We generally cannot see angels, although they might manifest in various forms or become spiritually visible in certain circumstances </a:t>
            </a:r>
          </a:p>
          <a:p>
            <a:pPr>
              <a:spcBef>
                <a:spcPts val="300"/>
              </a:spcBef>
            </a:pPr>
            <a:r>
              <a:rPr lang="en-US" b="1" dirty="0">
                <a:latin typeface="Tahoma" panose="020B0604030504040204" pitchFamily="34" charset="0"/>
                <a:ea typeface="Tahoma" panose="020B0604030504040204" pitchFamily="34" charset="0"/>
                <a:cs typeface="Tahoma" panose="020B0604030504040204" pitchFamily="34" charset="0"/>
              </a:rPr>
              <a:t>Numbers 22:31 </a:t>
            </a:r>
            <a:r>
              <a:rPr lang="en-US" dirty="0">
                <a:latin typeface="Tahoma" panose="020B0604030504040204" pitchFamily="34" charset="0"/>
                <a:ea typeface="Tahoma" panose="020B0604030504040204" pitchFamily="34" charset="0"/>
                <a:cs typeface="Tahoma" panose="020B0604030504040204" pitchFamily="34" charset="0"/>
              </a:rPr>
              <a:t>Then the </a:t>
            </a:r>
            <a:r>
              <a:rPr lang="en-US" cap="small" dirty="0">
                <a:latin typeface="Tahoma" panose="020B0604030504040204" pitchFamily="34" charset="0"/>
                <a:ea typeface="Tahoma" panose="020B0604030504040204" pitchFamily="34" charset="0"/>
                <a:cs typeface="Tahoma" panose="020B0604030504040204" pitchFamily="34" charset="0"/>
              </a:rPr>
              <a:t>LORD</a:t>
            </a:r>
            <a:r>
              <a:rPr lang="en-US" dirty="0">
                <a:latin typeface="Tahoma" panose="020B0604030504040204" pitchFamily="34" charset="0"/>
                <a:ea typeface="Tahoma" panose="020B0604030504040204" pitchFamily="34" charset="0"/>
                <a:cs typeface="Tahoma" panose="020B0604030504040204" pitchFamily="34" charset="0"/>
              </a:rPr>
              <a:t> opened the eyes of Balaam, and he saw the angel of the </a:t>
            </a:r>
            <a:r>
              <a:rPr lang="en-US" cap="small" dirty="0">
                <a:latin typeface="Tahoma" panose="020B0604030504040204" pitchFamily="34" charset="0"/>
                <a:ea typeface="Tahoma" panose="020B0604030504040204" pitchFamily="34" charset="0"/>
                <a:cs typeface="Tahoma" panose="020B0604030504040204" pitchFamily="34" charset="0"/>
              </a:rPr>
              <a:t>LORD</a:t>
            </a:r>
            <a:r>
              <a:rPr lang="en-US" dirty="0">
                <a:latin typeface="Tahoma" panose="020B0604030504040204" pitchFamily="34" charset="0"/>
                <a:ea typeface="Tahoma" panose="020B0604030504040204" pitchFamily="34" charset="0"/>
                <a:cs typeface="Tahoma" panose="020B0604030504040204" pitchFamily="34" charset="0"/>
              </a:rPr>
              <a:t> standing in the way with his drawn sword in his hand; and he bowed all the way to the ground.</a:t>
            </a:r>
          </a:p>
          <a:p>
            <a:pPr>
              <a:spcBef>
                <a:spcPts val="300"/>
              </a:spcBef>
            </a:pPr>
            <a:r>
              <a:rPr lang="en-US" dirty="0"/>
              <a:t>“the” angel vs “an” angel</a:t>
            </a:r>
            <a:endParaRPr lang="en-US" dirty="0">
              <a:latin typeface="Tahoma" panose="020B0604030504040204" pitchFamily="34" charset="0"/>
              <a:ea typeface="Tahoma" panose="020B0604030504040204" pitchFamily="34" charset="0"/>
              <a:cs typeface="Tahoma" panose="020B0604030504040204" pitchFamily="34" charset="0"/>
            </a:endParaRPr>
          </a:p>
          <a:p>
            <a:pPr>
              <a:spcBef>
                <a:spcPts val="300"/>
              </a:spcBef>
            </a:pPr>
            <a:r>
              <a:rPr lang="en-US" dirty="0">
                <a:latin typeface="Tahoma" panose="020B0604030504040204" pitchFamily="34" charset="0"/>
                <a:ea typeface="Tahoma" panose="020B0604030504040204" pitchFamily="34" charset="0"/>
                <a:cs typeface="Tahoma" panose="020B0604030504040204" pitchFamily="34" charset="0"/>
              </a:rPr>
              <a:t>Heavenly host:  OT: </a:t>
            </a:r>
            <a:r>
              <a:rPr lang="en-US" i="1" dirty="0" err="1">
                <a:latin typeface="Tahoma" panose="020B0604030504040204" pitchFamily="34" charset="0"/>
                <a:ea typeface="Tahoma" panose="020B0604030504040204" pitchFamily="34" charset="0"/>
                <a:cs typeface="Tahoma" panose="020B0604030504040204" pitchFamily="34" charset="0"/>
              </a:rPr>
              <a:t>tsaba</a:t>
            </a:r>
            <a:r>
              <a:rPr lang="en-US" i="1" dirty="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army   NT: </a:t>
            </a:r>
            <a:r>
              <a:rPr lang="en-US" i="1" dirty="0" err="1">
                <a:latin typeface="Tahoma" panose="020B0604030504040204" pitchFamily="34" charset="0"/>
                <a:ea typeface="Tahoma" panose="020B0604030504040204" pitchFamily="34" charset="0"/>
                <a:cs typeface="Tahoma" panose="020B0604030504040204" pitchFamily="34" charset="0"/>
              </a:rPr>
              <a:t>stratia</a:t>
            </a:r>
            <a:r>
              <a:rPr lang="en-US" i="1" dirty="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army</a:t>
            </a:r>
          </a:p>
          <a:p>
            <a:pPr>
              <a:spcBef>
                <a:spcPts val="300"/>
              </a:spcBef>
            </a:pPr>
            <a:r>
              <a:rPr lang="en-US" b="1" dirty="0"/>
              <a:t>Colossians 1:16 </a:t>
            </a:r>
            <a:r>
              <a:rPr lang="en-US" dirty="0"/>
              <a:t> For by Him all things were created, </a:t>
            </a:r>
            <a:r>
              <a:rPr lang="en-US" i="1" dirty="0"/>
              <a:t>both</a:t>
            </a:r>
            <a:r>
              <a:rPr lang="en-US" dirty="0"/>
              <a:t> in the heavens and on earth, visible and invisible, whether thrones or dominions or rulers or authorities—all things have been created through Him and for Him. </a:t>
            </a:r>
          </a:p>
          <a:p>
            <a:pPr>
              <a:spcBef>
                <a:spcPts val="300"/>
              </a:spcBef>
            </a:pPr>
            <a:r>
              <a:rPr lang="en-US" dirty="0"/>
              <a:t>The angelic host seems to organized into rank and order and various groupings much like the armies we think about </a:t>
            </a:r>
          </a:p>
          <a:p>
            <a:pPr>
              <a:spcBef>
                <a:spcPts val="300"/>
              </a:spcBef>
            </a:pPr>
            <a:r>
              <a:rPr lang="en-US" dirty="0"/>
              <a:t>Some of these angels chose to follow Satan when he sinned</a:t>
            </a:r>
            <a:br>
              <a:rPr lang="en-US" dirty="0"/>
            </a:b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id="{52F9391E-5CCB-421F-A3F7-D5AE971583CA}"/>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ABOUT ANGELS</a:t>
            </a:r>
          </a:p>
        </p:txBody>
      </p:sp>
    </p:spTree>
    <p:extLst>
      <p:ext uri="{BB962C8B-B14F-4D97-AF65-F5344CB8AC3E}">
        <p14:creationId xmlns:p14="http://schemas.microsoft.com/office/powerpoint/2010/main"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9D7BC-87DB-4700-859A-E65D8F1F100F}"/>
              </a:ext>
            </a:extLst>
          </p:cNvPr>
          <p:cNvSpPr>
            <a:spLocks noGrp="1"/>
          </p:cNvSpPr>
          <p:nvPr>
            <p:ph type="title"/>
          </p:nvPr>
        </p:nvSpPr>
        <p:spPr/>
        <p:txBody>
          <a:bodyPr>
            <a:normAutofit fontScale="90000"/>
          </a:bodyPr>
          <a:lstStyle/>
          <a:p>
            <a:r>
              <a:rPr lang="en-US" dirty="0">
                <a:solidFill>
                  <a:srgbClr val="76280B"/>
                </a:solidFill>
              </a:rPr>
              <a:t>ABOUT GOOD ANGELS</a:t>
            </a:r>
          </a:p>
        </p:txBody>
      </p:sp>
      <p:sp>
        <p:nvSpPr>
          <p:cNvPr id="3" name="Content Placeholder 2">
            <a:extLst>
              <a:ext uri="{FF2B5EF4-FFF2-40B4-BE49-F238E27FC236}">
                <a16:creationId xmlns:a16="http://schemas.microsoft.com/office/drawing/2014/main" id="{D5D51950-8CD0-472A-948C-DB0FC71C4816}"/>
              </a:ext>
            </a:extLst>
          </p:cNvPr>
          <p:cNvSpPr>
            <a:spLocks noGrp="1"/>
          </p:cNvSpPr>
          <p:nvPr>
            <p:ph idx="1"/>
          </p:nvPr>
        </p:nvSpPr>
        <p:spPr>
          <a:xfrm>
            <a:off x="0" y="813775"/>
            <a:ext cx="9999257" cy="6958625"/>
          </a:xfrm>
        </p:spPr>
        <p:txBody>
          <a:bodyPr>
            <a:normAutofit lnSpcReduction="10000"/>
          </a:bodyPr>
          <a:lstStyle/>
          <a:p>
            <a:r>
              <a:rPr lang="en-US" dirty="0"/>
              <a:t>They worship God </a:t>
            </a:r>
            <a:r>
              <a:rPr lang="en-US" b="1" dirty="0"/>
              <a:t>Hebrews 1:6 …</a:t>
            </a:r>
            <a:r>
              <a:rPr lang="en-US" dirty="0"/>
              <a:t> He says, "</a:t>
            </a:r>
            <a:r>
              <a:rPr lang="en-US" cap="small" dirty="0"/>
              <a:t>AND LET ALL THE ANGELS OF</a:t>
            </a:r>
            <a:r>
              <a:rPr lang="en-US" dirty="0"/>
              <a:t> </a:t>
            </a:r>
            <a:r>
              <a:rPr lang="en-US" cap="small" dirty="0"/>
              <a:t>GOD WORSHIP</a:t>
            </a:r>
            <a:r>
              <a:rPr lang="en-US" dirty="0"/>
              <a:t> </a:t>
            </a:r>
            <a:r>
              <a:rPr lang="en-US" cap="small" dirty="0"/>
              <a:t>HIM</a:t>
            </a:r>
            <a:r>
              <a:rPr lang="en-US" dirty="0"/>
              <a:t>." </a:t>
            </a:r>
          </a:p>
          <a:p>
            <a:r>
              <a:rPr lang="en-US" dirty="0"/>
              <a:t>They are ministering spirits </a:t>
            </a:r>
            <a:r>
              <a:rPr lang="en-US" b="1" dirty="0"/>
              <a:t>Acts 27:23-24 </a:t>
            </a:r>
            <a:r>
              <a:rPr lang="en-US" dirty="0"/>
              <a:t> "For this very night an angel of the God to whom I belong and whom I serve stood before me, saying, 'Do not be afraid, Paul; you must stand before Caesar; and behold, God has granted you all those who are sailing with you.’ </a:t>
            </a:r>
          </a:p>
          <a:p>
            <a:r>
              <a:rPr lang="en-US" dirty="0"/>
              <a:t>They communicate and obey the will of God</a:t>
            </a:r>
          </a:p>
          <a:p>
            <a:r>
              <a:rPr lang="en-US" dirty="0"/>
              <a:t>They execute the judgments of God  </a:t>
            </a:r>
            <a:r>
              <a:rPr lang="en-US" b="1" dirty="0"/>
              <a:t>Acts 12:22-23 </a:t>
            </a:r>
            <a:r>
              <a:rPr lang="en-US" dirty="0"/>
              <a:t> The people kept crying out, "The voice of a god and not of a man!" And immediately an angel of the Lord struck him because he did not give God the glory, and he was eaten by worms and died. </a:t>
            </a:r>
          </a:p>
          <a:p>
            <a:r>
              <a:rPr lang="en-US" dirty="0"/>
              <a:t>Celebrate the praises of God </a:t>
            </a:r>
            <a:r>
              <a:rPr lang="en-US" b="1" dirty="0"/>
              <a:t>Luke 2:13-14 </a:t>
            </a:r>
            <a:r>
              <a:rPr lang="en-US" dirty="0"/>
              <a:t> And suddenly there appeared with the angel a multitude of the heavenly host praising God and saying, "Glory to God in the highest, And on earth peace among men with whom He is pleased." </a:t>
            </a:r>
          </a:p>
        </p:txBody>
      </p:sp>
    </p:spTree>
    <p:extLst>
      <p:ext uri="{BB962C8B-B14F-4D97-AF65-F5344CB8AC3E}">
        <p14:creationId xmlns:p14="http://schemas.microsoft.com/office/powerpoint/2010/main" val="347079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5CF1B-53AF-41BE-ADFB-2049404C6C85}"/>
              </a:ext>
            </a:extLst>
          </p:cNvPr>
          <p:cNvSpPr>
            <a:spLocks noGrp="1"/>
          </p:cNvSpPr>
          <p:nvPr>
            <p:ph type="title"/>
          </p:nvPr>
        </p:nvSpPr>
        <p:spPr>
          <a:xfrm>
            <a:off x="-1" y="98564"/>
            <a:ext cx="9999257" cy="715211"/>
          </a:xfrm>
        </p:spPr>
        <p:txBody>
          <a:bodyPr>
            <a:normAutofit fontScale="90000"/>
          </a:bodyPr>
          <a:lstStyle/>
          <a:p>
            <a:r>
              <a:rPr lang="en-US" b="0" dirty="0">
                <a:solidFill>
                  <a:srgbClr val="76280B"/>
                </a:solidFill>
              </a:rPr>
              <a:t>THE SPIRITUAL STRUGGLE</a:t>
            </a:r>
          </a:p>
        </p:txBody>
      </p:sp>
      <p:sp>
        <p:nvSpPr>
          <p:cNvPr id="3" name="Content Placeholder 2">
            <a:extLst>
              <a:ext uri="{FF2B5EF4-FFF2-40B4-BE49-F238E27FC236}">
                <a16:creationId xmlns:a16="http://schemas.microsoft.com/office/drawing/2014/main" id="{7C59EF7C-D06A-4F34-BD40-FA726A86BABC}"/>
              </a:ext>
            </a:extLst>
          </p:cNvPr>
          <p:cNvSpPr>
            <a:spLocks noGrp="1"/>
          </p:cNvSpPr>
          <p:nvPr>
            <p:ph idx="1"/>
          </p:nvPr>
        </p:nvSpPr>
        <p:spPr/>
        <p:txBody>
          <a:bodyPr/>
          <a:lstStyle/>
          <a:p>
            <a:r>
              <a:rPr lang="en-US" b="1" dirty="0"/>
              <a:t>Ephesians 6:11-12 </a:t>
            </a:r>
            <a:r>
              <a:rPr lang="en-US" dirty="0"/>
              <a: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p>
          <a:p>
            <a:r>
              <a:rPr lang="en-US" dirty="0"/>
              <a:t>Struggle: </a:t>
            </a:r>
            <a:r>
              <a:rPr lang="en-US" i="1" dirty="0"/>
              <a:t>pale: </a:t>
            </a:r>
            <a:r>
              <a:rPr lang="en-US" dirty="0"/>
              <a:t>to wrestle; to struggle in an up-close and personal way</a:t>
            </a:r>
          </a:p>
          <a:p>
            <a:r>
              <a:rPr lang="en-US" dirty="0"/>
              <a:t>The struggle isn’t with people, although they may be the instruments that the devil uses</a:t>
            </a:r>
          </a:p>
          <a:p>
            <a:r>
              <a:rPr lang="en-US" dirty="0"/>
              <a:t>How do we know when we are in spiritual warfare, or when we are only dealing with the results of living in unredeemed bodies in an unredeemed world?</a:t>
            </a:r>
          </a:p>
          <a:p>
            <a:r>
              <a:rPr lang="en-US" dirty="0"/>
              <a:t>Page 3 in the workbook lists some symptoms of warfare; the problem???? They may have other causes as well</a:t>
            </a:r>
          </a:p>
        </p:txBody>
      </p:sp>
    </p:spTree>
    <p:extLst>
      <p:ext uri="{BB962C8B-B14F-4D97-AF65-F5344CB8AC3E}">
        <p14:creationId xmlns:p14="http://schemas.microsoft.com/office/powerpoint/2010/main" val="5612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293BF-B604-4E52-BEFA-5025D7F6287E}"/>
              </a:ext>
            </a:extLst>
          </p:cNvPr>
          <p:cNvSpPr>
            <a:spLocks noGrp="1"/>
          </p:cNvSpPr>
          <p:nvPr>
            <p:ph type="title"/>
          </p:nvPr>
        </p:nvSpPr>
        <p:spPr/>
        <p:txBody>
          <a:bodyPr>
            <a:normAutofit fontScale="90000"/>
          </a:bodyPr>
          <a:lstStyle/>
          <a:p>
            <a:r>
              <a:rPr lang="en-US" b="0" dirty="0">
                <a:solidFill>
                  <a:srgbClr val="76280B"/>
                </a:solidFill>
              </a:rPr>
              <a:t>ANGELS WHO SINNED</a:t>
            </a:r>
          </a:p>
        </p:txBody>
      </p:sp>
      <p:sp>
        <p:nvSpPr>
          <p:cNvPr id="3" name="Content Placeholder 2">
            <a:extLst>
              <a:ext uri="{FF2B5EF4-FFF2-40B4-BE49-F238E27FC236}">
                <a16:creationId xmlns:a16="http://schemas.microsoft.com/office/drawing/2014/main" id="{A4EFE5FC-9D9B-451B-9336-352E7EF5027D}"/>
              </a:ext>
            </a:extLst>
          </p:cNvPr>
          <p:cNvSpPr>
            <a:spLocks noGrp="1"/>
          </p:cNvSpPr>
          <p:nvPr>
            <p:ph idx="1"/>
          </p:nvPr>
        </p:nvSpPr>
        <p:spPr>
          <a:xfrm>
            <a:off x="0" y="813775"/>
            <a:ext cx="9999257" cy="6958625"/>
          </a:xfrm>
        </p:spPr>
        <p:txBody>
          <a:bodyPr>
            <a:normAutofit fontScale="70000" lnSpcReduction="20000"/>
          </a:bodyPr>
          <a:lstStyle/>
          <a:p>
            <a:pPr>
              <a:lnSpc>
                <a:spcPct val="108000"/>
              </a:lnSpc>
              <a:spcBef>
                <a:spcPts val="400"/>
              </a:spcBef>
            </a:pPr>
            <a:r>
              <a:rPr lang="en-US" sz="3800" dirty="0"/>
              <a:t>Some are currently </a:t>
            </a:r>
            <a:r>
              <a:rPr lang="en-US" sz="3800" dirty="0" err="1"/>
              <a:t>unimprisoned</a:t>
            </a:r>
            <a:r>
              <a:rPr lang="en-US" sz="3800" dirty="0"/>
              <a:t> and work for Satan today Eventually, Michael the archangel and the good angels will war with Satan and his angels</a:t>
            </a:r>
          </a:p>
          <a:p>
            <a:pPr>
              <a:lnSpc>
                <a:spcPct val="108000"/>
              </a:lnSpc>
              <a:spcBef>
                <a:spcPts val="400"/>
              </a:spcBef>
            </a:pPr>
            <a:r>
              <a:rPr lang="en-US" sz="3800" b="1" dirty="0"/>
              <a:t>Revelation 12:7-9 </a:t>
            </a:r>
            <a:r>
              <a:rPr lang="en-US" sz="3800" dirty="0"/>
              <a:t> And there was war in heaven, Michael and his angels waging war with the dragon. The dragon and his angels waged war, and they were not strong enough, and there was no longer a place found for them in heaven. </a:t>
            </a:r>
            <a:br>
              <a:rPr lang="en-US" sz="3800" dirty="0"/>
            </a:br>
            <a:r>
              <a:rPr lang="en-US" sz="3800" dirty="0"/>
              <a:t>And the great dragon was thrown down, the serpent of old who is called the devil and Satan, who deceives the whole world; he was thrown down to the earth, and his angels were thrown down with him. </a:t>
            </a:r>
          </a:p>
          <a:p>
            <a:pPr>
              <a:lnSpc>
                <a:spcPct val="108000"/>
              </a:lnSpc>
              <a:spcBef>
                <a:spcPts val="400"/>
              </a:spcBef>
            </a:pPr>
            <a:r>
              <a:rPr lang="en-US" sz="3800" dirty="0"/>
              <a:t>But in the meantime, they actively engage in warfare against believers and in influencing events on earth</a:t>
            </a:r>
          </a:p>
          <a:p>
            <a:pPr>
              <a:lnSpc>
                <a:spcPct val="108000"/>
              </a:lnSpc>
              <a:spcBef>
                <a:spcPts val="400"/>
              </a:spcBef>
            </a:pPr>
            <a:r>
              <a:rPr lang="en-US" sz="3800" b="1" dirty="0"/>
              <a:t>Luke 4:33-34 </a:t>
            </a:r>
            <a:r>
              <a:rPr lang="en-US" sz="3800" dirty="0"/>
              <a:t>In the synagogue there was a man possessed by the spirit of an unclean demon, and he cried out with a loud voice, "Let us alone! What business do we have with each other, Jesus of Nazareth? Have You come to destroy us? I know who You are—the Holy One of God!" </a:t>
            </a:r>
          </a:p>
          <a:p>
            <a:endParaRPr lang="en-US" dirty="0"/>
          </a:p>
        </p:txBody>
      </p:sp>
    </p:spTree>
    <p:extLst>
      <p:ext uri="{BB962C8B-B14F-4D97-AF65-F5344CB8AC3E}">
        <p14:creationId xmlns:p14="http://schemas.microsoft.com/office/powerpoint/2010/main" val="34502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A6C8B-E1D5-4691-9A89-01357425A223}"/>
              </a:ext>
            </a:extLst>
          </p:cNvPr>
          <p:cNvSpPr>
            <a:spLocks noGrp="1"/>
          </p:cNvSpPr>
          <p:nvPr>
            <p:ph type="title"/>
          </p:nvPr>
        </p:nvSpPr>
        <p:spPr/>
        <p:txBody>
          <a:bodyPr>
            <a:normAutofit fontScale="90000"/>
          </a:bodyPr>
          <a:lstStyle/>
          <a:p>
            <a:r>
              <a:rPr lang="en-US" b="0" dirty="0">
                <a:solidFill>
                  <a:srgbClr val="76280B"/>
                </a:solidFill>
              </a:rPr>
              <a:t>ANGELS WHO ARE BOUND</a:t>
            </a:r>
          </a:p>
        </p:txBody>
      </p:sp>
      <p:sp>
        <p:nvSpPr>
          <p:cNvPr id="3" name="Content Placeholder 2">
            <a:extLst>
              <a:ext uri="{FF2B5EF4-FFF2-40B4-BE49-F238E27FC236}">
                <a16:creationId xmlns:a16="http://schemas.microsoft.com/office/drawing/2014/main" id="{DF0A1319-3A45-4D2E-803F-CAB610E56E68}"/>
              </a:ext>
            </a:extLst>
          </p:cNvPr>
          <p:cNvSpPr>
            <a:spLocks noGrp="1"/>
          </p:cNvSpPr>
          <p:nvPr>
            <p:ph idx="1"/>
          </p:nvPr>
        </p:nvSpPr>
        <p:spPr>
          <a:xfrm>
            <a:off x="0" y="813775"/>
            <a:ext cx="9999257" cy="6958625"/>
          </a:xfrm>
        </p:spPr>
        <p:txBody>
          <a:bodyPr>
            <a:normAutofit lnSpcReduction="10000"/>
          </a:bodyPr>
          <a:lstStyle/>
          <a:p>
            <a:pPr>
              <a:spcBef>
                <a:spcPts val="300"/>
              </a:spcBef>
            </a:pPr>
            <a:r>
              <a:rPr lang="en-US" dirty="0"/>
              <a:t>There are angels who are currently confined to the abyss</a:t>
            </a:r>
          </a:p>
          <a:p>
            <a:pPr>
              <a:spcBef>
                <a:spcPts val="300"/>
              </a:spcBef>
            </a:pPr>
            <a:r>
              <a:rPr lang="en-US" b="1" dirty="0"/>
              <a:t>Jude 1:6-7 </a:t>
            </a:r>
            <a:r>
              <a:rPr lang="en-US" dirty="0"/>
              <a:t> And angels who did not keep their own domain, but abandoned their proper abode, He has kept in eternal bonds under darkness for the judgment of the great day, just as Sodom and Gomorrah and the cities around them, since they in the same way as these indulged in gross immorality and went after strange flesh, are exhibited as an example in undergoing the punishment of eternal fire. </a:t>
            </a:r>
          </a:p>
          <a:p>
            <a:pPr>
              <a:spcBef>
                <a:spcPts val="300"/>
              </a:spcBef>
            </a:pPr>
            <a:r>
              <a:rPr lang="en-US" b="1" dirty="0"/>
              <a:t>2 Peter 2:4-5 </a:t>
            </a:r>
            <a:r>
              <a:rPr lang="en-US" dirty="0"/>
              <a:t> For if God did not spare angels when they sinned, but cast them into hell and committed them to pits of darkness, reserved for judgment; and did not spare the ancient world, but preserved Noah, a preacher of righteousness, with seven others, when He brought a flood upon the world of the ungodly; </a:t>
            </a:r>
          </a:p>
          <a:p>
            <a:pPr>
              <a:spcBef>
                <a:spcPts val="300"/>
              </a:spcBef>
            </a:pPr>
            <a:r>
              <a:rPr lang="en-US" b="1" dirty="0"/>
              <a:t>Luke 8:30-31 </a:t>
            </a:r>
            <a:r>
              <a:rPr lang="en-US" dirty="0"/>
              <a:t> And Jesus asked him, "What is your name?" And he said, "Legion"; for many demons had entered him.  They were imploring Him not to command them to go away into the abyss. </a:t>
            </a:r>
          </a:p>
          <a:p>
            <a:pPr>
              <a:spcBef>
                <a:spcPts val="300"/>
              </a:spcBef>
            </a:pPr>
            <a:r>
              <a:rPr lang="en-US" dirty="0"/>
              <a:t>Clearly, angels know that there is an abyss</a:t>
            </a:r>
          </a:p>
        </p:txBody>
      </p:sp>
    </p:spTree>
    <p:extLst>
      <p:ext uri="{BB962C8B-B14F-4D97-AF65-F5344CB8AC3E}">
        <p14:creationId xmlns:p14="http://schemas.microsoft.com/office/powerpoint/2010/main"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0731C-E378-4562-8224-F8D5EE46453B}"/>
              </a:ext>
            </a:extLst>
          </p:cNvPr>
          <p:cNvSpPr>
            <a:spLocks noGrp="1"/>
          </p:cNvSpPr>
          <p:nvPr>
            <p:ph type="title"/>
          </p:nvPr>
        </p:nvSpPr>
        <p:spPr/>
        <p:txBody>
          <a:bodyPr>
            <a:normAutofit fontScale="90000"/>
          </a:bodyPr>
          <a:lstStyle/>
          <a:p>
            <a:r>
              <a:rPr lang="en-US" b="0" dirty="0">
                <a:solidFill>
                  <a:srgbClr val="76280B"/>
                </a:solidFill>
              </a:rPr>
              <a:t>ISSUES OF WARFARE</a:t>
            </a:r>
          </a:p>
        </p:txBody>
      </p:sp>
      <p:sp>
        <p:nvSpPr>
          <p:cNvPr id="3" name="Content Placeholder 2">
            <a:extLst>
              <a:ext uri="{FF2B5EF4-FFF2-40B4-BE49-F238E27FC236}">
                <a16:creationId xmlns:a16="http://schemas.microsoft.com/office/drawing/2014/main" id="{662A8EEE-AF93-4044-9D2A-DD9480C8E653}"/>
              </a:ext>
            </a:extLst>
          </p:cNvPr>
          <p:cNvSpPr>
            <a:spLocks noGrp="1"/>
          </p:cNvSpPr>
          <p:nvPr>
            <p:ph idx="1"/>
          </p:nvPr>
        </p:nvSpPr>
        <p:spPr/>
        <p:txBody>
          <a:bodyPr>
            <a:normAutofit lnSpcReduction="10000"/>
          </a:bodyPr>
          <a:lstStyle/>
          <a:p>
            <a:r>
              <a:rPr lang="en-US" b="1" dirty="0"/>
              <a:t>Ephesians 6:11-12 </a:t>
            </a:r>
            <a:r>
              <a:rPr lang="en-US" dirty="0"/>
              <a: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p>
          <a:p>
            <a:r>
              <a:rPr lang="en-US" dirty="0"/>
              <a:t>Struggle: </a:t>
            </a:r>
            <a:r>
              <a:rPr lang="en-US" i="1" dirty="0"/>
              <a:t>pale: </a:t>
            </a:r>
            <a:r>
              <a:rPr lang="en-US" dirty="0"/>
              <a:t>an up-close and personal wrestling</a:t>
            </a:r>
          </a:p>
          <a:p>
            <a:r>
              <a:rPr lang="en-US" dirty="0"/>
              <a:t>Some problems are the result of living in a fallen world in bodies that aren’t redeemed yet</a:t>
            </a:r>
          </a:p>
          <a:p>
            <a:r>
              <a:rPr lang="en-US" dirty="0"/>
              <a:t>But some issues are the result of direct spiritual intervention by evil forces working for the enemy of our souls</a:t>
            </a:r>
          </a:p>
          <a:p>
            <a:r>
              <a:rPr lang="en-US" dirty="0"/>
              <a:t>THE QUESTION:  HOW DO WE DIFFERENTIATE BETWEEN THE TWO SOURCES OF PROBLEMS?</a:t>
            </a:r>
          </a:p>
          <a:p>
            <a:r>
              <a:rPr lang="en-US" dirty="0"/>
              <a:t>Page 3 in the workbook lists some problems that may have a causative source in warfare --- but may be rooted elsewhere</a:t>
            </a:r>
          </a:p>
          <a:p>
            <a:endParaRPr lang="en-US" dirty="0"/>
          </a:p>
        </p:txBody>
      </p:sp>
    </p:spTree>
    <p:extLst>
      <p:ext uri="{BB962C8B-B14F-4D97-AF65-F5344CB8AC3E}">
        <p14:creationId xmlns:p14="http://schemas.microsoft.com/office/powerpoint/2010/main" val="22563637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DDD245-D6FC-4A3B-8DDB-348DE94B95C6}">
  <ds:schemaRefs>
    <ds:schemaRef ds:uri="fb0879af-3eba-417a-a55a-ffe6dcd6ca77"/>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6dc4bcd6-49db-4c07-9060-8acfc67cef9f"/>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5873FAD-10D7-4DE7-A029-14288C05F594}">
  <ds:schemaRefs>
    <ds:schemaRef ds:uri="http://schemas.microsoft.com/sharepoint/v3/contenttype/forms"/>
  </ds:schemaRefs>
</ds:datastoreItem>
</file>

<file path=customXml/itemProps3.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0</TotalTime>
  <Words>394</Words>
  <Application>Microsoft Office PowerPoint</Application>
  <PresentationFormat>Custom</PresentationFormat>
  <Paragraphs>89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Trebuchet MS</vt:lpstr>
      <vt:lpstr>Berlin</vt:lpstr>
      <vt:lpstr>INVISIBLE POWERS AND PLACES</vt:lpstr>
      <vt:lpstr>ABOUT THIS CLASS</vt:lpstr>
      <vt:lpstr>THINGS WE CAN’T SEE</vt:lpstr>
      <vt:lpstr>ABOUT ANGELS</vt:lpstr>
      <vt:lpstr>ABOUT GOOD ANGELS</vt:lpstr>
      <vt:lpstr>THE SPIRITUAL STRUGGLE</vt:lpstr>
      <vt:lpstr>ANGELS WHO SINNED</vt:lpstr>
      <vt:lpstr>ANGELS WHO ARE BOUND</vt:lpstr>
      <vt:lpstr>ISSUES OF WARFARE</vt:lpstr>
      <vt:lpstr>MEETING THE CHALLENGE</vt:lpstr>
      <vt:lpstr>SIN’S MANIFESTATION</vt:lpstr>
      <vt:lpstr>SANCTIFICATION MANIFESTATION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2018-08-14T16:05:04Z</dcterms:created>
  <dcterms:modified xsi:type="dcterms:W3CDTF">2018-09-01T00:37:34Z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