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70" r:id="rId2"/>
    <p:sldId id="260" r:id="rId3"/>
    <p:sldId id="259" r:id="rId4"/>
    <p:sldId id="261" r:id="rId5"/>
    <p:sldId id="262" r:id="rId6"/>
    <p:sldId id="265" r:id="rId7"/>
    <p:sldId id="266" r:id="rId8"/>
    <p:sldId id="269" r:id="rId9"/>
    <p:sldId id="267" r:id="rId10"/>
    <p:sldId id="268" r:id="rId11"/>
    <p:sldId id="271" r:id="rId12"/>
    <p:sldId id="272"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94C"/>
    <a:srgbClr val="00153E"/>
    <a:srgbClr val="000A1E"/>
    <a:srgbClr val="FF4F4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p:scale>
          <a:sx n="70" d="100"/>
          <a:sy n="70" d="100"/>
        </p:scale>
        <p:origin x="-1398"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796" y="-96"/>
      </p:cViewPr>
      <p:guideLst>
        <p:guide orient="horz" pos="2842"/>
        <p:guide pos="223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3EEDC137-520E-4C08-8DD6-6A1477BB7FCF}" type="datetimeFigureOut">
              <a:rPr lang="en-US" smtClean="0"/>
              <a:pPr/>
              <a:t>3/9/2019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955773B-86FA-4E64-A79F-B7D81F77BEF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031778F7-E4EA-42D1-BC08-9FEA098BA5F4}" type="datetimeFigureOut">
              <a:rPr lang="en-US" smtClean="0"/>
              <a:pPr/>
              <a:t>3/9/2019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CDCD1619-8561-43BC-951B-4005DF38A5C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DCD1619-8561-43BC-951B-4005DF38A5C7}"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89BF8A4-9F83-49CA-A70D-C976F24FA09A}" type="datetimeFigureOut">
              <a:rPr lang="en-US" smtClean="0"/>
              <a:pPr/>
              <a:t>3/9/2019</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555243E3-C18A-4258-A2DE-2CED0951D7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9BF8A4-9F83-49CA-A70D-C976F24FA09A}" type="datetimeFigureOut">
              <a:rPr lang="en-US" smtClean="0"/>
              <a:pPr/>
              <a:t>3/9/2019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9BF8A4-9F83-49CA-A70D-C976F24FA09A}" type="datetimeFigureOut">
              <a:rPr lang="en-US" smtClean="0"/>
              <a:pPr/>
              <a:t>3/9/2019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lvl1pPr>
              <a:defRPr>
                <a:effectLst/>
              </a:defRPr>
            </a:lvl1pPr>
          </a:lstStyle>
          <a:p>
            <a:r>
              <a:rPr kumimoji="0" lang="en-US" dirty="0" smtClean="0"/>
              <a:t>Click to edit Master title style</a:t>
            </a:r>
            <a:endParaRPr kumimoji="0" lang="en-US" dirty="0"/>
          </a:p>
        </p:txBody>
      </p:sp>
      <p:sp>
        <p:nvSpPr>
          <p:cNvPr id="27" name="Content Placeholder 26"/>
          <p:cNvSpPr>
            <a:spLocks noGrp="1"/>
          </p:cNvSpPr>
          <p:nvPr>
            <p:ph idx="1"/>
          </p:nvPr>
        </p:nvSpPr>
        <p:spPr/>
        <p:txBody>
          <a:bodyPr>
            <a:normAutofit/>
          </a:bodyPr>
          <a:lstStyle>
            <a:lvl1pPr>
              <a:defRPr sz="2800">
                <a:latin typeface="Tahoma" pitchFamily="34" charset="0"/>
                <a:ea typeface="Tahoma" pitchFamily="34" charset="0"/>
                <a:cs typeface="Tahoma" pitchFamily="34" charset="0"/>
              </a:defRPr>
            </a:lvl1pPr>
            <a:lvl2pPr>
              <a:defRPr sz="2800">
                <a:latin typeface="Tahoma" pitchFamily="34" charset="0"/>
                <a:ea typeface="Tahoma" pitchFamily="34" charset="0"/>
                <a:cs typeface="Tahoma" pitchFamily="34" charset="0"/>
              </a:defRPr>
            </a:lvl2pPr>
            <a:lvl3pPr>
              <a:defRPr sz="2800">
                <a:latin typeface="Tahoma" pitchFamily="34" charset="0"/>
                <a:ea typeface="Tahoma" pitchFamily="34" charset="0"/>
                <a:cs typeface="Tahoma" pitchFamily="34" charset="0"/>
              </a:defRPr>
            </a:lvl3pPr>
            <a:lvl4pPr>
              <a:defRPr sz="2800">
                <a:latin typeface="Tahoma" pitchFamily="34" charset="0"/>
                <a:ea typeface="Tahoma" pitchFamily="34" charset="0"/>
                <a:cs typeface="Tahoma" pitchFamily="34" charset="0"/>
              </a:defRPr>
            </a:lvl4pPr>
            <a:lvl5pPr>
              <a:defRPr sz="2800">
                <a:latin typeface="Tahoma" pitchFamily="34" charset="0"/>
                <a:ea typeface="Tahoma" pitchFamily="34" charset="0"/>
                <a:cs typeface="Tahoma"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25" name="Date Placeholder 24"/>
          <p:cNvSpPr>
            <a:spLocks noGrp="1"/>
          </p:cNvSpPr>
          <p:nvPr>
            <p:ph type="dt" sz="half" idx="10"/>
          </p:nvPr>
        </p:nvSpPr>
        <p:spPr/>
        <p:txBody>
          <a:bodyPr/>
          <a:lstStyle/>
          <a:p>
            <a:fld id="{789BF8A4-9F83-49CA-A70D-C976F24FA09A}" type="datetimeFigureOut">
              <a:rPr lang="en-US" smtClean="0"/>
              <a:pPr/>
              <a:t>3/9/2019</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555243E3-C18A-4258-A2DE-2CED0951D7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89BF8A4-9F83-49CA-A70D-C976F24FA09A}" type="datetimeFigureOut">
              <a:rPr lang="en-US" smtClean="0"/>
              <a:pPr/>
              <a:t>3/9/2019</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555243E3-C18A-4258-A2DE-2CED0951D7B8}"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89BF8A4-9F83-49CA-A70D-C976F24FA09A}" type="datetimeFigureOut">
              <a:rPr lang="en-US" smtClean="0"/>
              <a:pPr/>
              <a:t>3/9/2019</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89BF8A4-9F83-49CA-A70D-C976F24FA09A}" type="datetimeFigureOut">
              <a:rPr lang="en-US" smtClean="0"/>
              <a:pPr/>
              <a:t>3/9/2019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555243E3-C18A-4258-A2DE-2CED0951D7B8}"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89BF8A4-9F83-49CA-A70D-C976F24FA09A}" type="datetimeFigureOut">
              <a:rPr lang="en-US" smtClean="0"/>
              <a:pPr/>
              <a:t>3/9/2019</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89BF8A4-9F83-49CA-A70D-C976F24FA09A}" type="datetimeFigureOut">
              <a:rPr lang="en-US" smtClean="0"/>
              <a:pPr/>
              <a:t>3/9/2019</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89BF8A4-9F83-49CA-A70D-C976F24FA09A}" type="datetimeFigureOut">
              <a:rPr lang="en-US" smtClean="0"/>
              <a:pPr/>
              <a:t>3/9/2019</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89BF8A4-9F83-49CA-A70D-C976F24FA09A}" type="datetimeFigureOut">
              <a:rPr lang="en-US" smtClean="0"/>
              <a:pPr/>
              <a:t>3/9/2019</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55243E3-C18A-4258-A2DE-2CED0951D7B8}"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89BF8A4-9F83-49CA-A70D-C976F24FA09A}" type="datetimeFigureOut">
              <a:rPr lang="en-US" smtClean="0"/>
              <a:pPr/>
              <a:t>3/9/2019</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55243E3-C18A-4258-A2DE-2CED0951D7B8}"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lum bright="18000"/>
          </a:blip>
          <a:srcRect/>
          <a:stretch>
            <a:fillRect/>
          </a:stretch>
        </p:blipFill>
        <p:spPr bwMode="auto">
          <a:xfrm>
            <a:off x="0" y="2081"/>
            <a:ext cx="9144000" cy="6855919"/>
          </a:xfrm>
          <a:prstGeom prst="rect">
            <a:avLst/>
          </a:prstGeom>
          <a:noFill/>
          <a:ln w="9525">
            <a:noFill/>
            <a:miter lim="800000"/>
            <a:headEnd/>
            <a:tailEnd/>
          </a:ln>
        </p:spPr>
      </p:pic>
      <p:sp>
        <p:nvSpPr>
          <p:cNvPr id="2" name="Title 1"/>
          <p:cNvSpPr>
            <a:spLocks noGrp="1"/>
          </p:cNvSpPr>
          <p:nvPr>
            <p:ph type="ctrTitle"/>
          </p:nvPr>
        </p:nvSpPr>
        <p:spPr>
          <a:xfrm>
            <a:off x="685800" y="2209800"/>
            <a:ext cx="8458200" cy="1374775"/>
          </a:xfrm>
        </p:spPr>
        <p:txBody>
          <a:bodyPr>
            <a:normAutofit/>
          </a:bodyPr>
          <a:lstStyle/>
          <a:p>
            <a:r>
              <a:rPr lang="en-US" sz="5400" b="1" dirty="0" smtClean="0">
                <a:solidFill>
                  <a:srgbClr val="002060"/>
                </a:solidFill>
                <a:effectLst>
                  <a:outerShdw blurRad="38100" dist="38100" dir="2700000" algn="tl">
                    <a:srgbClr val="000000">
                      <a:alpha val="43137"/>
                    </a:srgbClr>
                  </a:outerShdw>
                </a:effectLst>
                <a:latin typeface="Tempus Sans ITC" pitchFamily="82" charset="0"/>
              </a:rPr>
              <a:t>THE GREAT EXCHANGE</a:t>
            </a:r>
            <a:endParaRPr lang="en-US" sz="5400" b="1" dirty="0">
              <a:solidFill>
                <a:srgbClr val="002060"/>
              </a:solidFill>
              <a:effectLst>
                <a:outerShdw blurRad="38100" dist="38100" dir="2700000" algn="tl">
                  <a:srgbClr val="000000">
                    <a:alpha val="43137"/>
                  </a:srgbClr>
                </a:outerShdw>
              </a:effectLst>
              <a:latin typeface="Tempus Sans ITC" pitchFamily="82" charset="0"/>
            </a:endParaRPr>
          </a:p>
        </p:txBody>
      </p:sp>
      <p:sp>
        <p:nvSpPr>
          <p:cNvPr id="3" name="Subtitle 2"/>
          <p:cNvSpPr>
            <a:spLocks noGrp="1"/>
          </p:cNvSpPr>
          <p:nvPr>
            <p:ph type="subTitle" idx="1"/>
          </p:nvPr>
        </p:nvSpPr>
        <p:spPr>
          <a:xfrm>
            <a:off x="381000" y="3886200"/>
            <a:ext cx="8458200" cy="2362200"/>
          </a:xfrm>
        </p:spPr>
        <p:txBody>
          <a:bodyPr>
            <a:noAutofit/>
          </a:bodyPr>
          <a:lstStyle/>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JoLynn Gower</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Spring 2019</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217-493-6151</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jgower@guardingthetruth.org</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Lesson 9</a:t>
            </a:r>
            <a:endParaRPr lang="en-US" sz="2800" b="1" dirty="0">
              <a:solidFill>
                <a:srgbClr val="002060"/>
              </a:solidFill>
              <a:effectLst>
                <a:outerShdw blurRad="38100" dist="38100" dir="2700000" algn="tl">
                  <a:srgbClr val="000000">
                    <a:alpha val="43137"/>
                  </a:srgbClr>
                </a:outerShdw>
              </a:effectLst>
              <a:latin typeface="Tempus Sans ITC" pitchFamily="82" charset="0"/>
            </a:endParaRPr>
          </a:p>
        </p:txBody>
      </p:sp>
      <p:sp>
        <p:nvSpPr>
          <p:cNvPr id="5" name="TextBox 4"/>
          <p:cNvSpPr txBox="1"/>
          <p:nvPr/>
        </p:nvSpPr>
        <p:spPr>
          <a:xfrm rot="1200000">
            <a:off x="1811995" y="1282233"/>
            <a:ext cx="2743059" cy="830997"/>
          </a:xfrm>
          <a:prstGeom prst="rect">
            <a:avLst/>
          </a:prstGeom>
          <a:noFill/>
          <a:ln w="57150">
            <a:solidFill>
              <a:srgbClr val="FF4F4F"/>
            </a:solidFill>
          </a:ln>
        </p:spPr>
        <p:txBody>
          <a:bodyPr wrap="none" rtlCol="0">
            <a:spAutoFit/>
          </a:bodyPr>
          <a:lstStyle/>
          <a:p>
            <a:r>
              <a:rPr lang="en-US" sz="4800" dirty="0" smtClean="0">
                <a:solidFill>
                  <a:srgbClr val="C00000"/>
                </a:solidFill>
              </a:rPr>
              <a:t>REVISITED</a:t>
            </a:r>
            <a:endParaRPr lang="en-US" sz="4800"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14400"/>
          </a:xfrm>
        </p:spPr>
        <p:txBody>
          <a:bodyPr>
            <a:normAutofit/>
          </a:bodyPr>
          <a:lstStyle/>
          <a:p>
            <a:pPr algn="ctr"/>
            <a:r>
              <a:rPr lang="en-US" sz="5400" dirty="0" smtClean="0">
                <a:solidFill>
                  <a:srgbClr val="002060"/>
                </a:solidFill>
              </a:rPr>
              <a:t>BECOMING ONE WITH EARTH</a:t>
            </a:r>
            <a:endParaRPr lang="en-US" sz="5400" dirty="0">
              <a:solidFill>
                <a:srgbClr val="002060"/>
              </a:solidFill>
            </a:endParaRPr>
          </a:p>
        </p:txBody>
      </p:sp>
      <p:sp>
        <p:nvSpPr>
          <p:cNvPr id="6" name="Content Placeholder 5"/>
          <p:cNvSpPr>
            <a:spLocks noGrp="1"/>
          </p:cNvSpPr>
          <p:nvPr>
            <p:ph idx="1"/>
          </p:nvPr>
        </p:nvSpPr>
        <p:spPr>
          <a:xfrm>
            <a:off x="0" y="990600"/>
            <a:ext cx="9144000" cy="5867400"/>
          </a:xfrm>
        </p:spPr>
        <p:txBody>
          <a:bodyPr>
            <a:noAutofit/>
          </a:bodyPr>
          <a:lstStyle/>
          <a:p>
            <a:pPr>
              <a:lnSpc>
                <a:spcPct val="88000"/>
              </a:lnSpc>
              <a:spcBef>
                <a:spcPts val="400"/>
              </a:spcBef>
            </a:pPr>
            <a:r>
              <a:rPr lang="en-US" sz="2730" dirty="0" smtClean="0">
                <a:solidFill>
                  <a:srgbClr val="00194C"/>
                </a:solidFill>
              </a:rPr>
              <a:t>The richness and diversity of our religious tradition throughout history is a spiritual resource long ignored </a:t>
            </a:r>
            <a:r>
              <a:rPr lang="en-US" sz="2730" spc="-150" dirty="0" smtClean="0">
                <a:solidFill>
                  <a:srgbClr val="00194C"/>
                </a:solidFill>
              </a:rPr>
              <a:t>by </a:t>
            </a:r>
            <a:r>
              <a:rPr lang="en-US" sz="2730" dirty="0" smtClean="0">
                <a:solidFill>
                  <a:srgbClr val="00194C"/>
                </a:solidFill>
              </a:rPr>
              <a:t>people of faith</a:t>
            </a:r>
            <a:r>
              <a:rPr lang="en-US" sz="2730" spc="-150" dirty="0" smtClean="0">
                <a:solidFill>
                  <a:srgbClr val="00194C"/>
                </a:solidFill>
              </a:rPr>
              <a:t>, who are often </a:t>
            </a:r>
            <a:r>
              <a:rPr lang="en-US" sz="2730" dirty="0" smtClean="0">
                <a:solidFill>
                  <a:srgbClr val="00194C"/>
                </a:solidFill>
              </a:rPr>
              <a:t>afraid to</a:t>
            </a:r>
            <a:r>
              <a:rPr lang="en-US" sz="2730" spc="-150" dirty="0" smtClean="0">
                <a:solidFill>
                  <a:srgbClr val="00194C"/>
                </a:solidFill>
              </a:rPr>
              <a:t> open </a:t>
            </a:r>
            <a:r>
              <a:rPr lang="en-US" sz="2730" dirty="0" smtClean="0">
                <a:solidFill>
                  <a:srgbClr val="00194C"/>
                </a:solidFill>
              </a:rPr>
              <a:t>their </a:t>
            </a:r>
            <a:r>
              <a:rPr lang="en-US" sz="2730" spc="-150" dirty="0" smtClean="0">
                <a:solidFill>
                  <a:srgbClr val="00194C"/>
                </a:solidFill>
              </a:rPr>
              <a:t>minds</a:t>
            </a:r>
            <a:r>
              <a:rPr lang="en-US" sz="2730" dirty="0" smtClean="0">
                <a:solidFill>
                  <a:srgbClr val="00194C"/>
                </a:solidFill>
              </a:rPr>
              <a:t> to teachings first offered outside their own systems of belief. But the emergence of a civilization in which knowledge moves freely and almost instantaneously through the world has spurred a renewed investigation of the wisdom distilled by all faiths. This </a:t>
            </a:r>
            <a:r>
              <a:rPr lang="en-US" sz="2730" dirty="0" err="1" smtClean="0">
                <a:solidFill>
                  <a:srgbClr val="00194C"/>
                </a:solidFill>
              </a:rPr>
              <a:t>panreligious</a:t>
            </a:r>
            <a:r>
              <a:rPr lang="en-US" sz="2730" dirty="0" smtClean="0">
                <a:solidFill>
                  <a:srgbClr val="00194C"/>
                </a:solidFill>
              </a:rPr>
              <a:t> perspective may prove especially important where our global civilization's responsibility for the earth is concerned…The last vestige of organized goddess worship was eliminated by Christianity as late as the fifteenth century in Lithuania.”   </a:t>
            </a:r>
            <a:r>
              <a:rPr lang="en-US" sz="2000" dirty="0" smtClean="0">
                <a:solidFill>
                  <a:srgbClr val="00194C"/>
                </a:solidFill>
              </a:rPr>
              <a:t>Al Gore</a:t>
            </a:r>
          </a:p>
          <a:p>
            <a:pPr>
              <a:lnSpc>
                <a:spcPct val="88000"/>
              </a:lnSpc>
              <a:spcBef>
                <a:spcPts val="400"/>
              </a:spcBef>
            </a:pPr>
            <a:r>
              <a:rPr lang="en-US" sz="2730" dirty="0" smtClean="0">
                <a:solidFill>
                  <a:srgbClr val="00194C"/>
                </a:solidFill>
                <a:latin typeface="Tahoma" pitchFamily="34" charset="0"/>
                <a:ea typeface="Tahoma" pitchFamily="34" charset="0"/>
                <a:cs typeface="Tahoma" pitchFamily="34" charset="0"/>
              </a:rPr>
              <a:t>Claiming to be a </a:t>
            </a:r>
            <a:r>
              <a:rPr lang="en-US" sz="2730" dirty="0" err="1" smtClean="0">
                <a:solidFill>
                  <a:srgbClr val="00194C"/>
                </a:solidFill>
                <a:latin typeface="Tahoma" pitchFamily="34" charset="0"/>
                <a:ea typeface="Tahoma" pitchFamily="34" charset="0"/>
                <a:cs typeface="Tahoma" pitchFamily="34" charset="0"/>
              </a:rPr>
              <a:t>baptist</a:t>
            </a:r>
            <a:r>
              <a:rPr lang="en-US" sz="2730" dirty="0" smtClean="0">
                <a:solidFill>
                  <a:srgbClr val="00194C"/>
                </a:solidFill>
                <a:latin typeface="Tahoma" pitchFamily="34" charset="0"/>
                <a:ea typeface="Tahoma" pitchFamily="34" charset="0"/>
                <a:cs typeface="Tahoma" pitchFamily="34" charset="0"/>
              </a:rPr>
              <a:t>, Gore praises new age and eastern religious view of earth</a:t>
            </a:r>
            <a:endParaRPr lang="en-US" sz="2730" dirty="0">
              <a:solidFill>
                <a:srgbClr val="00194C"/>
              </a:solidFill>
              <a:latin typeface="Tahoma" pitchFamily="34" charset="0"/>
              <a:ea typeface="Tahoma" pitchFamily="34" charset="0"/>
              <a:cs typeface="Tahoma"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066800"/>
          </a:xfrm>
        </p:spPr>
        <p:txBody>
          <a:bodyPr>
            <a:normAutofit fontScale="90000"/>
          </a:bodyPr>
          <a:lstStyle/>
          <a:p>
            <a:pPr algn="ctr"/>
            <a:r>
              <a:rPr lang="en-US" sz="5400" dirty="0" smtClean="0">
                <a:solidFill>
                  <a:srgbClr val="00194C"/>
                </a:solidFill>
                <a:latin typeface="Tahoma" pitchFamily="34" charset="0"/>
                <a:ea typeface="Tahoma" pitchFamily="34" charset="0"/>
                <a:cs typeface="Tahoma" pitchFamily="34" charset="0"/>
              </a:rPr>
              <a:t>DISCERNMENT IS IMPORTANT</a:t>
            </a:r>
            <a:endParaRPr lang="en-US" sz="5400" dirty="0">
              <a:solidFill>
                <a:srgbClr val="00194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1143000"/>
            <a:ext cx="9144000" cy="5715000"/>
          </a:xfrm>
        </p:spPr>
        <p:txBody>
          <a:bodyPr>
            <a:noAutofit/>
          </a:bodyPr>
          <a:lstStyle/>
          <a:p>
            <a:pPr>
              <a:lnSpc>
                <a:spcPct val="90000"/>
              </a:lnSpc>
              <a:spcBef>
                <a:spcPts val="200"/>
              </a:spcBef>
            </a:pPr>
            <a:r>
              <a:rPr lang="en-US" b="1" dirty="0" smtClean="0">
                <a:solidFill>
                  <a:srgbClr val="00194C"/>
                </a:solidFill>
              </a:rPr>
              <a:t>1 Corinthians 6:9-10 (MSG) </a:t>
            </a:r>
            <a:r>
              <a:rPr lang="en-US" dirty="0" smtClean="0">
                <a:solidFill>
                  <a:srgbClr val="00194C"/>
                </a:solidFill>
              </a:rPr>
              <a:t>Don't you realize that this is not the way to live? Unjust people who don't care about God will not be joining in his kingdom. Those who use and abuse each other, use and abuse sex, </a:t>
            </a:r>
            <a:r>
              <a:rPr lang="en-US" u="sng" dirty="0" smtClean="0">
                <a:solidFill>
                  <a:srgbClr val="00194C"/>
                </a:solidFill>
              </a:rPr>
              <a:t>use and abuse the earth</a:t>
            </a:r>
            <a:r>
              <a:rPr lang="en-US" dirty="0" smtClean="0">
                <a:solidFill>
                  <a:srgbClr val="00194C"/>
                </a:solidFill>
              </a:rPr>
              <a:t> and everything in it, don't qualify as citizens in God's kingdom. </a:t>
            </a:r>
          </a:p>
          <a:p>
            <a:pPr>
              <a:lnSpc>
                <a:spcPct val="90000"/>
              </a:lnSpc>
              <a:spcBef>
                <a:spcPts val="200"/>
              </a:spcBef>
            </a:pPr>
            <a:r>
              <a:rPr lang="en-US" b="1" dirty="0" smtClean="0">
                <a:solidFill>
                  <a:srgbClr val="00194C"/>
                </a:solidFill>
              </a:rPr>
              <a:t>1 Corinthians 6:9-10 (NASB) </a:t>
            </a:r>
            <a:r>
              <a:rPr lang="en-US" dirty="0" smtClean="0">
                <a:solidFill>
                  <a:srgbClr val="00194C"/>
                </a:solidFill>
              </a:rPr>
              <a:t>Or do you not know that</a:t>
            </a:r>
            <a:r>
              <a:rPr lang="en-US" spc="-150" dirty="0" smtClean="0">
                <a:solidFill>
                  <a:srgbClr val="00194C"/>
                </a:solidFill>
              </a:rPr>
              <a:t> the </a:t>
            </a:r>
            <a:r>
              <a:rPr lang="en-US" dirty="0" smtClean="0">
                <a:solidFill>
                  <a:srgbClr val="00194C"/>
                </a:solidFill>
              </a:rPr>
              <a:t>unright</a:t>
            </a:r>
            <a:r>
              <a:rPr lang="en-US" spc="-150" dirty="0" smtClean="0">
                <a:solidFill>
                  <a:srgbClr val="00194C"/>
                </a:solidFill>
              </a:rPr>
              <a:t>eous </a:t>
            </a:r>
            <a:r>
              <a:rPr lang="en-US" dirty="0" smtClean="0">
                <a:solidFill>
                  <a:srgbClr val="00194C"/>
                </a:solidFill>
              </a:rPr>
              <a:t>will </a:t>
            </a:r>
            <a:r>
              <a:rPr lang="en-US" spc="-150" dirty="0" smtClean="0">
                <a:solidFill>
                  <a:srgbClr val="00194C"/>
                </a:solidFill>
              </a:rPr>
              <a:t>not </a:t>
            </a:r>
            <a:r>
              <a:rPr lang="en-US" dirty="0" smtClean="0">
                <a:solidFill>
                  <a:srgbClr val="00194C"/>
                </a:solidFill>
              </a:rPr>
              <a:t>inherit th</a:t>
            </a:r>
            <a:r>
              <a:rPr lang="en-US" spc="-150" dirty="0" smtClean="0">
                <a:solidFill>
                  <a:srgbClr val="00194C"/>
                </a:solidFill>
              </a:rPr>
              <a:t>e </a:t>
            </a:r>
            <a:r>
              <a:rPr lang="en-US" dirty="0" smtClean="0">
                <a:solidFill>
                  <a:srgbClr val="00194C"/>
                </a:solidFill>
              </a:rPr>
              <a:t>kingdom</a:t>
            </a:r>
            <a:r>
              <a:rPr lang="en-US" spc="-150" dirty="0" smtClean="0">
                <a:solidFill>
                  <a:srgbClr val="00194C"/>
                </a:solidFill>
              </a:rPr>
              <a:t> of G</a:t>
            </a:r>
            <a:r>
              <a:rPr lang="en-US" dirty="0" smtClean="0">
                <a:solidFill>
                  <a:srgbClr val="00194C"/>
                </a:solidFill>
              </a:rPr>
              <a:t>od? Do not be deceived; neither fornicators, nor idolaters, nor adulterers, nor effeminate, nor homosexuals, nor thieves, nor </a:t>
            </a:r>
            <a:r>
              <a:rPr lang="en-US" i="1" dirty="0" smtClean="0">
                <a:solidFill>
                  <a:srgbClr val="00194C"/>
                </a:solidFill>
              </a:rPr>
              <a:t>the</a:t>
            </a:r>
            <a:r>
              <a:rPr lang="en-US" dirty="0" smtClean="0">
                <a:solidFill>
                  <a:srgbClr val="00194C"/>
                </a:solidFill>
              </a:rPr>
              <a:t> covetous, nor drunkards, nor revilers, nor swindlers, will inherit the kingdom of God. </a:t>
            </a:r>
          </a:p>
          <a:p>
            <a:pPr>
              <a:lnSpc>
                <a:spcPct val="90000"/>
              </a:lnSpc>
              <a:spcBef>
                <a:spcPts val="200"/>
              </a:spcBef>
            </a:pPr>
            <a:r>
              <a:rPr lang="en-US" dirty="0" smtClean="0">
                <a:solidFill>
                  <a:srgbClr val="00194C"/>
                </a:solidFill>
              </a:rPr>
              <a:t>Christians are called to stewardship of the earth; however, Satan is currently earth’s ruler</a:t>
            </a:r>
            <a:endParaRPr lang="en-US" dirty="0">
              <a:solidFill>
                <a:srgbClr val="00194C"/>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Autofit/>
          </a:bodyPr>
          <a:lstStyle/>
          <a:p>
            <a:pPr algn="ctr"/>
            <a:r>
              <a:rPr lang="en-US" sz="5200" dirty="0" smtClean="0">
                <a:solidFill>
                  <a:srgbClr val="00194C"/>
                </a:solidFill>
              </a:rPr>
              <a:t>WHAT IS OUR RESPONSIBILITY</a:t>
            </a:r>
            <a:endParaRPr lang="en-US" sz="5200" dirty="0">
              <a:solidFill>
                <a:srgbClr val="00194C"/>
              </a:solidFill>
            </a:endParaRPr>
          </a:p>
        </p:txBody>
      </p:sp>
      <p:sp>
        <p:nvSpPr>
          <p:cNvPr id="3" name="Content Placeholder 2"/>
          <p:cNvSpPr>
            <a:spLocks noGrp="1"/>
          </p:cNvSpPr>
          <p:nvPr>
            <p:ph idx="1"/>
          </p:nvPr>
        </p:nvSpPr>
        <p:spPr>
          <a:xfrm>
            <a:off x="0" y="1066800"/>
            <a:ext cx="9144000" cy="5791200"/>
          </a:xfrm>
        </p:spPr>
        <p:txBody>
          <a:bodyPr>
            <a:normAutofit lnSpcReduction="10000"/>
          </a:bodyPr>
          <a:lstStyle/>
          <a:p>
            <a:pPr>
              <a:lnSpc>
                <a:spcPct val="98000"/>
              </a:lnSpc>
              <a:spcBef>
                <a:spcPts val="200"/>
              </a:spcBef>
            </a:pPr>
            <a:r>
              <a:rPr lang="en-US" b="1" dirty="0" smtClean="0">
                <a:solidFill>
                  <a:srgbClr val="00194C"/>
                </a:solidFill>
              </a:rPr>
              <a:t>Romans 8:19-22 </a:t>
            </a:r>
            <a:r>
              <a:rPr lang="en-US" dirty="0" smtClean="0">
                <a:solidFill>
                  <a:srgbClr val="00194C"/>
                </a:solidFill>
              </a:rPr>
              <a:t> For the anxious longing of the creation waits eagerly for the revealing of the sons of God. For the creation was subjected to futility, not willingly, but </a:t>
            </a:r>
            <a:r>
              <a:rPr lang="en-US" b="1" dirty="0" smtClean="0">
                <a:solidFill>
                  <a:srgbClr val="00194C"/>
                </a:solidFill>
              </a:rPr>
              <a:t>because of Him who subjected it</a:t>
            </a:r>
            <a:r>
              <a:rPr lang="en-US" dirty="0" smtClean="0">
                <a:solidFill>
                  <a:srgbClr val="00194C"/>
                </a:solidFill>
              </a:rPr>
              <a:t>, in hope that the creation itself also will be set free from its slavery to corruption into the freedom of the glory of the children of God. For we know that the whole creation groans and suffers the pains of childbirth together until now. </a:t>
            </a:r>
          </a:p>
          <a:p>
            <a:pPr>
              <a:lnSpc>
                <a:spcPct val="98000"/>
              </a:lnSpc>
              <a:spcBef>
                <a:spcPts val="200"/>
              </a:spcBef>
            </a:pPr>
            <a:r>
              <a:rPr lang="en-US" b="1" dirty="0" smtClean="0">
                <a:solidFill>
                  <a:srgbClr val="00194C"/>
                </a:solidFill>
              </a:rPr>
              <a:t>2 Peter 3:13 </a:t>
            </a:r>
            <a:r>
              <a:rPr lang="en-US" dirty="0" smtClean="0">
                <a:solidFill>
                  <a:srgbClr val="00194C"/>
                </a:solidFill>
              </a:rPr>
              <a:t>But according to His promise we are looking for new heavens and a new earth, in which righteousness dwells.</a:t>
            </a:r>
          </a:p>
          <a:p>
            <a:pPr>
              <a:lnSpc>
                <a:spcPct val="98000"/>
              </a:lnSpc>
              <a:spcBef>
                <a:spcPts val="200"/>
              </a:spcBef>
            </a:pPr>
            <a:r>
              <a:rPr lang="en-US" dirty="0" smtClean="0">
                <a:solidFill>
                  <a:srgbClr val="00194C"/>
                </a:solidFill>
              </a:rPr>
              <a:t>Jesus paid the price for redemption of the earth; He has not yet broken the sealed deed to transact business with His purchase</a:t>
            </a:r>
            <a:endParaRPr lang="en-US" dirty="0">
              <a:solidFill>
                <a:srgbClr val="00194C"/>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143000"/>
          </a:xfrm>
        </p:spPr>
        <p:txBody>
          <a:bodyPr>
            <a:normAutofit/>
          </a:bodyPr>
          <a:lstStyle/>
          <a:p>
            <a:pPr algn="ctr"/>
            <a:r>
              <a:rPr lang="en-US" sz="4800" b="0" dirty="0" smtClean="0">
                <a:solidFill>
                  <a:srgbClr val="002060"/>
                </a:solidFill>
                <a:latin typeface="Tahoma" pitchFamily="34" charset="0"/>
                <a:ea typeface="Tahoma" pitchFamily="34" charset="0"/>
                <a:cs typeface="Tahoma" pitchFamily="34" charset="0"/>
              </a:rPr>
              <a:t>VERSE FOR THE JOURNEY</a:t>
            </a:r>
            <a:endParaRPr lang="en-US" sz="4800" b="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1066800"/>
            <a:ext cx="9144000" cy="6019800"/>
          </a:xfrm>
        </p:spPr>
        <p:txBody>
          <a:bodyPr>
            <a:normAutofit/>
          </a:bodyPr>
          <a:lstStyle/>
          <a:p>
            <a:pPr>
              <a:lnSpc>
                <a:spcPct val="90000"/>
              </a:lnSpc>
              <a:spcBef>
                <a:spcPts val="300"/>
              </a:spcBef>
            </a:pPr>
            <a:r>
              <a:rPr lang="en-US" sz="2800" b="1" dirty="0" smtClean="0">
                <a:solidFill>
                  <a:srgbClr val="00153E"/>
                </a:solidFill>
                <a:latin typeface="Tahoma" pitchFamily="34" charset="0"/>
                <a:ea typeface="Tahoma" pitchFamily="34" charset="0"/>
                <a:cs typeface="Tahoma" pitchFamily="34" charset="0"/>
              </a:rPr>
              <a:t>Romans 1:21-25 </a:t>
            </a:r>
            <a:r>
              <a:rPr lang="en-US" sz="2800" dirty="0" smtClean="0">
                <a:solidFill>
                  <a:srgbClr val="00153E"/>
                </a:solidFill>
                <a:latin typeface="Tahoma" pitchFamily="34" charset="0"/>
                <a:ea typeface="Tahoma" pitchFamily="34" charset="0"/>
                <a:cs typeface="Tahoma" pitchFamily="34" charset="0"/>
              </a:rPr>
              <a:t> For even though they knew God, they did</a:t>
            </a:r>
            <a:r>
              <a:rPr lang="en-US" sz="2800" spc="-150" dirty="0" smtClean="0">
                <a:solidFill>
                  <a:srgbClr val="00153E"/>
                </a:solidFill>
                <a:latin typeface="Tahoma" pitchFamily="34" charset="0"/>
                <a:ea typeface="Tahoma" pitchFamily="34" charset="0"/>
                <a:cs typeface="Tahoma" pitchFamily="34" charset="0"/>
              </a:rPr>
              <a:t> not </a:t>
            </a:r>
            <a:r>
              <a:rPr lang="en-US" sz="2800" dirty="0" smtClean="0">
                <a:solidFill>
                  <a:srgbClr val="00153E"/>
                </a:solidFill>
                <a:latin typeface="Tahoma" pitchFamily="34" charset="0"/>
                <a:ea typeface="Tahoma" pitchFamily="34" charset="0"/>
                <a:cs typeface="Tahoma" pitchFamily="34" charset="0"/>
              </a:rPr>
              <a:t>honor Him as God or give thanks, but they became futile in their speculations, and their foolish heart was darkened. Professing to be wise, they became fools</a:t>
            </a:r>
            <a:r>
              <a:rPr lang="en-US" sz="2800" spc="-150" dirty="0" smtClean="0">
                <a:solidFill>
                  <a:srgbClr val="00153E"/>
                </a:solidFill>
                <a:latin typeface="Tahoma" pitchFamily="34" charset="0"/>
                <a:ea typeface="Tahoma" pitchFamily="34" charset="0"/>
                <a:cs typeface="Tahoma" pitchFamily="34" charset="0"/>
              </a:rPr>
              <a:t>, and </a:t>
            </a:r>
            <a:r>
              <a:rPr lang="en-US" sz="2800" b="1" dirty="0" smtClean="0">
                <a:solidFill>
                  <a:srgbClr val="00153E"/>
                </a:solidFill>
                <a:latin typeface="Tahoma" pitchFamily="34" charset="0"/>
                <a:ea typeface="Tahoma" pitchFamily="34" charset="0"/>
                <a:cs typeface="Tahoma" pitchFamily="34" charset="0"/>
              </a:rPr>
              <a:t>exchanged</a:t>
            </a:r>
            <a:r>
              <a:rPr lang="en-US" sz="2800" dirty="0" smtClean="0">
                <a:solidFill>
                  <a:srgbClr val="00153E"/>
                </a:solidFill>
                <a:latin typeface="Tahoma" pitchFamily="34" charset="0"/>
                <a:ea typeface="Tahoma" pitchFamily="34" charset="0"/>
                <a:cs typeface="Tahoma" pitchFamily="34" charset="0"/>
              </a:rPr>
              <a:t> the glory of the incorruptible God for an image in the form of corruptible man and of birds and four-footed animals and crawling creatures.</a:t>
            </a:r>
            <a:r>
              <a:rPr lang="en-US" sz="2800" spc="-150" dirty="0" smtClean="0">
                <a:solidFill>
                  <a:srgbClr val="00153E"/>
                </a:solidFill>
                <a:latin typeface="Tahoma" pitchFamily="34" charset="0"/>
                <a:ea typeface="Tahoma" pitchFamily="34" charset="0"/>
                <a:cs typeface="Tahoma" pitchFamily="34" charset="0"/>
              </a:rPr>
              <a:t> Therefore </a:t>
            </a:r>
            <a:r>
              <a:rPr lang="en-US" sz="2800" dirty="0" smtClean="0">
                <a:solidFill>
                  <a:srgbClr val="00153E"/>
                </a:solidFill>
                <a:latin typeface="Tahoma" pitchFamily="34" charset="0"/>
                <a:ea typeface="Tahoma" pitchFamily="34" charset="0"/>
                <a:cs typeface="Tahoma" pitchFamily="34" charset="0"/>
              </a:rPr>
              <a:t>God gave them over in the lusts of their hearts to impurity, so that their bodies would be dishonored among them</a:t>
            </a:r>
            <a:r>
              <a:rPr lang="en-US" sz="2800" spc="-150" dirty="0" smtClean="0">
                <a:solidFill>
                  <a:srgbClr val="00153E"/>
                </a:solidFill>
                <a:latin typeface="Tahoma" pitchFamily="34" charset="0"/>
                <a:ea typeface="Tahoma" pitchFamily="34" charset="0"/>
                <a:cs typeface="Tahoma" pitchFamily="34" charset="0"/>
              </a:rPr>
              <a:t>. For </a:t>
            </a:r>
            <a:r>
              <a:rPr lang="en-US" sz="2800" dirty="0" smtClean="0">
                <a:solidFill>
                  <a:srgbClr val="00153E"/>
                </a:solidFill>
                <a:latin typeface="Tahoma" pitchFamily="34" charset="0"/>
                <a:ea typeface="Tahoma" pitchFamily="34" charset="0"/>
                <a:cs typeface="Tahoma" pitchFamily="34" charset="0"/>
              </a:rPr>
              <a:t>they </a:t>
            </a:r>
            <a:r>
              <a:rPr lang="en-US" sz="2800" b="1" dirty="0" smtClean="0">
                <a:solidFill>
                  <a:srgbClr val="00153E"/>
                </a:solidFill>
                <a:latin typeface="Tahoma" pitchFamily="34" charset="0"/>
                <a:ea typeface="Tahoma" pitchFamily="34" charset="0"/>
                <a:cs typeface="Tahoma" pitchFamily="34" charset="0"/>
              </a:rPr>
              <a:t>exchanged</a:t>
            </a:r>
            <a:r>
              <a:rPr lang="en-US" sz="2800" b="1" spc="-150" dirty="0" smtClean="0">
                <a:solidFill>
                  <a:srgbClr val="00153E"/>
                </a:solidFill>
                <a:latin typeface="Tahoma" pitchFamily="34" charset="0"/>
                <a:ea typeface="Tahoma" pitchFamily="34" charset="0"/>
                <a:cs typeface="Tahoma" pitchFamily="34" charset="0"/>
              </a:rPr>
              <a:t> </a:t>
            </a:r>
            <a:r>
              <a:rPr lang="en-US" sz="2800" spc="-150" dirty="0" smtClean="0">
                <a:solidFill>
                  <a:srgbClr val="00153E"/>
                </a:solidFill>
                <a:latin typeface="Tahoma" pitchFamily="34" charset="0"/>
                <a:ea typeface="Tahoma" pitchFamily="34" charset="0"/>
                <a:cs typeface="Tahoma" pitchFamily="34" charset="0"/>
              </a:rPr>
              <a:t>the </a:t>
            </a:r>
            <a:r>
              <a:rPr lang="en-US" sz="2800" dirty="0" smtClean="0">
                <a:solidFill>
                  <a:srgbClr val="00153E"/>
                </a:solidFill>
                <a:latin typeface="Tahoma" pitchFamily="34" charset="0"/>
                <a:ea typeface="Tahoma" pitchFamily="34" charset="0"/>
                <a:cs typeface="Tahoma" pitchFamily="34" charset="0"/>
              </a:rPr>
              <a:t>truth of God for a lie, and worshiped and served the creature rather than the Creator, who is blessed forever. Amen. </a:t>
            </a:r>
          </a:p>
          <a:p>
            <a:pPr>
              <a:lnSpc>
                <a:spcPct val="90000"/>
              </a:lnSpc>
              <a:spcBef>
                <a:spcPts val="300"/>
              </a:spcBef>
            </a:pPr>
            <a:r>
              <a:rPr lang="en-US" sz="2800" dirty="0" smtClean="0">
                <a:solidFill>
                  <a:srgbClr val="00153E"/>
                </a:solidFill>
                <a:latin typeface="Tahoma" pitchFamily="34" charset="0"/>
                <a:ea typeface="Tahoma" pitchFamily="34" charset="0"/>
                <a:cs typeface="Tahoma" pitchFamily="34" charset="0"/>
              </a:rPr>
              <a:t>Exchanged: </a:t>
            </a:r>
            <a:r>
              <a:rPr lang="en-US" sz="2800" i="1" dirty="0" err="1" smtClean="0">
                <a:solidFill>
                  <a:srgbClr val="00153E"/>
                </a:solidFill>
                <a:latin typeface="Tahoma" pitchFamily="34" charset="0"/>
                <a:ea typeface="Tahoma" pitchFamily="34" charset="0"/>
                <a:cs typeface="Tahoma" pitchFamily="34" charset="0"/>
              </a:rPr>
              <a:t>allasso</a:t>
            </a:r>
            <a:r>
              <a:rPr lang="en-US" sz="2800" i="1" dirty="0" smtClean="0">
                <a:solidFill>
                  <a:srgbClr val="00153E"/>
                </a:solidFill>
                <a:latin typeface="Tahoma" pitchFamily="34" charset="0"/>
                <a:ea typeface="Tahoma" pitchFamily="34" charset="0"/>
                <a:cs typeface="Tahoma" pitchFamily="34" charset="0"/>
              </a:rPr>
              <a:t>: </a:t>
            </a:r>
            <a:r>
              <a:rPr lang="en-US" sz="2800" dirty="0" smtClean="0">
                <a:solidFill>
                  <a:srgbClr val="00153E"/>
                </a:solidFill>
                <a:latin typeface="Tahoma" pitchFamily="34" charset="0"/>
                <a:ea typeface="Tahoma" pitchFamily="34" charset="0"/>
                <a:cs typeface="Tahoma" pitchFamily="34" charset="0"/>
              </a:rPr>
              <a:t>to alter, to substitute one thing for another</a:t>
            </a:r>
            <a:endParaRPr lang="en-US" sz="2800" dirty="0">
              <a:solidFill>
                <a:srgbClr val="00153E"/>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143000"/>
          </a:xfrm>
        </p:spPr>
        <p:txBody>
          <a:bodyPr>
            <a:normAutofit/>
          </a:bodyPr>
          <a:lstStyle/>
          <a:p>
            <a:pPr algn="ctr"/>
            <a:r>
              <a:rPr lang="en-US" sz="4800" dirty="0" smtClean="0">
                <a:solidFill>
                  <a:srgbClr val="002060"/>
                </a:solidFill>
                <a:latin typeface="Tahoma" pitchFamily="34" charset="0"/>
                <a:ea typeface="Tahoma" pitchFamily="34" charset="0"/>
                <a:cs typeface="Tahoma" pitchFamily="34" charset="0"/>
              </a:rPr>
              <a:t>CHRISTIAN EQUALS GREEN</a:t>
            </a:r>
            <a:endParaRPr lang="en-US" sz="480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1066800"/>
            <a:ext cx="9144000" cy="5791200"/>
          </a:xfrm>
        </p:spPr>
        <p:txBody>
          <a:bodyPr>
            <a:noAutofit/>
          </a:bodyPr>
          <a:lstStyle/>
          <a:p>
            <a:pPr>
              <a:lnSpc>
                <a:spcPct val="98000"/>
              </a:lnSpc>
              <a:spcBef>
                <a:spcPts val="0"/>
              </a:spcBef>
            </a:pPr>
            <a:r>
              <a:rPr lang="en-US" sz="2750" dirty="0" smtClean="0">
                <a:solidFill>
                  <a:srgbClr val="00194C"/>
                </a:solidFill>
              </a:rPr>
              <a:t>God saved </a:t>
            </a:r>
            <a:r>
              <a:rPr lang="en-US" sz="2750" spc="-150" dirty="0" smtClean="0">
                <a:solidFill>
                  <a:srgbClr val="00194C"/>
                </a:solidFill>
              </a:rPr>
              <a:t>us in order that he </a:t>
            </a:r>
            <a:r>
              <a:rPr lang="en-US" sz="2750" dirty="0" smtClean="0">
                <a:solidFill>
                  <a:srgbClr val="00194C"/>
                </a:solidFill>
              </a:rPr>
              <a:t>might </a:t>
            </a:r>
            <a:r>
              <a:rPr lang="en-US" sz="2750" spc="-150" dirty="0" smtClean="0">
                <a:solidFill>
                  <a:srgbClr val="00194C"/>
                </a:solidFill>
              </a:rPr>
              <a:t>rescue all of creation.  E</a:t>
            </a:r>
            <a:r>
              <a:rPr lang="en-US" sz="2750" dirty="0" smtClean="0">
                <a:solidFill>
                  <a:srgbClr val="00194C"/>
                </a:solidFill>
              </a:rPr>
              <a:t>arth is groaning, waiting for the sons and daughters of God to be redeemed and filled with the Spirit. Why?  So that they can invade the planet and rescue it from the demonic destruction that has played havoc with the atmosphere</a:t>
            </a:r>
            <a:r>
              <a:rPr lang="en-US" sz="2750" spc="-300" dirty="0" smtClean="0">
                <a:solidFill>
                  <a:srgbClr val="00194C"/>
                </a:solidFill>
              </a:rPr>
              <a:t>, the </a:t>
            </a:r>
            <a:r>
              <a:rPr lang="en-US" sz="2750" dirty="0" smtClean="0">
                <a:solidFill>
                  <a:srgbClr val="00194C"/>
                </a:solidFill>
              </a:rPr>
              <a:t>ecology balance, all the things we see around </a:t>
            </a:r>
            <a:r>
              <a:rPr lang="en-US" sz="2750" spc="-150" dirty="0" smtClean="0">
                <a:solidFill>
                  <a:srgbClr val="00194C"/>
                </a:solidFill>
              </a:rPr>
              <a:t>us.  Our </a:t>
            </a:r>
            <a:r>
              <a:rPr lang="en-US" sz="2750" dirty="0" smtClean="0">
                <a:solidFill>
                  <a:srgbClr val="00194C"/>
                </a:solidFill>
              </a:rPr>
              <a:t>call is to be God’s agent</a:t>
            </a:r>
            <a:r>
              <a:rPr lang="en-US" sz="2750" spc="-150" dirty="0" smtClean="0">
                <a:solidFill>
                  <a:srgbClr val="00194C"/>
                </a:solidFill>
              </a:rPr>
              <a:t>s, to </a:t>
            </a:r>
            <a:r>
              <a:rPr lang="en-US" sz="2750" dirty="0" smtClean="0">
                <a:solidFill>
                  <a:srgbClr val="00194C"/>
                </a:solidFill>
              </a:rPr>
              <a:t>rescue not </a:t>
            </a:r>
            <a:r>
              <a:rPr lang="en-US" sz="2750" spc="-150" dirty="0" smtClean="0">
                <a:solidFill>
                  <a:srgbClr val="00194C"/>
                </a:solidFill>
              </a:rPr>
              <a:t>only the </a:t>
            </a:r>
            <a:r>
              <a:rPr lang="en-US" sz="2750" dirty="0" smtClean="0">
                <a:solidFill>
                  <a:srgbClr val="00194C"/>
                </a:solidFill>
              </a:rPr>
              <a:t>human </a:t>
            </a:r>
            <a:r>
              <a:rPr lang="en-US" sz="2750" spc="-150" dirty="0" smtClean="0">
                <a:solidFill>
                  <a:srgbClr val="00194C"/>
                </a:solidFill>
              </a:rPr>
              <a:t>race but the </a:t>
            </a:r>
            <a:r>
              <a:rPr lang="en-US" sz="2750" dirty="0" smtClean="0">
                <a:solidFill>
                  <a:srgbClr val="00194C"/>
                </a:solidFill>
              </a:rPr>
              <a:t>whole of creation</a:t>
            </a:r>
            <a:r>
              <a:rPr lang="en-US" sz="2000" dirty="0" smtClean="0">
                <a:solidFill>
                  <a:srgbClr val="00194C"/>
                </a:solidFill>
              </a:rPr>
              <a:t>. Tony </a:t>
            </a:r>
            <a:r>
              <a:rPr lang="en-US" sz="2000" dirty="0" err="1" smtClean="0">
                <a:solidFill>
                  <a:srgbClr val="00194C"/>
                </a:solidFill>
              </a:rPr>
              <a:t>Campolo</a:t>
            </a:r>
            <a:endParaRPr lang="en-US" sz="2000" dirty="0" smtClean="0">
              <a:solidFill>
                <a:srgbClr val="00194C"/>
              </a:solidFill>
            </a:endParaRPr>
          </a:p>
          <a:p>
            <a:pPr>
              <a:lnSpc>
                <a:spcPct val="98000"/>
              </a:lnSpc>
              <a:spcBef>
                <a:spcPts val="0"/>
              </a:spcBef>
            </a:pPr>
            <a:r>
              <a:rPr lang="en-US" sz="2750" dirty="0" smtClean="0">
                <a:solidFill>
                  <a:srgbClr val="00194C"/>
                </a:solidFill>
              </a:rPr>
              <a:t>God</a:t>
            </a:r>
            <a:r>
              <a:rPr lang="en-US" sz="2750" spc="-150" dirty="0" smtClean="0">
                <a:solidFill>
                  <a:srgbClr val="00194C"/>
                </a:solidFill>
              </a:rPr>
              <a:t> is </a:t>
            </a:r>
            <a:r>
              <a:rPr lang="en-US" sz="2750" dirty="0" smtClean="0">
                <a:solidFill>
                  <a:srgbClr val="00194C"/>
                </a:solidFill>
              </a:rPr>
              <a:t>con</a:t>
            </a:r>
            <a:r>
              <a:rPr lang="en-US" sz="2750" spc="-150" dirty="0" smtClean="0">
                <a:solidFill>
                  <a:srgbClr val="00194C"/>
                </a:solidFill>
              </a:rPr>
              <a:t>sta</a:t>
            </a:r>
            <a:r>
              <a:rPr lang="en-US" sz="2750" dirty="0" smtClean="0">
                <a:solidFill>
                  <a:srgbClr val="00194C"/>
                </a:solidFill>
              </a:rPr>
              <a:t>ntly cr</a:t>
            </a:r>
            <a:r>
              <a:rPr lang="en-US" sz="2750" spc="-150" dirty="0" smtClean="0">
                <a:solidFill>
                  <a:srgbClr val="00194C"/>
                </a:solidFill>
              </a:rPr>
              <a:t>eat</a:t>
            </a:r>
            <a:r>
              <a:rPr lang="en-US" sz="2750" dirty="0" smtClean="0">
                <a:solidFill>
                  <a:srgbClr val="00194C"/>
                </a:solidFill>
              </a:rPr>
              <a:t>ing ane</a:t>
            </a:r>
            <a:r>
              <a:rPr lang="en-US" sz="2750" spc="-150" dirty="0" smtClean="0">
                <a:solidFill>
                  <a:srgbClr val="00194C"/>
                </a:solidFill>
              </a:rPr>
              <a:t>w.  </a:t>
            </a:r>
            <a:r>
              <a:rPr lang="en-US" sz="2750" dirty="0" smtClean="0">
                <a:solidFill>
                  <a:srgbClr val="00194C"/>
                </a:solidFill>
              </a:rPr>
              <a:t>God </a:t>
            </a:r>
            <a:r>
              <a:rPr lang="en-US" sz="2750" spc="-150" dirty="0" smtClean="0">
                <a:solidFill>
                  <a:srgbClr val="00194C"/>
                </a:solidFill>
              </a:rPr>
              <a:t>also invites </a:t>
            </a:r>
            <a:r>
              <a:rPr lang="en-US" sz="2750" dirty="0" smtClean="0">
                <a:solidFill>
                  <a:srgbClr val="00194C"/>
                </a:solidFill>
              </a:rPr>
              <a:t>us to be      re-created </a:t>
            </a:r>
            <a:r>
              <a:rPr lang="en-US" sz="2750" spc="-150" dirty="0" smtClean="0">
                <a:solidFill>
                  <a:srgbClr val="00194C"/>
                </a:solidFill>
              </a:rPr>
              <a:t>and join the </a:t>
            </a:r>
            <a:r>
              <a:rPr lang="en-US" sz="2750" dirty="0" smtClean="0">
                <a:solidFill>
                  <a:srgbClr val="00194C"/>
                </a:solidFill>
              </a:rPr>
              <a:t>work of God as </a:t>
            </a:r>
            <a:r>
              <a:rPr lang="en-US" sz="2750" spc="-150" dirty="0" smtClean="0">
                <a:solidFill>
                  <a:srgbClr val="00194C"/>
                </a:solidFill>
              </a:rPr>
              <a:t>co-creators.  </a:t>
            </a:r>
            <a:r>
              <a:rPr lang="en-US" sz="2000" dirty="0" smtClean="0">
                <a:solidFill>
                  <a:srgbClr val="00194C"/>
                </a:solidFill>
              </a:rPr>
              <a:t>Rob Bell</a:t>
            </a:r>
          </a:p>
          <a:p>
            <a:pPr>
              <a:lnSpc>
                <a:spcPct val="98000"/>
              </a:lnSpc>
              <a:spcBef>
                <a:spcPts val="0"/>
              </a:spcBef>
            </a:pPr>
            <a:r>
              <a:rPr lang="en-US" sz="2750" dirty="0" smtClean="0">
                <a:solidFill>
                  <a:srgbClr val="00194C"/>
                </a:solidFill>
              </a:rPr>
              <a:t>What if Jesus didn’t come to start a new religion, but rather came to start a political, social, religious, artistic, economic, intellectual and spiritual revolution that would give birth to a new world?  </a:t>
            </a:r>
            <a:r>
              <a:rPr lang="en-US" sz="2000" dirty="0" smtClean="0">
                <a:solidFill>
                  <a:srgbClr val="00194C"/>
                </a:solidFill>
              </a:rPr>
              <a:t>Brian McLaren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rPr>
              <a:t>WHAT GOD SAYS</a:t>
            </a:r>
            <a:endParaRPr lang="en-US" sz="5400" dirty="0">
              <a:solidFill>
                <a:srgbClr val="002060"/>
              </a:solidFill>
            </a:endParaRPr>
          </a:p>
        </p:txBody>
      </p:sp>
      <p:sp>
        <p:nvSpPr>
          <p:cNvPr id="6" name="Content Placeholder 5"/>
          <p:cNvSpPr>
            <a:spLocks noGrp="1"/>
          </p:cNvSpPr>
          <p:nvPr>
            <p:ph idx="1"/>
          </p:nvPr>
        </p:nvSpPr>
        <p:spPr>
          <a:xfrm>
            <a:off x="0" y="990600"/>
            <a:ext cx="9144000" cy="5867400"/>
          </a:xfrm>
        </p:spPr>
        <p:txBody>
          <a:bodyPr>
            <a:noAutofit/>
          </a:bodyPr>
          <a:lstStyle/>
          <a:p>
            <a:pPr>
              <a:lnSpc>
                <a:spcPct val="98000"/>
              </a:lnSpc>
              <a:spcBef>
                <a:spcPts val="200"/>
              </a:spcBef>
            </a:pPr>
            <a:r>
              <a:rPr lang="en-US" b="1" dirty="0" smtClean="0">
                <a:solidFill>
                  <a:srgbClr val="00194C"/>
                </a:solidFill>
              </a:rPr>
              <a:t>Genesis 1:26 </a:t>
            </a:r>
            <a:r>
              <a:rPr lang="en-US" dirty="0" smtClean="0">
                <a:solidFill>
                  <a:srgbClr val="00194C"/>
                </a:solidFill>
              </a:rPr>
              <a:t> Then God said, "Let Us make man in Our image, according to Our likeness; and let them rule over the fish of the sea and over the birds of the sky and over the cattle and over all the earth, and over every creeping thing that creeps on the earth." </a:t>
            </a:r>
          </a:p>
          <a:p>
            <a:pPr>
              <a:lnSpc>
                <a:spcPct val="98000"/>
              </a:lnSpc>
              <a:spcBef>
                <a:spcPts val="200"/>
              </a:spcBef>
            </a:pPr>
            <a:r>
              <a:rPr lang="en-US" dirty="0" smtClean="0">
                <a:solidFill>
                  <a:srgbClr val="00194C"/>
                </a:solidFill>
              </a:rPr>
              <a:t>Rule: </a:t>
            </a:r>
            <a:r>
              <a:rPr lang="en-US" i="1" dirty="0" err="1" smtClean="0">
                <a:solidFill>
                  <a:srgbClr val="00194C"/>
                </a:solidFill>
              </a:rPr>
              <a:t>radah</a:t>
            </a:r>
            <a:r>
              <a:rPr lang="en-US" i="1" dirty="0" smtClean="0">
                <a:solidFill>
                  <a:srgbClr val="00194C"/>
                </a:solidFill>
              </a:rPr>
              <a:t>: </a:t>
            </a:r>
            <a:r>
              <a:rPr lang="en-US" dirty="0" smtClean="0">
                <a:solidFill>
                  <a:srgbClr val="00194C"/>
                </a:solidFill>
              </a:rPr>
              <a:t>have dominion</a:t>
            </a:r>
          </a:p>
          <a:p>
            <a:pPr>
              <a:lnSpc>
                <a:spcPct val="98000"/>
              </a:lnSpc>
              <a:spcBef>
                <a:spcPts val="200"/>
              </a:spcBef>
            </a:pPr>
            <a:r>
              <a:rPr lang="en-US" b="1" dirty="0" smtClean="0">
                <a:solidFill>
                  <a:srgbClr val="00194C"/>
                </a:solidFill>
              </a:rPr>
              <a:t>Genesis 1:28 </a:t>
            </a:r>
            <a:r>
              <a:rPr lang="en-US" dirty="0" smtClean="0">
                <a:solidFill>
                  <a:srgbClr val="00194C"/>
                </a:solidFill>
              </a:rPr>
              <a:t> God blessed them; and God said to them, "Be fruitful and multiply, and fill the earth, and subdue it; and rule over the fish of the sea and over the birds of the sky and over every living thing that moves on the earth." </a:t>
            </a:r>
          </a:p>
          <a:p>
            <a:pPr>
              <a:lnSpc>
                <a:spcPct val="98000"/>
              </a:lnSpc>
              <a:spcBef>
                <a:spcPts val="200"/>
              </a:spcBef>
            </a:pPr>
            <a:r>
              <a:rPr lang="en-US" dirty="0" smtClean="0">
                <a:solidFill>
                  <a:srgbClr val="00194C"/>
                </a:solidFill>
              </a:rPr>
              <a:t>Subdue: </a:t>
            </a:r>
            <a:r>
              <a:rPr lang="en-US" i="1" dirty="0" err="1" smtClean="0">
                <a:solidFill>
                  <a:srgbClr val="00194C"/>
                </a:solidFill>
              </a:rPr>
              <a:t>kabash</a:t>
            </a:r>
            <a:r>
              <a:rPr lang="en-US" i="1" dirty="0" smtClean="0">
                <a:solidFill>
                  <a:srgbClr val="00194C"/>
                </a:solidFill>
              </a:rPr>
              <a:t>: </a:t>
            </a:r>
            <a:r>
              <a:rPr lang="en-US" dirty="0" smtClean="0">
                <a:solidFill>
                  <a:srgbClr val="00194C"/>
                </a:solidFill>
              </a:rPr>
              <a:t>to bring into subjection; keep under</a:t>
            </a:r>
          </a:p>
          <a:p>
            <a:pPr>
              <a:lnSpc>
                <a:spcPct val="98000"/>
              </a:lnSpc>
              <a:spcBef>
                <a:spcPts val="200"/>
              </a:spcBef>
            </a:pPr>
            <a:r>
              <a:rPr lang="en-US" dirty="0" smtClean="0">
                <a:solidFill>
                  <a:srgbClr val="00194C"/>
                </a:solidFill>
              </a:rPr>
              <a:t>This was intended to be under the headship of God</a:t>
            </a:r>
            <a:br>
              <a:rPr lang="en-US" dirty="0" smtClean="0">
                <a:solidFill>
                  <a:srgbClr val="00194C"/>
                </a:solidFill>
              </a:rPr>
            </a:br>
            <a:endParaRPr lang="en-US" dirty="0">
              <a:solidFill>
                <a:srgbClr val="00194C"/>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rPr>
              <a:t>EARTH’S DESTRUCTION</a:t>
            </a:r>
            <a:endParaRPr lang="en-US" sz="5400" dirty="0">
              <a:solidFill>
                <a:srgbClr val="002060"/>
              </a:solidFill>
            </a:endParaRPr>
          </a:p>
        </p:txBody>
      </p:sp>
      <p:sp>
        <p:nvSpPr>
          <p:cNvPr id="6" name="Content Placeholder 5"/>
          <p:cNvSpPr>
            <a:spLocks noGrp="1"/>
          </p:cNvSpPr>
          <p:nvPr>
            <p:ph idx="1"/>
          </p:nvPr>
        </p:nvSpPr>
        <p:spPr>
          <a:xfrm>
            <a:off x="0" y="1066800"/>
            <a:ext cx="9144000" cy="5791200"/>
          </a:xfrm>
        </p:spPr>
        <p:txBody>
          <a:bodyPr>
            <a:noAutofit/>
          </a:bodyPr>
          <a:lstStyle/>
          <a:p>
            <a:pPr>
              <a:lnSpc>
                <a:spcPct val="90000"/>
              </a:lnSpc>
              <a:spcBef>
                <a:spcPts val="0"/>
              </a:spcBef>
            </a:pPr>
            <a:r>
              <a:rPr lang="en-US" b="1" dirty="0" smtClean="0">
                <a:solidFill>
                  <a:srgbClr val="00194C"/>
                </a:solidFill>
              </a:rPr>
              <a:t>2 Peter 3:6-7 …</a:t>
            </a:r>
            <a:r>
              <a:rPr lang="en-US" dirty="0" smtClean="0">
                <a:solidFill>
                  <a:srgbClr val="00194C"/>
                </a:solidFill>
              </a:rPr>
              <a:t>through which the world at that time was destroyed, being flooded with water. But by His word the present heavens and earth are being reserved for fire, kept for the day of judgment and destruction of ungodly men. </a:t>
            </a:r>
          </a:p>
          <a:p>
            <a:pPr>
              <a:lnSpc>
                <a:spcPct val="90000"/>
              </a:lnSpc>
              <a:spcBef>
                <a:spcPts val="0"/>
              </a:spcBef>
            </a:pPr>
            <a:r>
              <a:rPr lang="en-US" b="1" dirty="0" smtClean="0">
                <a:solidFill>
                  <a:srgbClr val="00194C"/>
                </a:solidFill>
              </a:rPr>
              <a:t>2 Peter 3:10-12 </a:t>
            </a:r>
            <a:r>
              <a:rPr lang="en-US" dirty="0" smtClean="0">
                <a:solidFill>
                  <a:srgbClr val="00194C"/>
                </a:solidFill>
              </a:rPr>
              <a:t> But the day of the Lord will come like a thief, in which the heavens will pass away with a roar and the elements will be destroyed with intense heat, and the earth and its works will be burned up. </a:t>
            </a:r>
            <a:br>
              <a:rPr lang="en-US" dirty="0" smtClean="0">
                <a:solidFill>
                  <a:srgbClr val="00194C"/>
                </a:solidFill>
              </a:rPr>
            </a:br>
            <a:r>
              <a:rPr lang="en-US" dirty="0" smtClean="0">
                <a:solidFill>
                  <a:srgbClr val="00194C"/>
                </a:solidFill>
              </a:rPr>
              <a:t>Since all these things are to be destroyed in this way, what sort of people ought you to be in holy conduct and godliness, looking for and hastening the coming of the day of God, because of which the heavens will be destroyed by burning, and the elements will melt with intense heat! </a:t>
            </a:r>
            <a:endParaRPr lang="en-US" dirty="0">
              <a:solidFill>
                <a:srgbClr val="00194C"/>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0"/>
            <a:ext cx="9525000" cy="990600"/>
          </a:xfrm>
        </p:spPr>
        <p:txBody>
          <a:bodyPr>
            <a:normAutofit/>
          </a:bodyPr>
          <a:lstStyle/>
          <a:p>
            <a:pPr algn="ctr"/>
            <a:r>
              <a:rPr lang="en-US" sz="5400" spc="-150" dirty="0" smtClean="0">
                <a:solidFill>
                  <a:srgbClr val="002060"/>
                </a:solidFill>
                <a:latin typeface="Tahoma" pitchFamily="34" charset="0"/>
                <a:ea typeface="Tahoma" pitchFamily="34" charset="0"/>
                <a:cs typeface="Tahoma" pitchFamily="34" charset="0"/>
              </a:rPr>
              <a:t>BUT IN THE MEANTIME….</a:t>
            </a:r>
            <a:endParaRPr lang="en-US" sz="5400" spc="-15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1066800"/>
            <a:ext cx="9144000" cy="5791200"/>
          </a:xfrm>
        </p:spPr>
        <p:txBody>
          <a:bodyPr>
            <a:noAutofit/>
          </a:bodyPr>
          <a:lstStyle/>
          <a:p>
            <a:pPr>
              <a:lnSpc>
                <a:spcPct val="90000"/>
              </a:lnSpc>
              <a:spcBef>
                <a:spcPts val="300"/>
              </a:spcBef>
            </a:pPr>
            <a:r>
              <a:rPr lang="en-US" b="1" dirty="0" smtClean="0">
                <a:solidFill>
                  <a:srgbClr val="00194C"/>
                </a:solidFill>
              </a:rPr>
              <a:t>2 Peter 3:13 </a:t>
            </a:r>
            <a:r>
              <a:rPr lang="en-US" dirty="0" smtClean="0">
                <a:solidFill>
                  <a:srgbClr val="00194C"/>
                </a:solidFill>
              </a:rPr>
              <a:t> But according to His promise we are looking for new heavens and a new earth, in which righteousness dwells. </a:t>
            </a:r>
          </a:p>
          <a:p>
            <a:pPr>
              <a:lnSpc>
                <a:spcPct val="90000"/>
              </a:lnSpc>
              <a:spcBef>
                <a:spcPts val="300"/>
              </a:spcBef>
            </a:pPr>
            <a:r>
              <a:rPr lang="en-US" b="1" dirty="0" smtClean="0">
                <a:solidFill>
                  <a:srgbClr val="00194C"/>
                </a:solidFill>
              </a:rPr>
              <a:t>Psalm 115:15-16 </a:t>
            </a:r>
            <a:r>
              <a:rPr lang="en-US" baseline="30000" dirty="0" smtClean="0">
                <a:solidFill>
                  <a:srgbClr val="00194C"/>
                </a:solidFill>
              </a:rPr>
              <a:t> </a:t>
            </a:r>
            <a:r>
              <a:rPr lang="en-US" dirty="0" smtClean="0">
                <a:solidFill>
                  <a:srgbClr val="00194C"/>
                </a:solidFill>
              </a:rPr>
              <a:t> May you be blessed of the </a:t>
            </a:r>
            <a:r>
              <a:rPr lang="en-US" cap="small" dirty="0" smtClean="0">
                <a:solidFill>
                  <a:srgbClr val="00194C"/>
                </a:solidFill>
              </a:rPr>
              <a:t>LORD</a:t>
            </a:r>
            <a:r>
              <a:rPr lang="en-US" dirty="0" smtClean="0">
                <a:solidFill>
                  <a:srgbClr val="00194C"/>
                </a:solidFill>
              </a:rPr>
              <a:t>, maker of heaven and earth. The heavens are the heavens of the </a:t>
            </a:r>
            <a:r>
              <a:rPr lang="en-US" cap="small" dirty="0" smtClean="0">
                <a:solidFill>
                  <a:srgbClr val="00194C"/>
                </a:solidFill>
              </a:rPr>
              <a:t>LORD</a:t>
            </a:r>
            <a:r>
              <a:rPr lang="en-US" dirty="0" smtClean="0">
                <a:solidFill>
                  <a:srgbClr val="00194C"/>
                </a:solidFill>
              </a:rPr>
              <a:t>, but the earth He has given to the sons of men. </a:t>
            </a:r>
          </a:p>
          <a:p>
            <a:pPr>
              <a:lnSpc>
                <a:spcPct val="90000"/>
              </a:lnSpc>
              <a:spcBef>
                <a:spcPts val="300"/>
              </a:spcBef>
            </a:pPr>
            <a:r>
              <a:rPr lang="en-US" dirty="0" smtClean="0">
                <a:solidFill>
                  <a:srgbClr val="00194C"/>
                </a:solidFill>
              </a:rPr>
              <a:t>Given: </a:t>
            </a:r>
            <a:r>
              <a:rPr lang="en-US" i="1" dirty="0" err="1" smtClean="0">
                <a:solidFill>
                  <a:srgbClr val="00194C"/>
                </a:solidFill>
              </a:rPr>
              <a:t>nathan</a:t>
            </a:r>
            <a:r>
              <a:rPr lang="en-US" i="1" dirty="0" smtClean="0">
                <a:solidFill>
                  <a:srgbClr val="00194C"/>
                </a:solidFill>
              </a:rPr>
              <a:t>: </a:t>
            </a:r>
            <a:r>
              <a:rPr lang="en-US" dirty="0" smtClean="0">
                <a:solidFill>
                  <a:srgbClr val="00194C"/>
                </a:solidFill>
              </a:rPr>
              <a:t>to assign or entrust</a:t>
            </a:r>
          </a:p>
          <a:p>
            <a:pPr>
              <a:lnSpc>
                <a:spcPct val="90000"/>
              </a:lnSpc>
              <a:spcBef>
                <a:spcPts val="300"/>
              </a:spcBef>
            </a:pPr>
            <a:r>
              <a:rPr lang="en-US" b="1" dirty="0" smtClean="0">
                <a:solidFill>
                  <a:srgbClr val="00194C"/>
                </a:solidFill>
              </a:rPr>
              <a:t>1 Corinthians 10:26 </a:t>
            </a:r>
            <a:r>
              <a:rPr lang="en-US" dirty="0" smtClean="0">
                <a:solidFill>
                  <a:srgbClr val="00194C"/>
                </a:solidFill>
              </a:rPr>
              <a:t> </a:t>
            </a:r>
            <a:r>
              <a:rPr lang="en-US" cap="small" dirty="0" smtClean="0">
                <a:solidFill>
                  <a:srgbClr val="00194C"/>
                </a:solidFill>
              </a:rPr>
              <a:t>FOR THE EARTH IS THE</a:t>
            </a:r>
            <a:r>
              <a:rPr lang="en-US" dirty="0" smtClean="0">
                <a:solidFill>
                  <a:srgbClr val="00194C"/>
                </a:solidFill>
              </a:rPr>
              <a:t> </a:t>
            </a:r>
            <a:r>
              <a:rPr lang="en-US" cap="small" dirty="0" smtClean="0">
                <a:solidFill>
                  <a:srgbClr val="00194C"/>
                </a:solidFill>
              </a:rPr>
              <a:t>LORD'S</a:t>
            </a:r>
            <a:r>
              <a:rPr lang="en-US" dirty="0" smtClean="0">
                <a:solidFill>
                  <a:srgbClr val="00194C"/>
                </a:solidFill>
              </a:rPr>
              <a:t>, </a:t>
            </a:r>
            <a:r>
              <a:rPr lang="en-US" cap="small" dirty="0" smtClean="0">
                <a:solidFill>
                  <a:srgbClr val="00194C"/>
                </a:solidFill>
              </a:rPr>
              <a:t>AND</a:t>
            </a:r>
            <a:r>
              <a:rPr lang="en-US" dirty="0" smtClean="0">
                <a:solidFill>
                  <a:srgbClr val="00194C"/>
                </a:solidFill>
              </a:rPr>
              <a:t> </a:t>
            </a:r>
            <a:r>
              <a:rPr lang="en-US" cap="small" dirty="0" smtClean="0">
                <a:solidFill>
                  <a:srgbClr val="00194C"/>
                </a:solidFill>
              </a:rPr>
              <a:t>ALL IT CONTAINS</a:t>
            </a:r>
            <a:r>
              <a:rPr lang="en-US" dirty="0" smtClean="0">
                <a:solidFill>
                  <a:srgbClr val="00194C"/>
                </a:solidFill>
              </a:rPr>
              <a:t>.</a:t>
            </a:r>
          </a:p>
          <a:p>
            <a:pPr>
              <a:lnSpc>
                <a:spcPct val="90000"/>
              </a:lnSpc>
              <a:spcBef>
                <a:spcPts val="300"/>
              </a:spcBef>
            </a:pPr>
            <a:r>
              <a:rPr lang="en-US" dirty="0" smtClean="0">
                <a:solidFill>
                  <a:srgbClr val="00194C"/>
                </a:solidFill>
              </a:rPr>
              <a:t>The earth belongs to God; man was appointed to superintend it; man lost control of the earth to Satan at the time of the original sin</a:t>
            </a:r>
            <a:br>
              <a:rPr lang="en-US" dirty="0" smtClean="0">
                <a:solidFill>
                  <a:srgbClr val="00194C"/>
                </a:solidFill>
              </a:rPr>
            </a:br>
            <a:r>
              <a:rPr lang="en-US" dirty="0" smtClean="0"/>
              <a:t/>
            </a:r>
            <a:br>
              <a:rPr lang="en-US" dirty="0" smtClean="0"/>
            </a:br>
            <a:endParaRPr lang="en-US" dirty="0" smtClean="0"/>
          </a:p>
          <a:p>
            <a:pPr>
              <a:lnSpc>
                <a:spcPct val="90000"/>
              </a:lnSpc>
              <a:spcBef>
                <a:spcPts val="300"/>
              </a:spcBef>
            </a:pPr>
            <a:endParaRPr lang="en-US" dirty="0" smtClean="0">
              <a:solidFill>
                <a:srgbClr val="00194C"/>
              </a:solidFill>
              <a:latin typeface="Tahoma" pitchFamily="34" charset="0"/>
              <a:ea typeface="Tahoma" pitchFamily="34" charset="0"/>
              <a:cs typeface="Tahom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066800"/>
          </a:xfrm>
        </p:spPr>
        <p:txBody>
          <a:bodyPr>
            <a:normAutofit/>
          </a:bodyPr>
          <a:lstStyle/>
          <a:p>
            <a:pPr algn="ctr"/>
            <a:r>
              <a:rPr lang="en-US" sz="4800" dirty="0" smtClean="0">
                <a:solidFill>
                  <a:srgbClr val="00153E"/>
                </a:solidFill>
                <a:latin typeface="Tahoma" pitchFamily="34" charset="0"/>
                <a:ea typeface="Tahoma" pitchFamily="34" charset="0"/>
                <a:cs typeface="Tahoma" pitchFamily="34" charset="0"/>
              </a:rPr>
              <a:t>THE RULER OF THIS WORLD</a:t>
            </a:r>
            <a:endParaRPr lang="en-US" sz="4800" dirty="0">
              <a:solidFill>
                <a:srgbClr val="00153E"/>
              </a:solidFill>
              <a:latin typeface="Tahoma" pitchFamily="34" charset="0"/>
              <a:ea typeface="Tahoma" pitchFamily="34" charset="0"/>
              <a:cs typeface="Tahoma" pitchFamily="34" charset="0"/>
            </a:endParaRPr>
          </a:p>
        </p:txBody>
      </p:sp>
      <p:sp>
        <p:nvSpPr>
          <p:cNvPr id="4" name="Content Placeholder 3"/>
          <p:cNvSpPr>
            <a:spLocks noGrp="1"/>
          </p:cNvSpPr>
          <p:nvPr>
            <p:ph idx="1"/>
          </p:nvPr>
        </p:nvSpPr>
        <p:spPr>
          <a:xfrm>
            <a:off x="0" y="1066800"/>
            <a:ext cx="9144000" cy="5791200"/>
          </a:xfrm>
        </p:spPr>
        <p:txBody>
          <a:bodyPr>
            <a:noAutofit/>
          </a:bodyPr>
          <a:lstStyle/>
          <a:p>
            <a:pPr>
              <a:lnSpc>
                <a:spcPct val="90000"/>
              </a:lnSpc>
              <a:spcBef>
                <a:spcPts val="0"/>
              </a:spcBef>
            </a:pPr>
            <a:r>
              <a:rPr lang="en-US" sz="2750" b="1" dirty="0" smtClean="0">
                <a:solidFill>
                  <a:srgbClr val="00194C"/>
                </a:solidFill>
              </a:rPr>
              <a:t>John 12:31 </a:t>
            </a:r>
            <a:r>
              <a:rPr lang="en-US" sz="2750" dirty="0" smtClean="0">
                <a:solidFill>
                  <a:srgbClr val="00194C"/>
                </a:solidFill>
              </a:rPr>
              <a:t>"Now judgment is upon this world; now the ruler of this world will be cast out.”</a:t>
            </a:r>
          </a:p>
          <a:p>
            <a:pPr>
              <a:lnSpc>
                <a:spcPct val="90000"/>
              </a:lnSpc>
              <a:spcBef>
                <a:spcPts val="0"/>
              </a:spcBef>
            </a:pPr>
            <a:r>
              <a:rPr lang="en-US" sz="2750" dirty="0" smtClean="0">
                <a:solidFill>
                  <a:srgbClr val="00194C"/>
                </a:solidFill>
              </a:rPr>
              <a:t>One of the roles of the Kinsman Redeemer was to redeem the land that his relative had lost</a:t>
            </a:r>
          </a:p>
          <a:p>
            <a:pPr>
              <a:lnSpc>
                <a:spcPct val="90000"/>
              </a:lnSpc>
              <a:spcBef>
                <a:spcPts val="0"/>
              </a:spcBef>
            </a:pPr>
            <a:r>
              <a:rPr lang="en-US" sz="2750" dirty="0" smtClean="0">
                <a:solidFill>
                  <a:srgbClr val="00194C"/>
                </a:solidFill>
              </a:rPr>
              <a:t>People were given the earth to superintend under God, but lost control to Satan</a:t>
            </a:r>
          </a:p>
          <a:p>
            <a:pPr>
              <a:lnSpc>
                <a:spcPct val="90000"/>
              </a:lnSpc>
              <a:spcBef>
                <a:spcPts val="0"/>
              </a:spcBef>
            </a:pPr>
            <a:r>
              <a:rPr lang="en-US" sz="2750" dirty="0" smtClean="0">
                <a:solidFill>
                  <a:srgbClr val="00194C"/>
                </a:solidFill>
              </a:rPr>
              <a:t>Jesus purchased redemption for the earth, but hasn’t yet transacted business with what He purchased</a:t>
            </a:r>
          </a:p>
          <a:p>
            <a:pPr>
              <a:lnSpc>
                <a:spcPct val="90000"/>
              </a:lnSpc>
              <a:spcBef>
                <a:spcPts val="0"/>
              </a:spcBef>
            </a:pPr>
            <a:r>
              <a:rPr lang="en-US" sz="2750" dirty="0" smtClean="0">
                <a:solidFill>
                  <a:srgbClr val="00194C"/>
                </a:solidFill>
              </a:rPr>
              <a:t>For now, Satan continues as the ruler of this world </a:t>
            </a:r>
          </a:p>
          <a:p>
            <a:pPr>
              <a:lnSpc>
                <a:spcPct val="90000"/>
              </a:lnSpc>
              <a:spcBef>
                <a:spcPts val="0"/>
              </a:spcBef>
            </a:pPr>
            <a:r>
              <a:rPr lang="en-US" sz="2750" dirty="0" smtClean="0">
                <a:solidFill>
                  <a:srgbClr val="00194C"/>
                </a:solidFill>
              </a:rPr>
              <a:t>Jesus has placed His seal on the deed of earth, and only Jesus, the rightful owner, can break the seal</a:t>
            </a:r>
          </a:p>
          <a:p>
            <a:pPr>
              <a:lnSpc>
                <a:spcPct val="90000"/>
              </a:lnSpc>
              <a:spcBef>
                <a:spcPts val="0"/>
              </a:spcBef>
            </a:pPr>
            <a:r>
              <a:rPr lang="en-US" sz="2750" b="1" dirty="0" smtClean="0">
                <a:solidFill>
                  <a:srgbClr val="00194C"/>
                </a:solidFill>
              </a:rPr>
              <a:t>Revelation 5:9 </a:t>
            </a:r>
            <a:r>
              <a:rPr lang="en-US" sz="2750" dirty="0" smtClean="0">
                <a:solidFill>
                  <a:srgbClr val="00194C"/>
                </a:solidFill>
              </a:rPr>
              <a:t> And they sang a new song, saying, "Worthy are </a:t>
            </a:r>
            <a:r>
              <a:rPr lang="en-US" sz="2750" spc="-150" dirty="0" smtClean="0">
                <a:solidFill>
                  <a:srgbClr val="00194C"/>
                </a:solidFill>
              </a:rPr>
              <a:t>You to take </a:t>
            </a:r>
            <a:r>
              <a:rPr lang="en-US" sz="2750" dirty="0" smtClean="0">
                <a:solidFill>
                  <a:srgbClr val="00194C"/>
                </a:solidFill>
              </a:rPr>
              <a:t>the book and to break its seals; </a:t>
            </a:r>
            <a:r>
              <a:rPr lang="en-US" sz="2750" spc="-150" dirty="0" smtClean="0">
                <a:solidFill>
                  <a:srgbClr val="00194C"/>
                </a:solidFill>
              </a:rPr>
              <a:t>for You were </a:t>
            </a:r>
            <a:r>
              <a:rPr lang="en-US" sz="2750" dirty="0" smtClean="0">
                <a:solidFill>
                  <a:srgbClr val="00194C"/>
                </a:solidFill>
              </a:rPr>
              <a:t>slain</a:t>
            </a:r>
            <a:r>
              <a:rPr lang="en-US" sz="2750" spc="-150" dirty="0" smtClean="0">
                <a:solidFill>
                  <a:srgbClr val="00194C"/>
                </a:solidFill>
              </a:rPr>
              <a:t>, and </a:t>
            </a:r>
            <a:r>
              <a:rPr lang="en-US" sz="2750" dirty="0" smtClean="0">
                <a:solidFill>
                  <a:srgbClr val="00194C"/>
                </a:solidFill>
              </a:rPr>
              <a:t>purchased </a:t>
            </a:r>
            <a:r>
              <a:rPr lang="en-US" sz="2750" spc="-150" dirty="0" smtClean="0">
                <a:solidFill>
                  <a:srgbClr val="00194C"/>
                </a:solidFill>
              </a:rPr>
              <a:t>for </a:t>
            </a:r>
            <a:r>
              <a:rPr lang="en-US" sz="2750" dirty="0" smtClean="0">
                <a:solidFill>
                  <a:srgbClr val="00194C"/>
                </a:solidFill>
              </a:rPr>
              <a:t>God</a:t>
            </a:r>
            <a:r>
              <a:rPr lang="en-US" sz="2750" spc="-150" dirty="0" smtClean="0">
                <a:solidFill>
                  <a:srgbClr val="00194C"/>
                </a:solidFill>
              </a:rPr>
              <a:t> with </a:t>
            </a:r>
            <a:r>
              <a:rPr lang="en-US" sz="2750" dirty="0" smtClean="0">
                <a:solidFill>
                  <a:srgbClr val="00194C"/>
                </a:solidFill>
              </a:rPr>
              <a:t>Your blood </a:t>
            </a:r>
            <a:r>
              <a:rPr lang="en-US" sz="2750" i="1" dirty="0" smtClean="0">
                <a:solidFill>
                  <a:srgbClr val="00194C"/>
                </a:solidFill>
              </a:rPr>
              <a:t>men</a:t>
            </a:r>
            <a:r>
              <a:rPr lang="en-US" sz="2750" dirty="0" smtClean="0">
                <a:solidFill>
                  <a:srgbClr val="00194C"/>
                </a:solidFill>
              </a:rPr>
              <a:t> from every tribe </a:t>
            </a:r>
            <a:r>
              <a:rPr lang="en-US" sz="2750" spc="-150" dirty="0" smtClean="0">
                <a:solidFill>
                  <a:srgbClr val="00194C"/>
                </a:solidFill>
              </a:rPr>
              <a:t>and </a:t>
            </a:r>
            <a:r>
              <a:rPr lang="en-US" sz="2750" dirty="0" smtClean="0">
                <a:solidFill>
                  <a:srgbClr val="00194C"/>
                </a:solidFill>
              </a:rPr>
              <a:t>tongue</a:t>
            </a:r>
            <a:r>
              <a:rPr lang="en-US" sz="2750" spc="-150" dirty="0" smtClean="0">
                <a:solidFill>
                  <a:srgbClr val="00194C"/>
                </a:solidFill>
              </a:rPr>
              <a:t> and </a:t>
            </a:r>
            <a:r>
              <a:rPr lang="en-US" sz="2750" dirty="0" smtClean="0">
                <a:solidFill>
                  <a:srgbClr val="00194C"/>
                </a:solidFill>
              </a:rPr>
              <a:t>people</a:t>
            </a:r>
            <a:r>
              <a:rPr lang="en-US" sz="2750" spc="-150" dirty="0" smtClean="0">
                <a:solidFill>
                  <a:srgbClr val="00194C"/>
                </a:solidFill>
              </a:rPr>
              <a:t> and </a:t>
            </a:r>
            <a:r>
              <a:rPr lang="en-US" sz="2750" dirty="0" smtClean="0">
                <a:solidFill>
                  <a:srgbClr val="00194C"/>
                </a:solidFill>
              </a:rPr>
              <a:t>nation. </a:t>
            </a:r>
            <a:endParaRPr lang="en-US" sz="2750" dirty="0">
              <a:solidFill>
                <a:srgbClr val="00194C"/>
              </a:solidFill>
              <a:latin typeface="Tahoma" pitchFamily="34" charset="0"/>
              <a:ea typeface="Tahoma" pitchFamily="34" charset="0"/>
              <a:cs typeface="Tahom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pPr algn="ctr"/>
            <a:r>
              <a:rPr lang="en-US" sz="5400" dirty="0" smtClean="0">
                <a:solidFill>
                  <a:srgbClr val="00153E"/>
                </a:solidFill>
                <a:latin typeface="Tahoma" pitchFamily="34" charset="0"/>
                <a:ea typeface="Tahoma" pitchFamily="34" charset="0"/>
                <a:cs typeface="Tahoma" pitchFamily="34" charset="0"/>
              </a:rPr>
              <a:t>NEW EARTH</a:t>
            </a:r>
            <a:endParaRPr lang="en-US" sz="5400" dirty="0">
              <a:solidFill>
                <a:srgbClr val="00153E"/>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sz="2750" b="1" dirty="0" smtClean="0">
                <a:solidFill>
                  <a:srgbClr val="00194C"/>
                </a:solidFill>
              </a:rPr>
              <a:t>Isaiah 65:17 </a:t>
            </a:r>
            <a:r>
              <a:rPr lang="en-US" sz="2750" dirty="0" smtClean="0">
                <a:solidFill>
                  <a:srgbClr val="00194C"/>
                </a:solidFill>
              </a:rPr>
              <a:t> "For behold, I create new heavens and a new earth; And the former things will not be remembered or come to mind.” </a:t>
            </a:r>
          </a:p>
          <a:p>
            <a:pPr>
              <a:lnSpc>
                <a:spcPct val="90000"/>
              </a:lnSpc>
              <a:spcBef>
                <a:spcPts val="200"/>
              </a:spcBef>
            </a:pPr>
            <a:r>
              <a:rPr lang="en-US" sz="2750" b="1" dirty="0" smtClean="0">
                <a:solidFill>
                  <a:srgbClr val="00194C"/>
                </a:solidFill>
              </a:rPr>
              <a:t>Revelation 21:1-4 </a:t>
            </a:r>
            <a:r>
              <a:rPr lang="en-US" sz="2750" dirty="0" smtClean="0">
                <a:solidFill>
                  <a:srgbClr val="00194C"/>
                </a:solidFill>
              </a:rPr>
              <a:t> Then I saw a new heaven and a new earth; for the first heaven and the first earth passed away, and there is no longer </a:t>
            </a:r>
            <a:r>
              <a:rPr lang="en-US" sz="2750" i="1" dirty="0" smtClean="0">
                <a:solidFill>
                  <a:srgbClr val="00194C"/>
                </a:solidFill>
              </a:rPr>
              <a:t>any</a:t>
            </a:r>
            <a:r>
              <a:rPr lang="en-US" sz="2750" dirty="0" smtClean="0">
                <a:solidFill>
                  <a:srgbClr val="00194C"/>
                </a:solidFill>
              </a:rPr>
              <a:t> sea</a:t>
            </a:r>
            <a:r>
              <a:rPr lang="en-US" sz="2750" spc="-150" dirty="0" smtClean="0">
                <a:solidFill>
                  <a:srgbClr val="00194C"/>
                </a:solidFill>
              </a:rPr>
              <a:t>. And I </a:t>
            </a:r>
            <a:r>
              <a:rPr lang="en-US" sz="2750" dirty="0" smtClean="0">
                <a:solidFill>
                  <a:srgbClr val="00194C"/>
                </a:solidFill>
              </a:rPr>
              <a:t>saw </a:t>
            </a:r>
            <a:r>
              <a:rPr lang="en-US" sz="2750" spc="-150" dirty="0" smtClean="0">
                <a:solidFill>
                  <a:srgbClr val="00194C"/>
                </a:solidFill>
              </a:rPr>
              <a:t>the </a:t>
            </a:r>
            <a:r>
              <a:rPr lang="en-US" sz="2750" dirty="0" smtClean="0">
                <a:solidFill>
                  <a:srgbClr val="00194C"/>
                </a:solidFill>
              </a:rPr>
              <a:t>holy city, </a:t>
            </a:r>
            <a:r>
              <a:rPr lang="en-US" sz="2750" spc="-150" dirty="0" smtClean="0">
                <a:solidFill>
                  <a:srgbClr val="00194C"/>
                </a:solidFill>
              </a:rPr>
              <a:t>new Jerusalem</a:t>
            </a:r>
            <a:r>
              <a:rPr lang="en-US" sz="2750" dirty="0" smtClean="0">
                <a:solidFill>
                  <a:srgbClr val="00194C"/>
                </a:solidFill>
              </a:rPr>
              <a:t>, coming down out of heaven from God</a:t>
            </a:r>
            <a:r>
              <a:rPr lang="en-US" sz="2750" spc="-150" dirty="0" smtClean="0">
                <a:solidFill>
                  <a:srgbClr val="00194C"/>
                </a:solidFill>
              </a:rPr>
              <a:t>, made ready as a </a:t>
            </a:r>
            <a:r>
              <a:rPr lang="en-US" sz="2750" dirty="0" smtClean="0">
                <a:solidFill>
                  <a:srgbClr val="00194C"/>
                </a:solidFill>
              </a:rPr>
              <a:t>bride adorned</a:t>
            </a:r>
            <a:r>
              <a:rPr lang="en-US" sz="2750" spc="-150" dirty="0" smtClean="0">
                <a:solidFill>
                  <a:srgbClr val="00194C"/>
                </a:solidFill>
              </a:rPr>
              <a:t> for her husband.  And I </a:t>
            </a:r>
            <a:r>
              <a:rPr lang="en-US" sz="2750" dirty="0" smtClean="0">
                <a:solidFill>
                  <a:srgbClr val="00194C"/>
                </a:solidFill>
              </a:rPr>
              <a:t>heard a loud voice </a:t>
            </a:r>
            <a:r>
              <a:rPr lang="en-US" sz="2750" spc="-150" dirty="0" smtClean="0">
                <a:solidFill>
                  <a:srgbClr val="00194C"/>
                </a:solidFill>
              </a:rPr>
              <a:t>from the </a:t>
            </a:r>
            <a:r>
              <a:rPr lang="en-US" sz="2750" dirty="0" smtClean="0">
                <a:solidFill>
                  <a:srgbClr val="00194C"/>
                </a:solidFill>
              </a:rPr>
              <a:t>throne, saying, </a:t>
            </a:r>
            <a:r>
              <a:rPr lang="en-US" sz="2750" spc="-150" dirty="0" smtClean="0">
                <a:solidFill>
                  <a:srgbClr val="00194C"/>
                </a:solidFill>
              </a:rPr>
              <a:t>"Behold</a:t>
            </a:r>
            <a:r>
              <a:rPr lang="en-US" sz="2750" dirty="0" smtClean="0">
                <a:solidFill>
                  <a:srgbClr val="00194C"/>
                </a:solidFill>
              </a:rPr>
              <a:t>, the tabernacle of God is among men, and He will dwell among them, and they shall be His people, and God Himself will be among them, and He will wipe away every tear from their eyes; and there will no longer be </a:t>
            </a:r>
            <a:r>
              <a:rPr lang="en-US" sz="2750" i="1" dirty="0" smtClean="0">
                <a:solidFill>
                  <a:srgbClr val="00194C"/>
                </a:solidFill>
              </a:rPr>
              <a:t>any</a:t>
            </a:r>
            <a:r>
              <a:rPr lang="en-US" sz="2750" dirty="0" smtClean="0">
                <a:solidFill>
                  <a:srgbClr val="00194C"/>
                </a:solidFill>
              </a:rPr>
              <a:t> death; there will no longer be </a:t>
            </a:r>
            <a:r>
              <a:rPr lang="en-US" sz="2750" i="1" dirty="0" smtClean="0">
                <a:solidFill>
                  <a:srgbClr val="00194C"/>
                </a:solidFill>
              </a:rPr>
              <a:t>any</a:t>
            </a:r>
            <a:r>
              <a:rPr lang="en-US" sz="2750" dirty="0" smtClean="0">
                <a:solidFill>
                  <a:srgbClr val="00194C"/>
                </a:solidFill>
              </a:rPr>
              <a:t> mourning, or crying, or pain; the first things have passed away.“ </a:t>
            </a:r>
            <a:endParaRPr lang="en-US" sz="2750" dirty="0">
              <a:solidFill>
                <a:srgbClr val="00194C"/>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0"/>
            <a:ext cx="8686800" cy="1066800"/>
          </a:xfrm>
        </p:spPr>
        <p:txBody>
          <a:bodyPr>
            <a:normAutofit/>
          </a:bodyPr>
          <a:lstStyle/>
          <a:p>
            <a:pPr algn="ctr"/>
            <a:r>
              <a:rPr lang="en-US" sz="5400" dirty="0" smtClean="0">
                <a:solidFill>
                  <a:srgbClr val="002060"/>
                </a:solidFill>
              </a:rPr>
              <a:t>New earth</a:t>
            </a:r>
            <a:endParaRPr lang="en-US" sz="5400" dirty="0">
              <a:solidFill>
                <a:srgbClr val="002060"/>
              </a:solidFill>
            </a:endParaRPr>
          </a:p>
        </p:txBody>
      </p:sp>
      <p:sp>
        <p:nvSpPr>
          <p:cNvPr id="6" name="Content Placeholder 5"/>
          <p:cNvSpPr>
            <a:spLocks noGrp="1"/>
          </p:cNvSpPr>
          <p:nvPr>
            <p:ph idx="1"/>
          </p:nvPr>
        </p:nvSpPr>
        <p:spPr>
          <a:xfrm>
            <a:off x="0" y="990600"/>
            <a:ext cx="9144000" cy="5867400"/>
          </a:xfrm>
        </p:spPr>
        <p:txBody>
          <a:bodyPr>
            <a:noAutofit/>
          </a:bodyPr>
          <a:lstStyle/>
          <a:p>
            <a:pPr>
              <a:lnSpc>
                <a:spcPct val="90000"/>
              </a:lnSpc>
              <a:spcBef>
                <a:spcPts val="300"/>
              </a:spcBef>
            </a:pPr>
            <a:r>
              <a:rPr lang="en-US" dirty="0" smtClean="0">
                <a:solidFill>
                  <a:srgbClr val="00194C"/>
                </a:solidFill>
                <a:latin typeface="Tahoma" pitchFamily="34" charset="0"/>
                <a:ea typeface="Tahoma" pitchFamily="34" charset="0"/>
                <a:cs typeface="Tahoma" pitchFamily="34" charset="0"/>
              </a:rPr>
              <a:t>New: </a:t>
            </a:r>
            <a:r>
              <a:rPr lang="en-US" i="1" dirty="0" err="1" smtClean="0">
                <a:solidFill>
                  <a:srgbClr val="00194C"/>
                </a:solidFill>
                <a:latin typeface="Tahoma" pitchFamily="34" charset="0"/>
                <a:ea typeface="Tahoma" pitchFamily="34" charset="0"/>
                <a:cs typeface="Tahoma" pitchFamily="34" charset="0"/>
              </a:rPr>
              <a:t>kainos</a:t>
            </a:r>
            <a:r>
              <a:rPr lang="en-US" i="1" dirty="0" smtClean="0">
                <a:solidFill>
                  <a:srgbClr val="00194C"/>
                </a:solidFill>
                <a:latin typeface="Tahoma" pitchFamily="34" charset="0"/>
                <a:ea typeface="Tahoma" pitchFamily="34" charset="0"/>
                <a:cs typeface="Tahoma" pitchFamily="34" charset="0"/>
              </a:rPr>
              <a:t>: </a:t>
            </a:r>
            <a:r>
              <a:rPr lang="en-US" dirty="0" smtClean="0">
                <a:solidFill>
                  <a:srgbClr val="00194C"/>
                </a:solidFill>
                <a:latin typeface="Tahoma" pitchFamily="34" charset="0"/>
                <a:ea typeface="Tahoma" pitchFamily="34" charset="0"/>
                <a:cs typeface="Tahoma" pitchFamily="34" charset="0"/>
              </a:rPr>
              <a:t> fresh, new (</a:t>
            </a:r>
            <a:r>
              <a:rPr lang="en-US" i="1" dirty="0" err="1" smtClean="0">
                <a:solidFill>
                  <a:srgbClr val="00194C"/>
                </a:solidFill>
                <a:latin typeface="Tahoma" pitchFamily="34" charset="0"/>
                <a:ea typeface="Tahoma" pitchFamily="34" charset="0"/>
                <a:cs typeface="Tahoma" pitchFamily="34" charset="0"/>
              </a:rPr>
              <a:t>neos</a:t>
            </a:r>
            <a:r>
              <a:rPr lang="en-US" dirty="0" smtClean="0">
                <a:solidFill>
                  <a:srgbClr val="00194C"/>
                </a:solidFill>
                <a:latin typeface="Tahoma" pitchFamily="34" charset="0"/>
                <a:ea typeface="Tahoma" pitchFamily="34" charset="0"/>
                <a:cs typeface="Tahoma" pitchFamily="34" charset="0"/>
              </a:rPr>
              <a:t> would be entirely new)</a:t>
            </a:r>
          </a:p>
          <a:p>
            <a:pPr>
              <a:lnSpc>
                <a:spcPct val="90000"/>
              </a:lnSpc>
              <a:spcBef>
                <a:spcPts val="300"/>
              </a:spcBef>
            </a:pPr>
            <a:r>
              <a:rPr lang="en-US" b="1" dirty="0" smtClean="0">
                <a:solidFill>
                  <a:srgbClr val="00194C"/>
                </a:solidFill>
              </a:rPr>
              <a:t>2 Corinthians 5:17 </a:t>
            </a:r>
            <a:r>
              <a:rPr lang="en-US" dirty="0" smtClean="0">
                <a:solidFill>
                  <a:srgbClr val="00194C"/>
                </a:solidFill>
              </a:rPr>
              <a:t> Therefore if anyone is in Christ, </a:t>
            </a:r>
            <a:r>
              <a:rPr lang="en-US" i="1" dirty="0" smtClean="0">
                <a:solidFill>
                  <a:srgbClr val="00194C"/>
                </a:solidFill>
              </a:rPr>
              <a:t>he is</a:t>
            </a:r>
            <a:r>
              <a:rPr lang="en-US" dirty="0" smtClean="0">
                <a:solidFill>
                  <a:srgbClr val="00194C"/>
                </a:solidFill>
              </a:rPr>
              <a:t> a new creature; the old things passed away; behold, </a:t>
            </a:r>
            <a:r>
              <a:rPr lang="en-US" u="sng" dirty="0" smtClean="0">
                <a:solidFill>
                  <a:srgbClr val="00194C"/>
                </a:solidFill>
              </a:rPr>
              <a:t>new</a:t>
            </a:r>
            <a:r>
              <a:rPr lang="en-US" dirty="0" smtClean="0">
                <a:solidFill>
                  <a:srgbClr val="00194C"/>
                </a:solidFill>
              </a:rPr>
              <a:t> things have come. </a:t>
            </a:r>
          </a:p>
          <a:p>
            <a:pPr>
              <a:lnSpc>
                <a:spcPct val="90000"/>
              </a:lnSpc>
              <a:spcBef>
                <a:spcPts val="300"/>
              </a:spcBef>
            </a:pPr>
            <a:r>
              <a:rPr lang="en-US" dirty="0" smtClean="0">
                <a:solidFill>
                  <a:srgbClr val="00194C"/>
                </a:solidFill>
              </a:rPr>
              <a:t>Since Jesus is the one who is going to redeem the earth, is the “green” agenda in the church about saving the planet, or about worshiping the creation rather than the creator?</a:t>
            </a:r>
          </a:p>
          <a:p>
            <a:pPr>
              <a:lnSpc>
                <a:spcPct val="90000"/>
              </a:lnSpc>
              <a:spcBef>
                <a:spcPts val="300"/>
              </a:spcBef>
            </a:pPr>
            <a:r>
              <a:rPr lang="en-US" dirty="0" smtClean="0">
                <a:solidFill>
                  <a:srgbClr val="00194C"/>
                </a:solidFill>
              </a:rPr>
              <a:t>Creation: </a:t>
            </a:r>
            <a:r>
              <a:rPr lang="en-US" i="1" dirty="0" err="1" smtClean="0">
                <a:solidFill>
                  <a:srgbClr val="00194C"/>
                </a:solidFill>
              </a:rPr>
              <a:t>ktisis</a:t>
            </a:r>
            <a:r>
              <a:rPr lang="en-US" i="1" dirty="0" smtClean="0">
                <a:solidFill>
                  <a:srgbClr val="00194C"/>
                </a:solidFill>
              </a:rPr>
              <a:t>: </a:t>
            </a:r>
            <a:r>
              <a:rPr lang="en-US" dirty="0" smtClean="0">
                <a:solidFill>
                  <a:srgbClr val="00194C"/>
                </a:solidFill>
              </a:rPr>
              <a:t>that which has been created</a:t>
            </a:r>
          </a:p>
          <a:p>
            <a:pPr>
              <a:lnSpc>
                <a:spcPct val="90000"/>
              </a:lnSpc>
              <a:spcBef>
                <a:spcPts val="300"/>
              </a:spcBef>
            </a:pPr>
            <a:r>
              <a:rPr lang="en-US" dirty="0" smtClean="0">
                <a:solidFill>
                  <a:srgbClr val="00194C"/>
                </a:solidFill>
              </a:rPr>
              <a:t>Many in the green earth movement believe that Christians are the perpetrators of all things wrong ecologically with the earth – that the eastern religions got things “more correct” with their worship of an Earth goddess, “Mother Earth” or Gaia</a:t>
            </a:r>
            <a:br>
              <a:rPr lang="en-US" dirty="0" smtClean="0">
                <a:solidFill>
                  <a:srgbClr val="00194C"/>
                </a:solidFill>
              </a:rPr>
            </a:br>
            <a:endParaRPr lang="en-US" dirty="0" smtClean="0">
              <a:solidFill>
                <a:srgbClr val="00194C"/>
              </a:solidFill>
              <a:latin typeface="Tahoma" pitchFamily="34" charset="0"/>
              <a:ea typeface="Tahoma" pitchFamily="34" charset="0"/>
              <a:cs typeface="Tahoma" pitchFamily="34" charset="0"/>
            </a:endParaRPr>
          </a:p>
          <a:p>
            <a:pPr>
              <a:lnSpc>
                <a:spcPct val="90000"/>
              </a:lnSpc>
              <a:spcBef>
                <a:spcPts val="300"/>
              </a:spcBef>
            </a:pPr>
            <a:endParaRPr lang="en-US" dirty="0">
              <a:solidFill>
                <a:srgbClr val="00194C"/>
              </a:solidFill>
              <a:latin typeface="Tahoma" pitchFamily="34" charset="0"/>
              <a:ea typeface="Tahoma" pitchFamily="34" charset="0"/>
              <a:cs typeface="Tahoma"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5329</TotalTime>
  <Words>661</Words>
  <Application>Microsoft Office PowerPoint</Application>
  <PresentationFormat>On-screen Show (4:3)</PresentationFormat>
  <Paragraphs>58</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Trek</vt:lpstr>
      <vt:lpstr>THE GREAT EXCHANGE</vt:lpstr>
      <vt:lpstr>VERSE FOR THE JOURNEY</vt:lpstr>
      <vt:lpstr>CHRISTIAN EQUALS GREEN</vt:lpstr>
      <vt:lpstr>WHAT GOD SAYS</vt:lpstr>
      <vt:lpstr>EARTH’S DESTRUCTION</vt:lpstr>
      <vt:lpstr>BUT IN THE MEANTIME….</vt:lpstr>
      <vt:lpstr>THE RULER OF THIS WORLD</vt:lpstr>
      <vt:lpstr>NEW EARTH</vt:lpstr>
      <vt:lpstr>New earth</vt:lpstr>
      <vt:lpstr>BECOMING ONE WITH EARTH</vt:lpstr>
      <vt:lpstr>DISCERNMENT IS IMPORTANT</vt:lpstr>
      <vt:lpstr>WHAT IS OUR RESPONSIBILITY</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24</cp:revision>
  <dcterms:created xsi:type="dcterms:W3CDTF">2018-12-30T17:11:34Z</dcterms:created>
  <dcterms:modified xsi:type="dcterms:W3CDTF">2019-03-09T17:52:56Z</dcterms:modified>
</cp:coreProperties>
</file>