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handoutMasterIdLst>
    <p:handoutMasterId r:id="rId15"/>
  </p:handoutMasterIdLst>
  <p:sldIdLst>
    <p:sldId id="270" r:id="rId2"/>
    <p:sldId id="260" r:id="rId3"/>
    <p:sldId id="259" r:id="rId4"/>
    <p:sldId id="261" r:id="rId5"/>
    <p:sldId id="262" r:id="rId6"/>
    <p:sldId id="263" r:id="rId7"/>
    <p:sldId id="265" r:id="rId8"/>
    <p:sldId id="269" r:id="rId9"/>
    <p:sldId id="266" r:id="rId10"/>
    <p:sldId id="267" r:id="rId11"/>
    <p:sldId id="268" r:id="rId12"/>
    <p:sldId id="271" r:id="rId13"/>
  </p:sldIdLst>
  <p:sldSz cx="9144000" cy="6858000" type="screen4x3"/>
  <p:notesSz cx="7086600" cy="90249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94C"/>
    <a:srgbClr val="00153E"/>
    <a:srgbClr val="000A1E"/>
    <a:srgbClr val="FF4F4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p:scale>
          <a:sx n="70" d="100"/>
          <a:sy n="70" d="100"/>
        </p:scale>
        <p:origin x="-1398"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796" y="-96"/>
      </p:cViewPr>
      <p:guideLst>
        <p:guide orient="horz" pos="2842"/>
        <p:guide pos="223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508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4788" y="0"/>
            <a:ext cx="3070225" cy="450850"/>
          </a:xfrm>
          <a:prstGeom prst="rect">
            <a:avLst/>
          </a:prstGeom>
        </p:spPr>
        <p:txBody>
          <a:bodyPr vert="horz" lIns="91440" tIns="45720" rIns="91440" bIns="45720" rtlCol="0"/>
          <a:lstStyle>
            <a:lvl1pPr algn="r">
              <a:defRPr sz="1200"/>
            </a:lvl1pPr>
          </a:lstStyle>
          <a:p>
            <a:fld id="{3EEDC137-520E-4C08-8DD6-6A1477BB7FCF}" type="datetimeFigureOut">
              <a:rPr lang="en-US" smtClean="0"/>
              <a:pPr/>
              <a:t>2/27/2019</a:t>
            </a:fld>
            <a:endParaRPr lang="en-US"/>
          </a:p>
        </p:txBody>
      </p:sp>
      <p:sp>
        <p:nvSpPr>
          <p:cNvPr id="4" name="Footer Placeholder 3"/>
          <p:cNvSpPr>
            <a:spLocks noGrp="1"/>
          </p:cNvSpPr>
          <p:nvPr>
            <p:ph type="ftr" sz="quarter" idx="2"/>
          </p:nvPr>
        </p:nvSpPr>
        <p:spPr>
          <a:xfrm>
            <a:off x="0" y="8572500"/>
            <a:ext cx="3070225" cy="4508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4788" y="8572500"/>
            <a:ext cx="3070225" cy="450850"/>
          </a:xfrm>
          <a:prstGeom prst="rect">
            <a:avLst/>
          </a:prstGeom>
        </p:spPr>
        <p:txBody>
          <a:bodyPr vert="horz" lIns="91440" tIns="45720" rIns="91440" bIns="45720" rtlCol="0" anchor="b"/>
          <a:lstStyle>
            <a:lvl1pPr algn="r">
              <a:defRPr sz="1200"/>
            </a:lvl1pPr>
          </a:lstStyle>
          <a:p>
            <a:fld id="{7955773B-86FA-4E64-A79F-B7D81F77BEF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508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788" y="0"/>
            <a:ext cx="3070225" cy="450850"/>
          </a:xfrm>
          <a:prstGeom prst="rect">
            <a:avLst/>
          </a:prstGeom>
        </p:spPr>
        <p:txBody>
          <a:bodyPr vert="horz" lIns="91440" tIns="45720" rIns="91440" bIns="45720" rtlCol="0"/>
          <a:lstStyle>
            <a:lvl1pPr algn="r">
              <a:defRPr sz="1200"/>
            </a:lvl1pPr>
          </a:lstStyle>
          <a:p>
            <a:fld id="{031778F7-E4EA-42D1-BC08-9FEA098BA5F4}" type="datetimeFigureOut">
              <a:rPr lang="en-US" smtClean="0"/>
              <a:pPr/>
              <a:t>2/27/2019</a:t>
            </a:fld>
            <a:endParaRPr lang="en-US"/>
          </a:p>
        </p:txBody>
      </p:sp>
      <p:sp>
        <p:nvSpPr>
          <p:cNvPr id="4" name="Slide Image Placeholder 3"/>
          <p:cNvSpPr>
            <a:spLocks noGrp="1" noRot="1" noChangeAspect="1"/>
          </p:cNvSpPr>
          <p:nvPr>
            <p:ph type="sldImg" idx="2"/>
          </p:nvPr>
        </p:nvSpPr>
        <p:spPr>
          <a:xfrm>
            <a:off x="1287463" y="676275"/>
            <a:ext cx="4511675" cy="3384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286250"/>
            <a:ext cx="5670550" cy="40624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72500"/>
            <a:ext cx="3070225" cy="4508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788" y="8572500"/>
            <a:ext cx="3070225" cy="450850"/>
          </a:xfrm>
          <a:prstGeom prst="rect">
            <a:avLst/>
          </a:prstGeom>
        </p:spPr>
        <p:txBody>
          <a:bodyPr vert="horz" lIns="91440" tIns="45720" rIns="91440" bIns="45720" rtlCol="0" anchor="b"/>
          <a:lstStyle>
            <a:lvl1pPr algn="r">
              <a:defRPr sz="1200"/>
            </a:lvl1pPr>
          </a:lstStyle>
          <a:p>
            <a:fld id="{CDCD1619-8561-43BC-951B-4005DF38A5C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CD1619-8561-43BC-951B-4005DF38A5C7}"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CD1619-8561-43BC-951B-4005DF38A5C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89BF8A4-9F83-49CA-A70D-C976F24FA09A}" type="datetimeFigureOut">
              <a:rPr lang="en-US" smtClean="0"/>
              <a:pPr/>
              <a:t>2/27/2019</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555243E3-C18A-4258-A2DE-2CED0951D7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9BF8A4-9F83-49CA-A70D-C976F24FA09A}" type="datetimeFigureOut">
              <a:rPr lang="en-US" smtClean="0"/>
              <a:pPr/>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243E3-C18A-4258-A2DE-2CED0951D7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9BF8A4-9F83-49CA-A70D-C976F24FA09A}" type="datetimeFigureOut">
              <a:rPr lang="en-US" smtClean="0"/>
              <a:pPr/>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243E3-C18A-4258-A2DE-2CED0951D7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lvl1pPr>
              <a:defRPr>
                <a:effectLst/>
              </a:defRPr>
            </a:lvl1pPr>
          </a:lstStyle>
          <a:p>
            <a:r>
              <a:rPr kumimoji="0" lang="en-US" dirty="0" smtClean="0"/>
              <a:t>Click to edit Master title style</a:t>
            </a:r>
            <a:endParaRPr kumimoji="0" lang="en-US" dirty="0"/>
          </a:p>
        </p:txBody>
      </p:sp>
      <p:sp>
        <p:nvSpPr>
          <p:cNvPr id="27" name="Content Placeholder 26"/>
          <p:cNvSpPr>
            <a:spLocks noGrp="1"/>
          </p:cNvSpPr>
          <p:nvPr>
            <p:ph idx="1"/>
          </p:nvPr>
        </p:nvSpPr>
        <p:spPr/>
        <p:txBody>
          <a:bodyPr>
            <a:normAutofit/>
          </a:bodyPr>
          <a:lstStyle>
            <a:lvl1pPr>
              <a:defRPr sz="2800">
                <a:latin typeface="Tahoma" pitchFamily="34" charset="0"/>
                <a:ea typeface="Tahoma" pitchFamily="34" charset="0"/>
                <a:cs typeface="Tahoma" pitchFamily="34" charset="0"/>
              </a:defRPr>
            </a:lvl1pPr>
            <a:lvl2pPr>
              <a:defRPr sz="2800">
                <a:latin typeface="Tahoma" pitchFamily="34" charset="0"/>
                <a:ea typeface="Tahoma" pitchFamily="34" charset="0"/>
                <a:cs typeface="Tahoma" pitchFamily="34" charset="0"/>
              </a:defRPr>
            </a:lvl2pPr>
            <a:lvl3pPr>
              <a:defRPr sz="2800">
                <a:latin typeface="Tahoma" pitchFamily="34" charset="0"/>
                <a:ea typeface="Tahoma" pitchFamily="34" charset="0"/>
                <a:cs typeface="Tahoma" pitchFamily="34" charset="0"/>
              </a:defRPr>
            </a:lvl3pPr>
            <a:lvl4pPr>
              <a:defRPr sz="2800">
                <a:latin typeface="Tahoma" pitchFamily="34" charset="0"/>
                <a:ea typeface="Tahoma" pitchFamily="34" charset="0"/>
                <a:cs typeface="Tahoma" pitchFamily="34" charset="0"/>
              </a:defRPr>
            </a:lvl4pPr>
            <a:lvl5pPr>
              <a:defRPr sz="2800">
                <a:latin typeface="Tahoma" pitchFamily="34" charset="0"/>
                <a:ea typeface="Tahoma" pitchFamily="34" charset="0"/>
                <a:cs typeface="Tahoma"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fld id="{789BF8A4-9F83-49CA-A70D-C976F24FA09A}" type="datetimeFigureOut">
              <a:rPr lang="en-US" smtClean="0"/>
              <a:pPr/>
              <a:t>2/27/2019</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555243E3-C18A-4258-A2DE-2CED0951D7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89BF8A4-9F83-49CA-A70D-C976F24FA09A}" type="datetimeFigureOut">
              <a:rPr lang="en-US" smtClean="0"/>
              <a:pPr/>
              <a:t>2/27/2019</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555243E3-C18A-4258-A2DE-2CED0951D7B8}"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89BF8A4-9F83-49CA-A70D-C976F24FA09A}" type="datetimeFigureOut">
              <a:rPr lang="en-US" smtClean="0"/>
              <a:pPr/>
              <a:t>2/27/2019</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55243E3-C18A-4258-A2DE-2CED0951D7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89BF8A4-9F83-49CA-A70D-C976F24FA09A}" type="datetimeFigureOut">
              <a:rPr lang="en-US" smtClean="0"/>
              <a:pPr/>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555243E3-C18A-4258-A2DE-2CED0951D7B8}"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89BF8A4-9F83-49CA-A70D-C976F24FA09A}" type="datetimeFigureOut">
              <a:rPr lang="en-US" smtClean="0"/>
              <a:pPr/>
              <a:t>2/27/2019</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243E3-C18A-4258-A2DE-2CED0951D7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9BF8A4-9F83-49CA-A70D-C976F24FA09A}" type="datetimeFigureOut">
              <a:rPr lang="en-US" smtClean="0"/>
              <a:pPr/>
              <a:t>2/27/2019</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243E3-C18A-4258-A2DE-2CED0951D7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89BF8A4-9F83-49CA-A70D-C976F24FA09A}" type="datetimeFigureOut">
              <a:rPr lang="en-US" smtClean="0"/>
              <a:pPr/>
              <a:t>2/27/2019</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243E3-C18A-4258-A2DE-2CED0951D7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89BF8A4-9F83-49CA-A70D-C976F24FA09A}" type="datetimeFigureOut">
              <a:rPr lang="en-US" smtClean="0"/>
              <a:pPr/>
              <a:t>2/27/2019</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55243E3-C18A-4258-A2DE-2CED0951D7B8}"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89BF8A4-9F83-49CA-A70D-C976F24FA09A}" type="datetimeFigureOut">
              <a:rPr lang="en-US" smtClean="0"/>
              <a:pPr/>
              <a:t>2/27/2019</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55243E3-C18A-4258-A2DE-2CED0951D7B8}"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18000"/>
          </a:blip>
          <a:srcRect/>
          <a:stretch>
            <a:fillRect/>
          </a:stretch>
        </p:blipFill>
        <p:spPr bwMode="auto">
          <a:xfrm>
            <a:off x="0" y="2081"/>
            <a:ext cx="9144000" cy="6855919"/>
          </a:xfrm>
          <a:prstGeom prst="rect">
            <a:avLst/>
          </a:prstGeom>
          <a:noFill/>
          <a:ln w="9525">
            <a:noFill/>
            <a:miter lim="800000"/>
            <a:headEnd/>
            <a:tailEnd/>
          </a:ln>
        </p:spPr>
      </p:pic>
      <p:sp>
        <p:nvSpPr>
          <p:cNvPr id="2" name="Title 1"/>
          <p:cNvSpPr>
            <a:spLocks noGrp="1"/>
          </p:cNvSpPr>
          <p:nvPr>
            <p:ph type="ctrTitle"/>
          </p:nvPr>
        </p:nvSpPr>
        <p:spPr>
          <a:xfrm>
            <a:off x="685800" y="2209800"/>
            <a:ext cx="8458200" cy="1374775"/>
          </a:xfrm>
        </p:spPr>
        <p:txBody>
          <a:bodyPr>
            <a:normAutofit/>
          </a:bodyPr>
          <a:lstStyle/>
          <a:p>
            <a:r>
              <a:rPr lang="en-US" sz="5400" b="1" dirty="0" smtClean="0">
                <a:solidFill>
                  <a:srgbClr val="002060"/>
                </a:solidFill>
                <a:effectLst>
                  <a:outerShdw blurRad="38100" dist="38100" dir="2700000" algn="tl">
                    <a:srgbClr val="000000">
                      <a:alpha val="43137"/>
                    </a:srgbClr>
                  </a:outerShdw>
                </a:effectLst>
                <a:latin typeface="Tempus Sans ITC" pitchFamily="82" charset="0"/>
              </a:rPr>
              <a:t>THE GREAT EXCHANGE</a:t>
            </a:r>
            <a:endParaRPr lang="en-US" sz="5400" b="1" dirty="0">
              <a:solidFill>
                <a:srgbClr val="002060"/>
              </a:solidFill>
              <a:effectLst>
                <a:outerShdw blurRad="38100" dist="38100" dir="2700000" algn="tl">
                  <a:srgbClr val="000000">
                    <a:alpha val="43137"/>
                  </a:srgbClr>
                </a:outerShdw>
              </a:effectLst>
              <a:latin typeface="Tempus Sans ITC" pitchFamily="82" charset="0"/>
            </a:endParaRPr>
          </a:p>
        </p:txBody>
      </p:sp>
      <p:sp>
        <p:nvSpPr>
          <p:cNvPr id="3" name="Subtitle 2"/>
          <p:cNvSpPr>
            <a:spLocks noGrp="1"/>
          </p:cNvSpPr>
          <p:nvPr>
            <p:ph type="subTitle" idx="1"/>
          </p:nvPr>
        </p:nvSpPr>
        <p:spPr>
          <a:xfrm>
            <a:off x="381000" y="3886200"/>
            <a:ext cx="8458200" cy="2362200"/>
          </a:xfrm>
        </p:spPr>
        <p:txBody>
          <a:bodyPr>
            <a:noAutofit/>
          </a:bodyPr>
          <a:lstStyle/>
          <a:p>
            <a:pPr algn="ctr"/>
            <a:r>
              <a:rPr lang="en-US" sz="2800" b="1" dirty="0" smtClean="0">
                <a:solidFill>
                  <a:srgbClr val="002060"/>
                </a:solidFill>
                <a:effectLst>
                  <a:outerShdw blurRad="38100" dist="38100" dir="2700000" algn="tl">
                    <a:srgbClr val="000000">
                      <a:alpha val="43137"/>
                    </a:srgbClr>
                  </a:outerShdw>
                </a:effectLst>
                <a:latin typeface="Tempus Sans ITC" pitchFamily="82" charset="0"/>
              </a:rPr>
              <a:t>JoLynn Gower</a:t>
            </a:r>
          </a:p>
          <a:p>
            <a:pPr algn="ctr"/>
            <a:r>
              <a:rPr lang="en-US" sz="2800" b="1" dirty="0" smtClean="0">
                <a:solidFill>
                  <a:srgbClr val="002060"/>
                </a:solidFill>
                <a:effectLst>
                  <a:outerShdw blurRad="38100" dist="38100" dir="2700000" algn="tl">
                    <a:srgbClr val="000000">
                      <a:alpha val="43137"/>
                    </a:srgbClr>
                  </a:outerShdw>
                </a:effectLst>
                <a:latin typeface="Tempus Sans ITC" pitchFamily="82" charset="0"/>
              </a:rPr>
              <a:t>Spring 2019</a:t>
            </a:r>
          </a:p>
          <a:p>
            <a:pPr algn="ctr"/>
            <a:r>
              <a:rPr lang="en-US" sz="2800" b="1" dirty="0" smtClean="0">
                <a:solidFill>
                  <a:srgbClr val="002060"/>
                </a:solidFill>
                <a:effectLst>
                  <a:outerShdw blurRad="38100" dist="38100" dir="2700000" algn="tl">
                    <a:srgbClr val="000000">
                      <a:alpha val="43137"/>
                    </a:srgbClr>
                  </a:outerShdw>
                </a:effectLst>
                <a:latin typeface="Tempus Sans ITC" pitchFamily="82" charset="0"/>
              </a:rPr>
              <a:t>217-493-6151</a:t>
            </a:r>
          </a:p>
          <a:p>
            <a:pPr algn="ctr"/>
            <a:r>
              <a:rPr lang="en-US" sz="2800" b="1" dirty="0" smtClean="0">
                <a:solidFill>
                  <a:srgbClr val="002060"/>
                </a:solidFill>
                <a:effectLst>
                  <a:outerShdw blurRad="38100" dist="38100" dir="2700000" algn="tl">
                    <a:srgbClr val="000000">
                      <a:alpha val="43137"/>
                    </a:srgbClr>
                  </a:outerShdw>
                </a:effectLst>
                <a:latin typeface="Tempus Sans ITC" pitchFamily="82" charset="0"/>
              </a:rPr>
              <a:t>jgower@guardingthetruth.org</a:t>
            </a:r>
          </a:p>
          <a:p>
            <a:pPr algn="ctr"/>
            <a:r>
              <a:rPr lang="en-US" sz="2800" b="1" dirty="0" smtClean="0">
                <a:solidFill>
                  <a:srgbClr val="002060"/>
                </a:solidFill>
                <a:effectLst>
                  <a:outerShdw blurRad="38100" dist="38100" dir="2700000" algn="tl">
                    <a:srgbClr val="000000">
                      <a:alpha val="43137"/>
                    </a:srgbClr>
                  </a:outerShdw>
                </a:effectLst>
                <a:latin typeface="Tempus Sans ITC" pitchFamily="82" charset="0"/>
              </a:rPr>
              <a:t>Lesson 7</a:t>
            </a:r>
            <a:endParaRPr lang="en-US" sz="2800" b="1" dirty="0">
              <a:solidFill>
                <a:srgbClr val="002060"/>
              </a:solidFill>
              <a:effectLst>
                <a:outerShdw blurRad="38100" dist="38100" dir="2700000" algn="tl">
                  <a:srgbClr val="000000">
                    <a:alpha val="43137"/>
                  </a:srgbClr>
                </a:outerShdw>
              </a:effectLst>
              <a:latin typeface="Tempus Sans ITC" pitchFamily="82" charset="0"/>
            </a:endParaRPr>
          </a:p>
        </p:txBody>
      </p:sp>
      <p:sp>
        <p:nvSpPr>
          <p:cNvPr id="5" name="TextBox 4"/>
          <p:cNvSpPr txBox="1"/>
          <p:nvPr/>
        </p:nvSpPr>
        <p:spPr>
          <a:xfrm rot="1200000">
            <a:off x="1811995" y="1282233"/>
            <a:ext cx="2743059" cy="830997"/>
          </a:xfrm>
          <a:prstGeom prst="rect">
            <a:avLst/>
          </a:prstGeom>
          <a:noFill/>
          <a:ln w="57150">
            <a:solidFill>
              <a:srgbClr val="FF4F4F"/>
            </a:solidFill>
          </a:ln>
        </p:spPr>
        <p:txBody>
          <a:bodyPr wrap="none" rtlCol="0">
            <a:spAutoFit/>
          </a:bodyPr>
          <a:lstStyle/>
          <a:p>
            <a:r>
              <a:rPr lang="en-US" sz="4800" dirty="0" smtClean="0">
                <a:solidFill>
                  <a:srgbClr val="C00000"/>
                </a:solidFill>
              </a:rPr>
              <a:t>REVISITED</a:t>
            </a:r>
            <a:endParaRPr lang="en-US" sz="4800"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0"/>
            <a:ext cx="8686800" cy="1066800"/>
          </a:xfrm>
        </p:spPr>
        <p:txBody>
          <a:bodyPr>
            <a:normAutofit/>
          </a:bodyPr>
          <a:lstStyle/>
          <a:p>
            <a:pPr algn="ctr"/>
            <a:r>
              <a:rPr lang="en-US" sz="5400" dirty="0" smtClean="0">
                <a:solidFill>
                  <a:srgbClr val="002060"/>
                </a:solidFill>
              </a:rPr>
              <a:t>PROPER VIEW OF HEALING</a:t>
            </a:r>
            <a:endParaRPr lang="en-US" sz="5400" dirty="0">
              <a:solidFill>
                <a:srgbClr val="002060"/>
              </a:solidFill>
            </a:endParaRPr>
          </a:p>
        </p:txBody>
      </p:sp>
      <p:sp>
        <p:nvSpPr>
          <p:cNvPr id="6" name="Content Placeholder 5"/>
          <p:cNvSpPr>
            <a:spLocks noGrp="1"/>
          </p:cNvSpPr>
          <p:nvPr>
            <p:ph idx="1"/>
          </p:nvPr>
        </p:nvSpPr>
        <p:spPr>
          <a:xfrm>
            <a:off x="0" y="990600"/>
            <a:ext cx="9144000" cy="5867400"/>
          </a:xfrm>
        </p:spPr>
        <p:txBody>
          <a:bodyPr>
            <a:noAutofit/>
          </a:bodyPr>
          <a:lstStyle/>
          <a:p>
            <a:pPr>
              <a:lnSpc>
                <a:spcPct val="90000"/>
              </a:lnSpc>
              <a:spcBef>
                <a:spcPts val="100"/>
              </a:spcBef>
            </a:pPr>
            <a:r>
              <a:rPr lang="en-US" dirty="0" smtClean="0">
                <a:solidFill>
                  <a:srgbClr val="00194C"/>
                </a:solidFill>
              </a:rPr>
              <a:t>Jesus healed people!  The disciples healed people!</a:t>
            </a:r>
          </a:p>
          <a:p>
            <a:pPr>
              <a:lnSpc>
                <a:spcPct val="90000"/>
              </a:lnSpc>
              <a:spcBef>
                <a:spcPts val="100"/>
              </a:spcBef>
            </a:pPr>
            <a:r>
              <a:rPr lang="en-US" b="1" dirty="0" smtClean="0">
                <a:solidFill>
                  <a:srgbClr val="00194C"/>
                </a:solidFill>
              </a:rPr>
              <a:t>Mark 6:13 </a:t>
            </a:r>
            <a:r>
              <a:rPr lang="en-US" dirty="0" smtClean="0">
                <a:solidFill>
                  <a:srgbClr val="00194C"/>
                </a:solidFill>
              </a:rPr>
              <a:t> And they were casting out many demons and were anointing with oil many sick people and healing them. </a:t>
            </a:r>
            <a:endParaRPr lang="en-US" dirty="0" smtClean="0">
              <a:solidFill>
                <a:srgbClr val="00194C"/>
              </a:solidFill>
            </a:endParaRPr>
          </a:p>
          <a:p>
            <a:pPr>
              <a:lnSpc>
                <a:spcPct val="90000"/>
              </a:lnSpc>
              <a:spcBef>
                <a:spcPts val="100"/>
              </a:spcBef>
            </a:pPr>
            <a:r>
              <a:rPr lang="en-US" b="1" dirty="0" smtClean="0">
                <a:solidFill>
                  <a:srgbClr val="00194C"/>
                </a:solidFill>
              </a:rPr>
              <a:t>Luke </a:t>
            </a:r>
            <a:r>
              <a:rPr lang="en-US" b="1" dirty="0" smtClean="0">
                <a:solidFill>
                  <a:srgbClr val="00194C"/>
                </a:solidFill>
              </a:rPr>
              <a:t>4:40</a:t>
            </a:r>
            <a:r>
              <a:rPr lang="en-US" dirty="0" smtClean="0">
                <a:solidFill>
                  <a:srgbClr val="00194C"/>
                </a:solidFill>
              </a:rPr>
              <a:t> While the sun was setting, all those who had any </a:t>
            </a:r>
            <a:r>
              <a:rPr lang="en-US" i="1" dirty="0" smtClean="0">
                <a:solidFill>
                  <a:srgbClr val="00194C"/>
                </a:solidFill>
              </a:rPr>
              <a:t>who were</a:t>
            </a:r>
            <a:r>
              <a:rPr lang="en-US" dirty="0" smtClean="0">
                <a:solidFill>
                  <a:srgbClr val="00194C"/>
                </a:solidFill>
              </a:rPr>
              <a:t> sick with various diseases brought them to Him; and laying His hands on each one of them, He was healing them. </a:t>
            </a:r>
            <a:endParaRPr lang="en-US" dirty="0" smtClean="0">
              <a:solidFill>
                <a:srgbClr val="00194C"/>
              </a:solidFill>
            </a:endParaRPr>
          </a:p>
          <a:p>
            <a:pPr>
              <a:lnSpc>
                <a:spcPct val="90000"/>
              </a:lnSpc>
              <a:spcBef>
                <a:spcPts val="100"/>
              </a:spcBef>
            </a:pPr>
            <a:r>
              <a:rPr lang="en-US" b="1" dirty="0" smtClean="0">
                <a:solidFill>
                  <a:srgbClr val="00194C"/>
                </a:solidFill>
              </a:rPr>
              <a:t>1 Corinthians 12:8-9 </a:t>
            </a:r>
            <a:r>
              <a:rPr lang="en-US" dirty="0" smtClean="0">
                <a:solidFill>
                  <a:srgbClr val="00194C"/>
                </a:solidFill>
              </a:rPr>
              <a:t>For </a:t>
            </a:r>
            <a:r>
              <a:rPr lang="en-US" dirty="0" smtClean="0">
                <a:solidFill>
                  <a:srgbClr val="00194C"/>
                </a:solidFill>
              </a:rPr>
              <a:t>to one is given the word of wisdom through the Spirit, and to another the word of knowledge according to the same Spirit; </a:t>
            </a:r>
            <a:r>
              <a:rPr lang="en-US" dirty="0" smtClean="0">
                <a:solidFill>
                  <a:srgbClr val="00194C"/>
                </a:solidFill>
              </a:rPr>
              <a:t>to </a:t>
            </a:r>
            <a:r>
              <a:rPr lang="en-US" dirty="0" smtClean="0">
                <a:solidFill>
                  <a:srgbClr val="00194C"/>
                </a:solidFill>
              </a:rPr>
              <a:t>another faith by the same Spirit, and to another gifts of healing by the one </a:t>
            </a:r>
            <a:r>
              <a:rPr lang="en-US" dirty="0" smtClean="0">
                <a:solidFill>
                  <a:srgbClr val="00194C"/>
                </a:solidFill>
              </a:rPr>
              <a:t>Spirit</a:t>
            </a:r>
          </a:p>
          <a:p>
            <a:pPr>
              <a:lnSpc>
                <a:spcPct val="90000"/>
              </a:lnSpc>
              <a:spcBef>
                <a:spcPts val="100"/>
              </a:spcBef>
            </a:pPr>
            <a:r>
              <a:rPr lang="en-US" dirty="0" smtClean="0">
                <a:solidFill>
                  <a:srgbClr val="00194C"/>
                </a:solidFill>
              </a:rPr>
              <a:t>It is also clear that our bodies often heal themselves; </a:t>
            </a:r>
          </a:p>
          <a:p>
            <a:pPr>
              <a:lnSpc>
                <a:spcPct val="90000"/>
              </a:lnSpc>
              <a:spcBef>
                <a:spcPts val="100"/>
              </a:spcBef>
            </a:pPr>
            <a:r>
              <a:rPr lang="en-US" dirty="0" smtClean="0">
                <a:solidFill>
                  <a:srgbClr val="00194C"/>
                </a:solidFill>
              </a:rPr>
              <a:t>What Oz is speaking of is a mystical, energy healing</a:t>
            </a:r>
            <a:r>
              <a:rPr lang="en-US" dirty="0" smtClean="0">
                <a:solidFill>
                  <a:srgbClr val="00194C"/>
                </a:solidFill>
              </a:rPr>
              <a:t/>
            </a:r>
            <a:br>
              <a:rPr lang="en-US" dirty="0" smtClean="0">
                <a:solidFill>
                  <a:srgbClr val="00194C"/>
                </a:solidFill>
              </a:rPr>
            </a:br>
            <a:r>
              <a:rPr lang="en-US" dirty="0" smtClean="0">
                <a:solidFill>
                  <a:srgbClr val="00194C"/>
                </a:solidFill>
              </a:rPr>
              <a:t/>
            </a:r>
            <a:br>
              <a:rPr lang="en-US" dirty="0" smtClean="0">
                <a:solidFill>
                  <a:srgbClr val="00194C"/>
                </a:solidFill>
              </a:rPr>
            </a:br>
            <a:endParaRPr lang="en-US" dirty="0" smtClean="0">
              <a:solidFill>
                <a:srgbClr val="00194C"/>
              </a:solidFill>
            </a:endParaRPr>
          </a:p>
          <a:p>
            <a:pPr>
              <a:lnSpc>
                <a:spcPct val="90000"/>
              </a:lnSpc>
              <a:spcBef>
                <a:spcPts val="300"/>
              </a:spcBef>
            </a:pPr>
            <a:endParaRPr lang="en-US" dirty="0">
              <a:solidFill>
                <a:srgbClr val="00194C"/>
              </a:solidFill>
              <a:latin typeface="Tahoma" pitchFamily="34" charset="0"/>
              <a:ea typeface="Tahoma" pitchFamily="34" charset="0"/>
              <a:cs typeface="Tahoma"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914400"/>
          </a:xfrm>
        </p:spPr>
        <p:txBody>
          <a:bodyPr>
            <a:normAutofit/>
          </a:bodyPr>
          <a:lstStyle/>
          <a:p>
            <a:pPr algn="ctr"/>
            <a:r>
              <a:rPr lang="en-US" sz="5400" dirty="0" smtClean="0">
                <a:solidFill>
                  <a:srgbClr val="002060"/>
                </a:solidFill>
              </a:rPr>
              <a:t>SUMMARIZING</a:t>
            </a:r>
            <a:endParaRPr lang="en-US" sz="5400" dirty="0">
              <a:solidFill>
                <a:srgbClr val="002060"/>
              </a:solidFill>
            </a:endParaRPr>
          </a:p>
        </p:txBody>
      </p:sp>
      <p:sp>
        <p:nvSpPr>
          <p:cNvPr id="6" name="Content Placeholder 5"/>
          <p:cNvSpPr>
            <a:spLocks noGrp="1"/>
          </p:cNvSpPr>
          <p:nvPr>
            <p:ph idx="1"/>
          </p:nvPr>
        </p:nvSpPr>
        <p:spPr>
          <a:xfrm>
            <a:off x="0" y="990600"/>
            <a:ext cx="9144000" cy="5867400"/>
          </a:xfrm>
        </p:spPr>
        <p:txBody>
          <a:bodyPr>
            <a:noAutofit/>
          </a:bodyPr>
          <a:lstStyle/>
          <a:p>
            <a:pPr>
              <a:lnSpc>
                <a:spcPct val="90000"/>
              </a:lnSpc>
              <a:spcBef>
                <a:spcPts val="200"/>
              </a:spcBef>
            </a:pPr>
            <a:r>
              <a:rPr lang="en-US" b="1" dirty="0" smtClean="0">
                <a:solidFill>
                  <a:srgbClr val="00194C"/>
                </a:solidFill>
              </a:rPr>
              <a:t>1 John 4:2-3 </a:t>
            </a:r>
            <a:r>
              <a:rPr lang="en-US" dirty="0" smtClean="0">
                <a:solidFill>
                  <a:srgbClr val="00194C"/>
                </a:solidFill>
              </a:rPr>
              <a:t> By this you know the Spirit of God: every spirit that confesses that Jesus Christ has come in the flesh is from God; </a:t>
            </a:r>
            <a:r>
              <a:rPr lang="en-US" dirty="0" smtClean="0">
                <a:solidFill>
                  <a:srgbClr val="00194C"/>
                </a:solidFill>
              </a:rPr>
              <a:t>and </a:t>
            </a:r>
            <a:r>
              <a:rPr lang="en-US" dirty="0" smtClean="0">
                <a:solidFill>
                  <a:srgbClr val="00194C"/>
                </a:solidFill>
              </a:rPr>
              <a:t>every spirit that does not confess Jesus is not from God; this is the </a:t>
            </a:r>
            <a:r>
              <a:rPr lang="en-US" i="1" dirty="0" smtClean="0">
                <a:solidFill>
                  <a:srgbClr val="00194C"/>
                </a:solidFill>
              </a:rPr>
              <a:t>spirit</a:t>
            </a:r>
            <a:r>
              <a:rPr lang="en-US" dirty="0" smtClean="0">
                <a:solidFill>
                  <a:srgbClr val="00194C"/>
                </a:solidFill>
              </a:rPr>
              <a:t> of the antichrist, of which you have heard that it is coming, and now it is already in the world. </a:t>
            </a:r>
            <a:endParaRPr lang="en-US" dirty="0" smtClean="0">
              <a:solidFill>
                <a:srgbClr val="00194C"/>
              </a:solidFill>
            </a:endParaRPr>
          </a:p>
          <a:p>
            <a:pPr>
              <a:lnSpc>
                <a:spcPct val="90000"/>
              </a:lnSpc>
              <a:spcBef>
                <a:spcPts val="200"/>
              </a:spcBef>
            </a:pPr>
            <a:r>
              <a:rPr lang="en-US" dirty="0" smtClean="0">
                <a:solidFill>
                  <a:srgbClr val="00194C"/>
                </a:solidFill>
              </a:rPr>
              <a:t>Something that doesn’t confess Jesus in the way described in the Bible should be avoided</a:t>
            </a:r>
          </a:p>
          <a:p>
            <a:pPr>
              <a:lnSpc>
                <a:spcPct val="90000"/>
              </a:lnSpc>
              <a:spcBef>
                <a:spcPts val="200"/>
              </a:spcBef>
            </a:pPr>
            <a:r>
              <a:rPr lang="en-US" b="1" dirty="0" smtClean="0">
                <a:solidFill>
                  <a:srgbClr val="00194C"/>
                </a:solidFill>
              </a:rPr>
              <a:t>Hebrews 13:7-9 </a:t>
            </a:r>
            <a:r>
              <a:rPr lang="en-US" dirty="0" smtClean="0">
                <a:solidFill>
                  <a:srgbClr val="00194C"/>
                </a:solidFill>
              </a:rPr>
              <a:t> Remember those who led you, who spoke the word of God to you; and considering the result of their conduct, imitate their faith. Jesus Christ </a:t>
            </a:r>
            <a:r>
              <a:rPr lang="en-US" i="1" dirty="0" smtClean="0">
                <a:solidFill>
                  <a:srgbClr val="00194C"/>
                </a:solidFill>
              </a:rPr>
              <a:t>is</a:t>
            </a:r>
            <a:r>
              <a:rPr lang="en-US" dirty="0" smtClean="0">
                <a:solidFill>
                  <a:srgbClr val="00194C"/>
                </a:solidFill>
              </a:rPr>
              <a:t> the same yesterday, today and forever.  Do not be carried away by varied and strange teachings; for it is good for the heart to be strengthened by grace…</a:t>
            </a:r>
            <a:endParaRPr lang="en-US" dirty="0">
              <a:solidFill>
                <a:srgbClr val="00194C"/>
              </a:solidFill>
              <a:latin typeface="Tahoma" pitchFamily="34" charset="0"/>
              <a:ea typeface="Tahoma" pitchFamily="34" charset="0"/>
              <a:cs typeface="Tahoma"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066800"/>
          </a:xfrm>
        </p:spPr>
        <p:txBody>
          <a:bodyPr>
            <a:normAutofit fontScale="90000"/>
          </a:bodyPr>
          <a:lstStyle/>
          <a:p>
            <a:pPr algn="ctr"/>
            <a:r>
              <a:rPr lang="en-US" sz="5400" dirty="0" smtClean="0">
                <a:solidFill>
                  <a:srgbClr val="00194C"/>
                </a:solidFill>
                <a:latin typeface="Tahoma" pitchFamily="34" charset="0"/>
                <a:ea typeface="Tahoma" pitchFamily="34" charset="0"/>
                <a:cs typeface="Tahoma" pitchFamily="34" charset="0"/>
              </a:rPr>
              <a:t>DISCERNMENT IS IMPORTANT</a:t>
            </a:r>
            <a:endParaRPr lang="en-US" sz="5400" dirty="0">
              <a:solidFill>
                <a:srgbClr val="00194C"/>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0" y="1143000"/>
            <a:ext cx="9144000" cy="5715000"/>
          </a:xfrm>
        </p:spPr>
        <p:txBody>
          <a:bodyPr>
            <a:noAutofit/>
          </a:bodyPr>
          <a:lstStyle/>
          <a:p>
            <a:pPr>
              <a:lnSpc>
                <a:spcPct val="90000"/>
              </a:lnSpc>
              <a:spcBef>
                <a:spcPts val="200"/>
              </a:spcBef>
            </a:pPr>
            <a:r>
              <a:rPr lang="en-US" b="1" dirty="0" smtClean="0">
                <a:solidFill>
                  <a:srgbClr val="00194C"/>
                </a:solidFill>
              </a:rPr>
              <a:t>Hebrews </a:t>
            </a:r>
            <a:r>
              <a:rPr lang="en-US" b="1" dirty="0" smtClean="0">
                <a:solidFill>
                  <a:srgbClr val="00194C"/>
                </a:solidFill>
              </a:rPr>
              <a:t>5:12,14 </a:t>
            </a:r>
            <a:r>
              <a:rPr lang="en-US" dirty="0" smtClean="0">
                <a:solidFill>
                  <a:srgbClr val="00194C"/>
                </a:solidFill>
              </a:rPr>
              <a:t> For though by this time you ought to be teachers, you have need again for someone to teach you the elementary principles of the oracles of God, and you have come to need milk and not solid </a:t>
            </a:r>
            <a:r>
              <a:rPr lang="en-US" dirty="0" smtClean="0">
                <a:solidFill>
                  <a:srgbClr val="00194C"/>
                </a:solidFill>
              </a:rPr>
              <a:t>food…But </a:t>
            </a:r>
            <a:r>
              <a:rPr lang="en-US" dirty="0" smtClean="0">
                <a:solidFill>
                  <a:srgbClr val="00194C"/>
                </a:solidFill>
              </a:rPr>
              <a:t>solid food is for the mature, who because of practice have their senses trained to discern good and evil. </a:t>
            </a:r>
            <a:endParaRPr lang="en-US" dirty="0" smtClean="0">
              <a:solidFill>
                <a:srgbClr val="00194C"/>
              </a:solidFill>
            </a:endParaRPr>
          </a:p>
          <a:p>
            <a:pPr>
              <a:lnSpc>
                <a:spcPct val="90000"/>
              </a:lnSpc>
              <a:spcBef>
                <a:spcPts val="200"/>
              </a:spcBef>
            </a:pPr>
            <a:r>
              <a:rPr lang="en-US" dirty="0" smtClean="0">
                <a:solidFill>
                  <a:srgbClr val="00194C"/>
                </a:solidFill>
              </a:rPr>
              <a:t>Discern: </a:t>
            </a:r>
            <a:r>
              <a:rPr lang="en-US" i="1" dirty="0" err="1" smtClean="0">
                <a:solidFill>
                  <a:srgbClr val="00194C"/>
                </a:solidFill>
              </a:rPr>
              <a:t>diakrisin</a:t>
            </a:r>
            <a:r>
              <a:rPr lang="en-US" i="1" dirty="0" smtClean="0">
                <a:solidFill>
                  <a:srgbClr val="00194C"/>
                </a:solidFill>
              </a:rPr>
              <a:t>: </a:t>
            </a:r>
            <a:r>
              <a:rPr lang="en-US" dirty="0" smtClean="0">
                <a:solidFill>
                  <a:srgbClr val="00194C"/>
                </a:solidFill>
              </a:rPr>
              <a:t>the act of judging</a:t>
            </a:r>
          </a:p>
          <a:p>
            <a:pPr>
              <a:lnSpc>
                <a:spcPct val="90000"/>
              </a:lnSpc>
              <a:spcBef>
                <a:spcPts val="200"/>
              </a:spcBef>
            </a:pPr>
            <a:r>
              <a:rPr lang="en-US" spc="-150" dirty="0" smtClean="0">
                <a:solidFill>
                  <a:srgbClr val="00194C"/>
                </a:solidFill>
              </a:rPr>
              <a:t>Our </a:t>
            </a:r>
            <a:r>
              <a:rPr lang="en-US" dirty="0" smtClean="0">
                <a:solidFill>
                  <a:srgbClr val="00194C"/>
                </a:solidFill>
              </a:rPr>
              <a:t>abil</a:t>
            </a:r>
            <a:r>
              <a:rPr lang="en-US" spc="-150" dirty="0" smtClean="0">
                <a:solidFill>
                  <a:srgbClr val="00194C"/>
                </a:solidFill>
              </a:rPr>
              <a:t>ity to make such </a:t>
            </a:r>
            <a:r>
              <a:rPr lang="en-US" dirty="0" smtClean="0">
                <a:solidFill>
                  <a:srgbClr val="00194C"/>
                </a:solidFill>
              </a:rPr>
              <a:t>judgments is directly </a:t>
            </a:r>
            <a:r>
              <a:rPr lang="en-US" spc="-150" dirty="0" smtClean="0">
                <a:solidFill>
                  <a:srgbClr val="00194C"/>
                </a:solidFill>
              </a:rPr>
              <a:t>proportional</a:t>
            </a:r>
            <a:r>
              <a:rPr lang="en-US" dirty="0" smtClean="0">
                <a:solidFill>
                  <a:srgbClr val="00194C"/>
                </a:solidFill>
              </a:rPr>
              <a:t> to our knowledge of God’s Word.</a:t>
            </a:r>
          </a:p>
          <a:p>
            <a:pPr>
              <a:lnSpc>
                <a:spcPct val="90000"/>
              </a:lnSpc>
              <a:spcBef>
                <a:spcPts val="200"/>
              </a:spcBef>
            </a:pPr>
            <a:r>
              <a:rPr lang="en-US" b="1" dirty="0" smtClean="0">
                <a:solidFill>
                  <a:srgbClr val="00194C"/>
                </a:solidFill>
              </a:rPr>
              <a:t>John 4:23 </a:t>
            </a:r>
            <a:r>
              <a:rPr lang="en-US" dirty="0" smtClean="0">
                <a:solidFill>
                  <a:srgbClr val="00194C"/>
                </a:solidFill>
              </a:rPr>
              <a:t> "But an hour is coming, and now is, when the true worshipers will worship the Father in spirit and truth; for such people the Father seeks to be His worshipers</a:t>
            </a:r>
            <a:r>
              <a:rPr lang="en-US" dirty="0" smtClean="0">
                <a:solidFill>
                  <a:srgbClr val="00194C"/>
                </a:solidFill>
              </a:rPr>
              <a:t>.” </a:t>
            </a:r>
            <a:r>
              <a:rPr lang="en-US" dirty="0" smtClean="0">
                <a:solidFill>
                  <a:srgbClr val="00194C"/>
                </a:solidFill>
              </a:rPr>
              <a:t/>
            </a:r>
            <a:br>
              <a:rPr lang="en-US" dirty="0" smtClean="0">
                <a:solidFill>
                  <a:srgbClr val="00194C"/>
                </a:solidFill>
              </a:rPr>
            </a:br>
            <a:r>
              <a:rPr lang="en-US" dirty="0" smtClean="0"/>
              <a:t/>
            </a:r>
            <a:br>
              <a:rPr lang="en-US" dirty="0" smtClean="0"/>
            </a:br>
            <a:r>
              <a:rPr lang="en-US" dirty="0" smtClean="0">
                <a:solidFill>
                  <a:srgbClr val="00194C"/>
                </a:solidFill>
              </a:rPr>
              <a:t> </a:t>
            </a:r>
            <a:r>
              <a:rPr lang="en-US" dirty="0" smtClean="0">
                <a:solidFill>
                  <a:srgbClr val="00194C"/>
                </a:solidFill>
              </a:rPr>
              <a:t/>
            </a:r>
            <a:br>
              <a:rPr lang="en-US" dirty="0" smtClean="0">
                <a:solidFill>
                  <a:srgbClr val="00194C"/>
                </a:solidFill>
              </a:rPr>
            </a:br>
            <a:endParaRPr lang="en-US" dirty="0">
              <a:solidFill>
                <a:srgbClr val="00194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43000"/>
          </a:xfrm>
        </p:spPr>
        <p:txBody>
          <a:bodyPr>
            <a:normAutofit/>
          </a:bodyPr>
          <a:lstStyle/>
          <a:p>
            <a:pPr algn="ctr"/>
            <a:r>
              <a:rPr lang="en-US" sz="4800" b="0" dirty="0" smtClean="0">
                <a:solidFill>
                  <a:srgbClr val="002060"/>
                </a:solidFill>
                <a:latin typeface="Tahoma" pitchFamily="34" charset="0"/>
                <a:ea typeface="Tahoma" pitchFamily="34" charset="0"/>
                <a:cs typeface="Tahoma" pitchFamily="34" charset="0"/>
              </a:rPr>
              <a:t>VERSE FOR THE JOURNEY</a:t>
            </a:r>
            <a:endParaRPr lang="en-US" sz="4800" b="0" dirty="0">
              <a:solidFill>
                <a:srgbClr val="002060"/>
              </a:solidFill>
              <a:latin typeface="Tahoma" pitchFamily="34" charset="0"/>
              <a:ea typeface="Tahoma" pitchFamily="34" charset="0"/>
              <a:cs typeface="Tahoma" pitchFamily="34" charset="0"/>
            </a:endParaRPr>
          </a:p>
        </p:txBody>
      </p:sp>
      <p:sp>
        <p:nvSpPr>
          <p:cNvPr id="6" name="Content Placeholder 5"/>
          <p:cNvSpPr>
            <a:spLocks noGrp="1"/>
          </p:cNvSpPr>
          <p:nvPr>
            <p:ph idx="1"/>
          </p:nvPr>
        </p:nvSpPr>
        <p:spPr>
          <a:xfrm>
            <a:off x="0" y="1066800"/>
            <a:ext cx="9144000" cy="6019800"/>
          </a:xfrm>
        </p:spPr>
        <p:txBody>
          <a:bodyPr>
            <a:normAutofit/>
          </a:bodyPr>
          <a:lstStyle/>
          <a:p>
            <a:pPr>
              <a:lnSpc>
                <a:spcPct val="90000"/>
              </a:lnSpc>
              <a:spcBef>
                <a:spcPts val="300"/>
              </a:spcBef>
            </a:pPr>
            <a:r>
              <a:rPr lang="en-US" sz="2800" b="1" dirty="0" smtClean="0">
                <a:solidFill>
                  <a:srgbClr val="00153E"/>
                </a:solidFill>
                <a:latin typeface="Tahoma" pitchFamily="34" charset="0"/>
                <a:ea typeface="Tahoma" pitchFamily="34" charset="0"/>
                <a:cs typeface="Tahoma" pitchFamily="34" charset="0"/>
              </a:rPr>
              <a:t>Romans 1:21-25 </a:t>
            </a:r>
            <a:r>
              <a:rPr lang="en-US" sz="2800" dirty="0" smtClean="0">
                <a:solidFill>
                  <a:srgbClr val="00153E"/>
                </a:solidFill>
                <a:latin typeface="Tahoma" pitchFamily="34" charset="0"/>
                <a:ea typeface="Tahoma" pitchFamily="34" charset="0"/>
                <a:cs typeface="Tahoma" pitchFamily="34" charset="0"/>
              </a:rPr>
              <a:t> For even though they knew God, they did</a:t>
            </a:r>
            <a:r>
              <a:rPr lang="en-US" sz="2800" spc="-150" dirty="0" smtClean="0">
                <a:solidFill>
                  <a:srgbClr val="00153E"/>
                </a:solidFill>
                <a:latin typeface="Tahoma" pitchFamily="34" charset="0"/>
                <a:ea typeface="Tahoma" pitchFamily="34" charset="0"/>
                <a:cs typeface="Tahoma" pitchFamily="34" charset="0"/>
              </a:rPr>
              <a:t> not </a:t>
            </a:r>
            <a:r>
              <a:rPr lang="en-US" sz="2800" dirty="0" smtClean="0">
                <a:solidFill>
                  <a:srgbClr val="00153E"/>
                </a:solidFill>
                <a:latin typeface="Tahoma" pitchFamily="34" charset="0"/>
                <a:ea typeface="Tahoma" pitchFamily="34" charset="0"/>
                <a:cs typeface="Tahoma" pitchFamily="34" charset="0"/>
              </a:rPr>
              <a:t>honor Him as God or give thanks, but they became futile in their speculations, and their foolish heart was darkened. Professing to be wise, they became fools</a:t>
            </a:r>
            <a:r>
              <a:rPr lang="en-US" sz="2800" spc="-150" dirty="0" smtClean="0">
                <a:solidFill>
                  <a:srgbClr val="00153E"/>
                </a:solidFill>
                <a:latin typeface="Tahoma" pitchFamily="34" charset="0"/>
                <a:ea typeface="Tahoma" pitchFamily="34" charset="0"/>
                <a:cs typeface="Tahoma" pitchFamily="34" charset="0"/>
              </a:rPr>
              <a:t>, and </a:t>
            </a:r>
            <a:r>
              <a:rPr lang="en-US" sz="2800" b="1" dirty="0" smtClean="0">
                <a:solidFill>
                  <a:srgbClr val="00153E"/>
                </a:solidFill>
                <a:latin typeface="Tahoma" pitchFamily="34" charset="0"/>
                <a:ea typeface="Tahoma" pitchFamily="34" charset="0"/>
                <a:cs typeface="Tahoma" pitchFamily="34" charset="0"/>
              </a:rPr>
              <a:t>exchanged</a:t>
            </a:r>
            <a:r>
              <a:rPr lang="en-US" sz="2800" dirty="0" smtClean="0">
                <a:solidFill>
                  <a:srgbClr val="00153E"/>
                </a:solidFill>
                <a:latin typeface="Tahoma" pitchFamily="34" charset="0"/>
                <a:ea typeface="Tahoma" pitchFamily="34" charset="0"/>
                <a:cs typeface="Tahoma" pitchFamily="34" charset="0"/>
              </a:rPr>
              <a:t> the glory of the incorruptible God for an image in the form of corruptible man and of birds and four-footed animals and crawling creatures.</a:t>
            </a:r>
            <a:r>
              <a:rPr lang="en-US" sz="2800" spc="-150" dirty="0" smtClean="0">
                <a:solidFill>
                  <a:srgbClr val="00153E"/>
                </a:solidFill>
                <a:latin typeface="Tahoma" pitchFamily="34" charset="0"/>
                <a:ea typeface="Tahoma" pitchFamily="34" charset="0"/>
                <a:cs typeface="Tahoma" pitchFamily="34" charset="0"/>
              </a:rPr>
              <a:t> Therefore </a:t>
            </a:r>
            <a:r>
              <a:rPr lang="en-US" sz="2800" dirty="0" smtClean="0">
                <a:solidFill>
                  <a:srgbClr val="00153E"/>
                </a:solidFill>
                <a:latin typeface="Tahoma" pitchFamily="34" charset="0"/>
                <a:ea typeface="Tahoma" pitchFamily="34" charset="0"/>
                <a:cs typeface="Tahoma" pitchFamily="34" charset="0"/>
              </a:rPr>
              <a:t>God gave them over in the lusts of their hearts to impurity, so that their bodies would be dishonored among them</a:t>
            </a:r>
            <a:r>
              <a:rPr lang="en-US" sz="2800" spc="-150" dirty="0" smtClean="0">
                <a:solidFill>
                  <a:srgbClr val="00153E"/>
                </a:solidFill>
                <a:latin typeface="Tahoma" pitchFamily="34" charset="0"/>
                <a:ea typeface="Tahoma" pitchFamily="34" charset="0"/>
                <a:cs typeface="Tahoma" pitchFamily="34" charset="0"/>
              </a:rPr>
              <a:t>. For </a:t>
            </a:r>
            <a:r>
              <a:rPr lang="en-US" sz="2800" dirty="0" smtClean="0">
                <a:solidFill>
                  <a:srgbClr val="00153E"/>
                </a:solidFill>
                <a:latin typeface="Tahoma" pitchFamily="34" charset="0"/>
                <a:ea typeface="Tahoma" pitchFamily="34" charset="0"/>
                <a:cs typeface="Tahoma" pitchFamily="34" charset="0"/>
              </a:rPr>
              <a:t>they </a:t>
            </a:r>
            <a:r>
              <a:rPr lang="en-US" sz="2800" b="1" dirty="0" smtClean="0">
                <a:solidFill>
                  <a:srgbClr val="00153E"/>
                </a:solidFill>
                <a:latin typeface="Tahoma" pitchFamily="34" charset="0"/>
                <a:ea typeface="Tahoma" pitchFamily="34" charset="0"/>
                <a:cs typeface="Tahoma" pitchFamily="34" charset="0"/>
              </a:rPr>
              <a:t>exchanged</a:t>
            </a:r>
            <a:r>
              <a:rPr lang="en-US" sz="2800" b="1" spc="-150" dirty="0" smtClean="0">
                <a:solidFill>
                  <a:srgbClr val="00153E"/>
                </a:solidFill>
                <a:latin typeface="Tahoma" pitchFamily="34" charset="0"/>
                <a:ea typeface="Tahoma" pitchFamily="34" charset="0"/>
                <a:cs typeface="Tahoma" pitchFamily="34" charset="0"/>
              </a:rPr>
              <a:t> </a:t>
            </a:r>
            <a:r>
              <a:rPr lang="en-US" sz="2800" spc="-150" dirty="0" smtClean="0">
                <a:solidFill>
                  <a:srgbClr val="00153E"/>
                </a:solidFill>
                <a:latin typeface="Tahoma" pitchFamily="34" charset="0"/>
                <a:ea typeface="Tahoma" pitchFamily="34" charset="0"/>
                <a:cs typeface="Tahoma" pitchFamily="34" charset="0"/>
              </a:rPr>
              <a:t>the </a:t>
            </a:r>
            <a:r>
              <a:rPr lang="en-US" sz="2800" dirty="0" smtClean="0">
                <a:solidFill>
                  <a:srgbClr val="00153E"/>
                </a:solidFill>
                <a:latin typeface="Tahoma" pitchFamily="34" charset="0"/>
                <a:ea typeface="Tahoma" pitchFamily="34" charset="0"/>
                <a:cs typeface="Tahoma" pitchFamily="34" charset="0"/>
              </a:rPr>
              <a:t>truth of God for a lie, and worshiped and served the creature rather than the Creator, who is blessed forever. Amen. </a:t>
            </a:r>
          </a:p>
          <a:p>
            <a:pPr>
              <a:lnSpc>
                <a:spcPct val="90000"/>
              </a:lnSpc>
              <a:spcBef>
                <a:spcPts val="300"/>
              </a:spcBef>
            </a:pPr>
            <a:r>
              <a:rPr lang="en-US" sz="2800" dirty="0" smtClean="0">
                <a:solidFill>
                  <a:srgbClr val="00153E"/>
                </a:solidFill>
                <a:latin typeface="Tahoma" pitchFamily="34" charset="0"/>
                <a:ea typeface="Tahoma" pitchFamily="34" charset="0"/>
                <a:cs typeface="Tahoma" pitchFamily="34" charset="0"/>
              </a:rPr>
              <a:t>Exchanged: </a:t>
            </a:r>
            <a:r>
              <a:rPr lang="en-US" sz="2800" i="1" dirty="0" err="1" smtClean="0">
                <a:solidFill>
                  <a:srgbClr val="00153E"/>
                </a:solidFill>
                <a:latin typeface="Tahoma" pitchFamily="34" charset="0"/>
                <a:ea typeface="Tahoma" pitchFamily="34" charset="0"/>
                <a:cs typeface="Tahoma" pitchFamily="34" charset="0"/>
              </a:rPr>
              <a:t>allasso</a:t>
            </a:r>
            <a:r>
              <a:rPr lang="en-US" sz="2800" i="1" dirty="0" smtClean="0">
                <a:solidFill>
                  <a:srgbClr val="00153E"/>
                </a:solidFill>
                <a:latin typeface="Tahoma" pitchFamily="34" charset="0"/>
                <a:ea typeface="Tahoma" pitchFamily="34" charset="0"/>
                <a:cs typeface="Tahoma" pitchFamily="34" charset="0"/>
              </a:rPr>
              <a:t>: </a:t>
            </a:r>
            <a:r>
              <a:rPr lang="en-US" sz="2800" dirty="0" smtClean="0">
                <a:solidFill>
                  <a:srgbClr val="00153E"/>
                </a:solidFill>
                <a:latin typeface="Tahoma" pitchFamily="34" charset="0"/>
                <a:ea typeface="Tahoma" pitchFamily="34" charset="0"/>
                <a:cs typeface="Tahoma" pitchFamily="34" charset="0"/>
              </a:rPr>
              <a:t>to alter, to substitute one thing for another</a:t>
            </a:r>
            <a:endParaRPr lang="en-US" sz="2800" dirty="0">
              <a:solidFill>
                <a:srgbClr val="00153E"/>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43000"/>
          </a:xfrm>
        </p:spPr>
        <p:txBody>
          <a:bodyPr>
            <a:normAutofit/>
          </a:bodyPr>
          <a:lstStyle/>
          <a:p>
            <a:pPr algn="ctr"/>
            <a:r>
              <a:rPr lang="en-US" sz="4800" dirty="0" smtClean="0">
                <a:solidFill>
                  <a:srgbClr val="002060"/>
                </a:solidFill>
                <a:latin typeface="Tahoma" pitchFamily="34" charset="0"/>
                <a:ea typeface="Tahoma" pitchFamily="34" charset="0"/>
                <a:cs typeface="Tahoma" pitchFamily="34" charset="0"/>
              </a:rPr>
              <a:t>VINTAGE FAITH</a:t>
            </a:r>
            <a:endParaRPr lang="en-US" sz="4800" dirty="0">
              <a:solidFill>
                <a:srgbClr val="002060"/>
              </a:solidFill>
              <a:latin typeface="Tahoma" pitchFamily="34" charset="0"/>
              <a:ea typeface="Tahoma" pitchFamily="34" charset="0"/>
              <a:cs typeface="Tahoma" pitchFamily="34" charset="0"/>
            </a:endParaRPr>
          </a:p>
        </p:txBody>
      </p:sp>
      <p:sp>
        <p:nvSpPr>
          <p:cNvPr id="6" name="Content Placeholder 5"/>
          <p:cNvSpPr>
            <a:spLocks noGrp="1"/>
          </p:cNvSpPr>
          <p:nvPr>
            <p:ph idx="1"/>
          </p:nvPr>
        </p:nvSpPr>
        <p:spPr>
          <a:xfrm>
            <a:off x="0" y="1066800"/>
            <a:ext cx="9144000" cy="5791200"/>
          </a:xfrm>
        </p:spPr>
        <p:txBody>
          <a:bodyPr>
            <a:normAutofit lnSpcReduction="10000"/>
          </a:bodyPr>
          <a:lstStyle/>
          <a:p>
            <a:pPr>
              <a:lnSpc>
                <a:spcPct val="95000"/>
              </a:lnSpc>
              <a:spcBef>
                <a:spcPts val="0"/>
              </a:spcBef>
            </a:pPr>
            <a:r>
              <a:rPr lang="en-US" dirty="0" smtClean="0">
                <a:solidFill>
                  <a:srgbClr val="00153E"/>
                </a:solidFill>
              </a:rPr>
              <a:t>Aesthetics is not an end in itself.  But in our culture, which is becoming more multi-sensory and less respectful of God, we have a responsibility to pay attention to the design of the space where we assemble regularly.  In the emerging culture, darkness represents spirituality.  We see this in Buddhist temples as well as Catholic and Orthodox churches.  Darkness communicates that something serious is happening.  </a:t>
            </a:r>
            <a:r>
              <a:rPr lang="en-US" sz="2000" dirty="0" smtClean="0">
                <a:solidFill>
                  <a:srgbClr val="00153E"/>
                </a:solidFill>
              </a:rPr>
              <a:t>Dan Kimball</a:t>
            </a:r>
          </a:p>
          <a:p>
            <a:pPr>
              <a:lnSpc>
                <a:spcPct val="95000"/>
              </a:lnSpc>
              <a:spcBef>
                <a:spcPts val="0"/>
              </a:spcBef>
            </a:pPr>
            <a:r>
              <a:rPr lang="en-US" b="1" dirty="0" smtClean="0">
                <a:solidFill>
                  <a:srgbClr val="00194C"/>
                </a:solidFill>
              </a:rPr>
              <a:t>John 3:19  </a:t>
            </a:r>
            <a:r>
              <a:rPr lang="en-US" dirty="0" smtClean="0">
                <a:solidFill>
                  <a:srgbClr val="00194C"/>
                </a:solidFill>
              </a:rPr>
              <a:t>"This is the judgment, that the Light has come into the world, and men loved the darkness rather than the Light, for their deeds were evil.” </a:t>
            </a:r>
          </a:p>
          <a:p>
            <a:pPr>
              <a:lnSpc>
                <a:spcPct val="95000"/>
              </a:lnSpc>
              <a:spcBef>
                <a:spcPts val="0"/>
              </a:spcBef>
            </a:pPr>
            <a:r>
              <a:rPr lang="en-US" b="1" dirty="0" smtClean="0">
                <a:solidFill>
                  <a:srgbClr val="00194C"/>
                </a:solidFill>
              </a:rPr>
              <a:t>Matthew 5:16 </a:t>
            </a:r>
            <a:r>
              <a:rPr lang="en-US" dirty="0" smtClean="0">
                <a:solidFill>
                  <a:srgbClr val="00194C"/>
                </a:solidFill>
              </a:rPr>
              <a:t> "Let your light shine before men in such a way that they may see your good works, and glorify your Father who is in heaven.”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990600"/>
          </a:xfrm>
        </p:spPr>
        <p:txBody>
          <a:bodyPr>
            <a:normAutofit/>
          </a:bodyPr>
          <a:lstStyle/>
          <a:p>
            <a:pPr algn="ctr"/>
            <a:r>
              <a:rPr lang="en-US" sz="5400" dirty="0" smtClean="0">
                <a:solidFill>
                  <a:srgbClr val="002060"/>
                </a:solidFill>
              </a:rPr>
              <a:t>EARLY CHURCH FATHERS</a:t>
            </a:r>
            <a:endParaRPr lang="en-US" sz="5400" dirty="0">
              <a:solidFill>
                <a:srgbClr val="002060"/>
              </a:solidFill>
            </a:endParaRPr>
          </a:p>
        </p:txBody>
      </p:sp>
      <p:sp>
        <p:nvSpPr>
          <p:cNvPr id="6" name="Content Placeholder 5"/>
          <p:cNvSpPr>
            <a:spLocks noGrp="1"/>
          </p:cNvSpPr>
          <p:nvPr>
            <p:ph idx="1"/>
          </p:nvPr>
        </p:nvSpPr>
        <p:spPr>
          <a:xfrm>
            <a:off x="0" y="990600"/>
            <a:ext cx="9144000" cy="5867400"/>
          </a:xfrm>
        </p:spPr>
        <p:txBody>
          <a:bodyPr>
            <a:noAutofit/>
          </a:bodyPr>
          <a:lstStyle/>
          <a:p>
            <a:pPr>
              <a:lnSpc>
                <a:spcPct val="98000"/>
              </a:lnSpc>
              <a:spcBef>
                <a:spcPts val="200"/>
              </a:spcBef>
            </a:pPr>
            <a:r>
              <a:rPr lang="en-US" dirty="0" smtClean="0">
                <a:solidFill>
                  <a:srgbClr val="00194C"/>
                </a:solidFill>
              </a:rPr>
              <a:t>It is important to know about the early church and to read things written by early church fathers</a:t>
            </a:r>
          </a:p>
          <a:p>
            <a:pPr>
              <a:lnSpc>
                <a:spcPct val="98000"/>
              </a:lnSpc>
              <a:spcBef>
                <a:spcPts val="200"/>
              </a:spcBef>
            </a:pPr>
            <a:r>
              <a:rPr lang="en-US" dirty="0" smtClean="0">
                <a:solidFill>
                  <a:srgbClr val="00194C"/>
                </a:solidFill>
                <a:latin typeface="Tahoma" pitchFamily="34" charset="0"/>
                <a:ea typeface="Tahoma" pitchFamily="34" charset="0"/>
                <a:cs typeface="Tahoma" pitchFamily="34" charset="0"/>
              </a:rPr>
              <a:t>Much of what happens in the ancient-future position predates Christianity and much postdates Christianity</a:t>
            </a:r>
          </a:p>
          <a:p>
            <a:pPr>
              <a:lnSpc>
                <a:spcPct val="98000"/>
              </a:lnSpc>
              <a:spcBef>
                <a:spcPts val="200"/>
              </a:spcBef>
            </a:pPr>
            <a:r>
              <a:rPr lang="en-US" dirty="0" smtClean="0">
                <a:solidFill>
                  <a:srgbClr val="00194C"/>
                </a:solidFill>
              </a:rPr>
              <a:t>In fact, not much is centered on the early church, as they would have you believe</a:t>
            </a:r>
          </a:p>
          <a:p>
            <a:pPr>
              <a:lnSpc>
                <a:spcPct val="98000"/>
              </a:lnSpc>
              <a:spcBef>
                <a:spcPts val="200"/>
              </a:spcBef>
            </a:pPr>
            <a:r>
              <a:rPr lang="en-US" dirty="0" smtClean="0">
                <a:solidFill>
                  <a:srgbClr val="00194C"/>
                </a:solidFill>
                <a:latin typeface="Tahoma" pitchFamily="34" charset="0"/>
                <a:ea typeface="Tahoma" pitchFamily="34" charset="0"/>
                <a:cs typeface="Tahoma" pitchFamily="34" charset="0"/>
              </a:rPr>
              <a:t>In a Pew Forum survey, 65% of U.S. adults (including those calling themselves Christian) accept elements of Eastern Faiths (New Age)</a:t>
            </a:r>
          </a:p>
          <a:p>
            <a:pPr>
              <a:lnSpc>
                <a:spcPct val="98000"/>
              </a:lnSpc>
              <a:spcBef>
                <a:spcPts val="200"/>
              </a:spcBef>
            </a:pPr>
            <a:r>
              <a:rPr lang="en-US" dirty="0" smtClean="0">
                <a:solidFill>
                  <a:srgbClr val="00194C"/>
                </a:solidFill>
              </a:rPr>
              <a:t>Many in the Vintage Faith movement report finding “energy” in trees, mountains, streams; they are open to any method that helps find the energy</a:t>
            </a:r>
          </a:p>
          <a:p>
            <a:pPr>
              <a:lnSpc>
                <a:spcPct val="98000"/>
              </a:lnSpc>
              <a:spcBef>
                <a:spcPts val="200"/>
              </a:spcBef>
            </a:pPr>
            <a:r>
              <a:rPr lang="en-US" dirty="0" smtClean="0">
                <a:solidFill>
                  <a:srgbClr val="00194C"/>
                </a:solidFill>
                <a:latin typeface="Tahoma" pitchFamily="34" charset="0"/>
                <a:ea typeface="Tahoma" pitchFamily="34" charset="0"/>
                <a:cs typeface="Tahoma" pitchFamily="34" charset="0"/>
              </a:rPr>
              <a:t>This includes the mystics like John of the Cross</a:t>
            </a:r>
            <a:endParaRPr lang="en-US" dirty="0">
              <a:solidFill>
                <a:srgbClr val="00194C"/>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990600"/>
          </a:xfrm>
        </p:spPr>
        <p:txBody>
          <a:bodyPr>
            <a:normAutofit/>
          </a:bodyPr>
          <a:lstStyle/>
          <a:p>
            <a:pPr algn="ctr"/>
            <a:r>
              <a:rPr lang="en-US" sz="5400" smtClean="0">
                <a:solidFill>
                  <a:srgbClr val="002060"/>
                </a:solidFill>
              </a:rPr>
              <a:t>NEW AGE = VINTAGE FAITH?</a:t>
            </a:r>
            <a:endParaRPr lang="en-US" sz="5400" dirty="0">
              <a:solidFill>
                <a:srgbClr val="002060"/>
              </a:solidFill>
            </a:endParaRPr>
          </a:p>
        </p:txBody>
      </p:sp>
      <p:sp>
        <p:nvSpPr>
          <p:cNvPr id="6" name="Content Placeholder 5"/>
          <p:cNvSpPr>
            <a:spLocks noGrp="1"/>
          </p:cNvSpPr>
          <p:nvPr>
            <p:ph idx="1"/>
          </p:nvPr>
        </p:nvSpPr>
        <p:spPr>
          <a:xfrm>
            <a:off x="0" y="1066800"/>
            <a:ext cx="9144000" cy="5791200"/>
          </a:xfrm>
        </p:spPr>
        <p:txBody>
          <a:bodyPr>
            <a:noAutofit/>
          </a:bodyPr>
          <a:lstStyle/>
          <a:p>
            <a:pPr>
              <a:lnSpc>
                <a:spcPct val="90000"/>
              </a:lnSpc>
              <a:spcBef>
                <a:spcPts val="200"/>
              </a:spcBef>
            </a:pPr>
            <a:r>
              <a:rPr lang="en-US" b="1" dirty="0" smtClean="0">
                <a:solidFill>
                  <a:srgbClr val="00194C"/>
                </a:solidFill>
              </a:rPr>
              <a:t>Titus 1:12-13 </a:t>
            </a:r>
            <a:r>
              <a:rPr lang="en-US" dirty="0" smtClean="0">
                <a:solidFill>
                  <a:srgbClr val="00194C"/>
                </a:solidFill>
              </a:rPr>
              <a:t> One of themselves, a prophet of their own, said, </a:t>
            </a:r>
            <a:r>
              <a:rPr lang="en-US" dirty="0" smtClean="0">
                <a:solidFill>
                  <a:srgbClr val="00194C"/>
                </a:solidFill>
              </a:rPr>
              <a:t>“Cretans </a:t>
            </a:r>
            <a:r>
              <a:rPr lang="en-US" dirty="0" smtClean="0">
                <a:solidFill>
                  <a:srgbClr val="00194C"/>
                </a:solidFill>
              </a:rPr>
              <a:t>are always liars, evil beasts, lazy gluttons</a:t>
            </a:r>
            <a:r>
              <a:rPr lang="en-US" dirty="0" smtClean="0">
                <a:solidFill>
                  <a:srgbClr val="00194C"/>
                </a:solidFill>
              </a:rPr>
              <a:t>.”</a:t>
            </a:r>
            <a:r>
              <a:rPr lang="en-US" dirty="0" smtClean="0">
                <a:solidFill>
                  <a:srgbClr val="00194C"/>
                </a:solidFill>
              </a:rPr>
              <a:t> This testimony is true</a:t>
            </a:r>
            <a:r>
              <a:rPr lang="en-US" dirty="0" smtClean="0">
                <a:solidFill>
                  <a:srgbClr val="00194C"/>
                </a:solidFill>
              </a:rPr>
              <a:t>.”</a:t>
            </a:r>
          </a:p>
          <a:p>
            <a:pPr>
              <a:lnSpc>
                <a:spcPct val="90000"/>
              </a:lnSpc>
              <a:spcBef>
                <a:spcPts val="200"/>
              </a:spcBef>
            </a:pPr>
            <a:r>
              <a:rPr lang="en-US" dirty="0" smtClean="0">
                <a:solidFill>
                  <a:srgbClr val="00194C"/>
                </a:solidFill>
              </a:rPr>
              <a:t>The expression "evil brutes" describes the savage and cruel character of the Cretans of the days of </a:t>
            </a:r>
            <a:r>
              <a:rPr lang="en-US" dirty="0" err="1" smtClean="0">
                <a:solidFill>
                  <a:srgbClr val="00194C"/>
                </a:solidFill>
              </a:rPr>
              <a:t>Epimenedes</a:t>
            </a:r>
            <a:r>
              <a:rPr lang="en-US" dirty="0" smtClean="0">
                <a:solidFill>
                  <a:srgbClr val="00194C"/>
                </a:solidFill>
              </a:rPr>
              <a:t> and of the days of Paul and </a:t>
            </a:r>
            <a:r>
              <a:rPr lang="en-US" dirty="0" smtClean="0">
                <a:solidFill>
                  <a:srgbClr val="00194C"/>
                </a:solidFill>
              </a:rPr>
              <a:t>Titus</a:t>
            </a:r>
          </a:p>
          <a:p>
            <a:pPr>
              <a:lnSpc>
                <a:spcPct val="90000"/>
              </a:lnSpc>
              <a:spcBef>
                <a:spcPts val="200"/>
              </a:spcBef>
            </a:pPr>
            <a:r>
              <a:rPr lang="en-US" dirty="0" smtClean="0">
                <a:solidFill>
                  <a:srgbClr val="00194C"/>
                </a:solidFill>
              </a:rPr>
              <a:t>This </a:t>
            </a:r>
            <a:r>
              <a:rPr lang="en-US" dirty="0" smtClean="0">
                <a:solidFill>
                  <a:srgbClr val="00194C"/>
                </a:solidFill>
              </a:rPr>
              <a:t>descriptive epithet </a:t>
            </a:r>
            <a:r>
              <a:rPr lang="en-US" dirty="0" smtClean="0">
                <a:solidFill>
                  <a:srgbClr val="00194C"/>
                </a:solidFill>
              </a:rPr>
              <a:t>may be an </a:t>
            </a:r>
            <a:r>
              <a:rPr lang="en-US" dirty="0" smtClean="0">
                <a:solidFill>
                  <a:srgbClr val="00194C"/>
                </a:solidFill>
              </a:rPr>
              <a:t>allusion to the mythical Cretan Minotaur, half bull half man, whom </a:t>
            </a:r>
            <a:r>
              <a:rPr lang="en-US" dirty="0" err="1" smtClean="0">
                <a:solidFill>
                  <a:srgbClr val="00194C"/>
                </a:solidFill>
              </a:rPr>
              <a:t>Minos</a:t>
            </a:r>
            <a:r>
              <a:rPr lang="en-US" dirty="0" smtClean="0">
                <a:solidFill>
                  <a:srgbClr val="00194C"/>
                </a:solidFill>
              </a:rPr>
              <a:t> hid in the Cretan labyrinth, where, until </a:t>
            </a:r>
            <a:r>
              <a:rPr lang="en-US" dirty="0" err="1" smtClean="0">
                <a:solidFill>
                  <a:srgbClr val="00194C"/>
                </a:solidFill>
              </a:rPr>
              <a:t>Theseus</a:t>
            </a:r>
            <a:r>
              <a:rPr lang="en-US" dirty="0" smtClean="0">
                <a:solidFill>
                  <a:srgbClr val="00194C"/>
                </a:solidFill>
              </a:rPr>
              <a:t> slew this monster, he devoured the Athenian youths and maidens sent as a tribute every nine years</a:t>
            </a:r>
            <a:r>
              <a:rPr lang="en-US" dirty="0" smtClean="0">
                <a:solidFill>
                  <a:srgbClr val="00194C"/>
                </a:solidFill>
              </a:rPr>
              <a:t>.</a:t>
            </a:r>
          </a:p>
          <a:p>
            <a:pPr>
              <a:lnSpc>
                <a:spcPct val="90000"/>
              </a:lnSpc>
              <a:spcBef>
                <a:spcPts val="200"/>
              </a:spcBef>
            </a:pPr>
            <a:r>
              <a:rPr lang="en-US" dirty="0" smtClean="0">
                <a:solidFill>
                  <a:srgbClr val="00194C"/>
                </a:solidFill>
              </a:rPr>
              <a:t>The labyrinth became part of the New Age movement in the 1970’s; the early church never practiced it in any form</a:t>
            </a:r>
            <a:endParaRPr lang="en-US" dirty="0" smtClean="0">
              <a:solidFill>
                <a:srgbClr val="00194C"/>
              </a:solidFill>
            </a:endParaRPr>
          </a:p>
          <a:p>
            <a:pPr>
              <a:lnSpc>
                <a:spcPct val="90000"/>
              </a:lnSpc>
              <a:spcBef>
                <a:spcPts val="200"/>
              </a:spcBef>
            </a:pPr>
            <a:endParaRPr lang="en-US" dirty="0">
              <a:solidFill>
                <a:srgbClr val="00194C"/>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0"/>
            <a:ext cx="8991600" cy="1143000"/>
          </a:xfrm>
        </p:spPr>
        <p:txBody>
          <a:bodyPr>
            <a:normAutofit/>
          </a:bodyPr>
          <a:lstStyle/>
          <a:p>
            <a:pPr algn="ctr"/>
            <a:r>
              <a:rPr lang="en-US" sz="5400" dirty="0" smtClean="0">
                <a:solidFill>
                  <a:srgbClr val="002060"/>
                </a:solidFill>
              </a:rPr>
              <a:t>GRACE CATHEDRAL</a:t>
            </a:r>
            <a:endParaRPr lang="en-US" sz="5400" dirty="0">
              <a:solidFill>
                <a:srgbClr val="002060"/>
              </a:solidFill>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59353" y="1066800"/>
            <a:ext cx="9025293" cy="6019800"/>
          </a:xfrm>
          <a:prstGeom prst="rect">
            <a:avLst/>
          </a:prstGeom>
          <a:noFill/>
          <a:ln w="9525">
            <a:noFill/>
            <a:miter lim="800000"/>
            <a:headEnd/>
            <a:tailEnd/>
          </a:ln>
        </p:spPr>
      </p:pic>
      <p:sp>
        <p:nvSpPr>
          <p:cNvPr id="7" name="TextBox 6"/>
          <p:cNvSpPr txBox="1"/>
          <p:nvPr/>
        </p:nvSpPr>
        <p:spPr>
          <a:xfrm>
            <a:off x="0" y="4800600"/>
            <a:ext cx="9144000" cy="2086725"/>
          </a:xfrm>
          <a:prstGeom prst="rect">
            <a:avLst/>
          </a:prstGeom>
          <a:noFill/>
        </p:spPr>
        <p:txBody>
          <a:bodyPr wrap="square" rtlCol="0">
            <a:spAutoFit/>
          </a:bodyPr>
          <a:lstStyle/>
          <a:p>
            <a:pPr>
              <a:lnSpc>
                <a:spcPct val="90000"/>
              </a:lnSpc>
            </a:pPr>
            <a:r>
              <a:rPr lang="en-US" sz="2400" b="1" dirty="0" smtClean="0">
                <a:solidFill>
                  <a:srgbClr val="00194C"/>
                </a:solidFill>
              </a:rPr>
              <a:t>Attorney, dean, bishop, iconoclast, searcher–James Albert </a:t>
            </a:r>
            <a:r>
              <a:rPr lang="en-US" sz="2400" b="1" dirty="0" smtClean="0">
                <a:solidFill>
                  <a:srgbClr val="00194C"/>
                </a:solidFill>
              </a:rPr>
              <a:t>Pike, Fifth </a:t>
            </a:r>
            <a:r>
              <a:rPr lang="en-US" sz="2400" b="1" dirty="0" smtClean="0">
                <a:solidFill>
                  <a:srgbClr val="00194C"/>
                </a:solidFill>
              </a:rPr>
              <a:t>Bishop of the Diocese of </a:t>
            </a:r>
            <a:r>
              <a:rPr lang="en-US" sz="2400" b="1" dirty="0" smtClean="0">
                <a:solidFill>
                  <a:srgbClr val="00194C"/>
                </a:solidFill>
              </a:rPr>
              <a:t>California</a:t>
            </a:r>
            <a:r>
              <a:rPr lang="en-US" sz="2400" b="1" dirty="0" smtClean="0">
                <a:solidFill>
                  <a:srgbClr val="00194C"/>
                </a:solidFill>
              </a:rPr>
              <a:t>, </a:t>
            </a:r>
            <a:r>
              <a:rPr lang="en-US" sz="2400" b="1" dirty="0" smtClean="0">
                <a:solidFill>
                  <a:srgbClr val="00194C"/>
                </a:solidFill>
              </a:rPr>
              <a:t>a </a:t>
            </a:r>
            <a:r>
              <a:rPr lang="en-US" sz="2400" b="1" dirty="0" smtClean="0">
                <a:solidFill>
                  <a:srgbClr val="00194C"/>
                </a:solidFill>
              </a:rPr>
              <a:t>restless and radical </a:t>
            </a:r>
            <a:r>
              <a:rPr lang="en-US" sz="2400" b="1" dirty="0" smtClean="0">
                <a:solidFill>
                  <a:srgbClr val="00194C"/>
                </a:solidFill>
              </a:rPr>
              <a:t>visionary</a:t>
            </a:r>
            <a:r>
              <a:rPr lang="en-US" sz="2400" b="1" dirty="0" smtClean="0">
                <a:solidFill>
                  <a:srgbClr val="00194C"/>
                </a:solidFill>
              </a:rPr>
              <a:t>. Grace Cathedral was completed during </a:t>
            </a:r>
            <a:r>
              <a:rPr lang="en-US" sz="2400" b="1" dirty="0" smtClean="0">
                <a:solidFill>
                  <a:srgbClr val="00194C"/>
                </a:solidFill>
              </a:rPr>
              <a:t>his Bishopric</a:t>
            </a:r>
            <a:r>
              <a:rPr lang="en-US" sz="2400" b="1" dirty="0" smtClean="0">
                <a:solidFill>
                  <a:srgbClr val="00194C"/>
                </a:solidFill>
              </a:rPr>
              <a:t>, and several of </a:t>
            </a:r>
            <a:r>
              <a:rPr lang="en-US" sz="2400" b="1" spc="-150" dirty="0" smtClean="0">
                <a:solidFill>
                  <a:srgbClr val="00194C"/>
                </a:solidFill>
              </a:rPr>
              <a:t>its </a:t>
            </a:r>
            <a:r>
              <a:rPr lang="en-US" sz="2400" b="1" dirty="0" smtClean="0">
                <a:solidFill>
                  <a:srgbClr val="00194C"/>
                </a:solidFill>
              </a:rPr>
              <a:t>features </a:t>
            </a:r>
            <a:r>
              <a:rPr lang="en-US" sz="2400" b="1" dirty="0" smtClean="0">
                <a:solidFill>
                  <a:srgbClr val="00194C"/>
                </a:solidFill>
              </a:rPr>
              <a:t>reflect his modern </a:t>
            </a:r>
            <a:r>
              <a:rPr lang="en-US" sz="2400" b="1" spc="-150" dirty="0" smtClean="0">
                <a:solidFill>
                  <a:srgbClr val="00194C"/>
                </a:solidFill>
              </a:rPr>
              <a:t>spirit. </a:t>
            </a:r>
            <a:r>
              <a:rPr lang="en-US" sz="2400" b="1" spc="-150" dirty="0" smtClean="0">
                <a:solidFill>
                  <a:srgbClr val="00194C"/>
                </a:solidFill>
              </a:rPr>
              <a:t>To some </a:t>
            </a:r>
            <a:r>
              <a:rPr lang="en-US" sz="2400" b="1" dirty="0" smtClean="0">
                <a:solidFill>
                  <a:srgbClr val="00194C"/>
                </a:solidFill>
              </a:rPr>
              <a:t>he was a heretic, to others a </a:t>
            </a:r>
            <a:r>
              <a:rPr lang="en-US" sz="2400" b="1" dirty="0" smtClean="0">
                <a:solidFill>
                  <a:srgbClr val="00194C"/>
                </a:solidFill>
              </a:rPr>
              <a:t>man </a:t>
            </a:r>
            <a:r>
              <a:rPr lang="en-US" sz="2400" b="1" dirty="0" smtClean="0">
                <a:solidFill>
                  <a:srgbClr val="00194C"/>
                </a:solidFill>
              </a:rPr>
              <a:t>decades ahead of his time. His legacy is </a:t>
            </a:r>
            <a:r>
              <a:rPr lang="en-US" sz="2400" b="1" dirty="0" smtClean="0">
                <a:solidFill>
                  <a:srgbClr val="00194C"/>
                </a:solidFill>
              </a:rPr>
              <a:t>amore </a:t>
            </a:r>
            <a:r>
              <a:rPr lang="en-US" sz="2400" b="1" dirty="0" smtClean="0">
                <a:solidFill>
                  <a:srgbClr val="00194C"/>
                </a:solidFill>
              </a:rPr>
              <a:t>progressive </a:t>
            </a:r>
            <a:r>
              <a:rPr lang="en-US" sz="2400" b="1" dirty="0" smtClean="0">
                <a:solidFill>
                  <a:srgbClr val="00194C"/>
                </a:solidFill>
              </a:rPr>
              <a:t>inclusive church, unafraid </a:t>
            </a:r>
            <a:r>
              <a:rPr lang="en-US" sz="2400" b="1" dirty="0" smtClean="0">
                <a:solidFill>
                  <a:srgbClr val="00194C"/>
                </a:solidFill>
              </a:rPr>
              <a:t>of difficult</a:t>
            </a:r>
            <a:r>
              <a:rPr lang="en-US" sz="2400" b="1" dirty="0" smtClean="0"/>
              <a:t> </a:t>
            </a:r>
            <a:r>
              <a:rPr lang="en-US" sz="2400" b="1" dirty="0" smtClean="0">
                <a:solidFill>
                  <a:srgbClr val="00194C"/>
                </a:solidFill>
              </a:rPr>
              <a:t>questions, </a:t>
            </a:r>
            <a:r>
              <a:rPr lang="en-US" sz="2400" b="1" dirty="0" smtClean="0">
                <a:solidFill>
                  <a:srgbClr val="00194C"/>
                </a:solidFill>
              </a:rPr>
              <a:t>open </a:t>
            </a:r>
            <a:r>
              <a:rPr lang="en-US" sz="2400" b="1" dirty="0" smtClean="0">
                <a:solidFill>
                  <a:srgbClr val="00194C"/>
                </a:solidFill>
              </a:rPr>
              <a:t>to free inquiry</a:t>
            </a:r>
            <a:r>
              <a:rPr lang="en-US" sz="2400" dirty="0" smtClean="0">
                <a:solidFill>
                  <a:srgbClr val="00194C"/>
                </a:solidFill>
              </a:rPr>
              <a:t>. </a:t>
            </a:r>
            <a:endParaRPr lang="en-US" sz="2400" dirty="0">
              <a:solidFill>
                <a:srgbClr val="00194C"/>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0"/>
            <a:ext cx="9525000" cy="990600"/>
          </a:xfrm>
        </p:spPr>
        <p:txBody>
          <a:bodyPr>
            <a:normAutofit/>
          </a:bodyPr>
          <a:lstStyle/>
          <a:p>
            <a:pPr algn="ctr"/>
            <a:r>
              <a:rPr lang="en-US" sz="5400" dirty="0" smtClean="0">
                <a:solidFill>
                  <a:srgbClr val="002060"/>
                </a:solidFill>
                <a:latin typeface="Tahoma" pitchFamily="34" charset="0"/>
                <a:ea typeface="Tahoma" pitchFamily="34" charset="0"/>
                <a:cs typeface="Tahoma" pitchFamily="34" charset="0"/>
              </a:rPr>
              <a:t>CENTERING PRAYER</a:t>
            </a:r>
            <a:endParaRPr lang="en-US" sz="5400" spc="-150" dirty="0">
              <a:solidFill>
                <a:srgbClr val="002060"/>
              </a:solidFill>
              <a:latin typeface="Tahoma" pitchFamily="34" charset="0"/>
              <a:ea typeface="Tahoma" pitchFamily="34" charset="0"/>
              <a:cs typeface="Tahoma" pitchFamily="34" charset="0"/>
            </a:endParaRPr>
          </a:p>
        </p:txBody>
      </p:sp>
      <p:sp>
        <p:nvSpPr>
          <p:cNvPr id="6" name="Content Placeholder 5"/>
          <p:cNvSpPr>
            <a:spLocks noGrp="1"/>
          </p:cNvSpPr>
          <p:nvPr>
            <p:ph idx="1"/>
          </p:nvPr>
        </p:nvSpPr>
        <p:spPr>
          <a:xfrm>
            <a:off x="0" y="1066800"/>
            <a:ext cx="9144000" cy="5791200"/>
          </a:xfrm>
        </p:spPr>
        <p:txBody>
          <a:bodyPr>
            <a:noAutofit/>
          </a:bodyPr>
          <a:lstStyle/>
          <a:p>
            <a:pPr>
              <a:lnSpc>
                <a:spcPct val="90000"/>
              </a:lnSpc>
              <a:spcBef>
                <a:spcPts val="300"/>
              </a:spcBef>
            </a:pPr>
            <a:r>
              <a:rPr lang="en-US" dirty="0" smtClean="0">
                <a:solidFill>
                  <a:srgbClr val="00194C"/>
                </a:solidFill>
                <a:latin typeface="Tahoma" pitchFamily="34" charset="0"/>
                <a:ea typeface="Tahoma" pitchFamily="34" charset="0"/>
                <a:cs typeface="Tahoma" pitchFamily="34" charset="0"/>
              </a:rPr>
              <a:t>Also called “contemplative” prayer: </a:t>
            </a:r>
            <a:r>
              <a:rPr lang="en-US" dirty="0" smtClean="0">
                <a:solidFill>
                  <a:srgbClr val="00194C"/>
                </a:solidFill>
              </a:rPr>
              <a:t>the </a:t>
            </a:r>
            <a:r>
              <a:rPr lang="en-US" dirty="0" smtClean="0">
                <a:solidFill>
                  <a:srgbClr val="00194C"/>
                </a:solidFill>
              </a:rPr>
              <a:t>practice of relaxing, emptying the mind, and letting one's self find the presence of God within.  It involves silence, stillness, patience, sometimes repeating something, and the practice of "not knowing" as the person seeks God's </a:t>
            </a:r>
            <a:r>
              <a:rPr lang="en-US" dirty="0" smtClean="0">
                <a:solidFill>
                  <a:srgbClr val="00194C"/>
                </a:solidFill>
              </a:rPr>
              <a:t>presence…</a:t>
            </a:r>
            <a:r>
              <a:rPr lang="en-US" dirty="0" smtClean="0">
                <a:solidFill>
                  <a:srgbClr val="00194C"/>
                </a:solidFill>
              </a:rPr>
              <a:t>it is a </a:t>
            </a:r>
            <a:r>
              <a:rPr lang="en-US" u="sng" dirty="0" err="1" smtClean="0">
                <a:solidFill>
                  <a:srgbClr val="00194C"/>
                </a:solidFill>
              </a:rPr>
              <a:t>nonthinking</a:t>
            </a:r>
            <a:r>
              <a:rPr lang="en-US" dirty="0" smtClean="0">
                <a:solidFill>
                  <a:srgbClr val="00194C"/>
                </a:solidFill>
              </a:rPr>
              <a:t>, </a:t>
            </a:r>
            <a:r>
              <a:rPr lang="en-US" u="sng" dirty="0" smtClean="0">
                <a:solidFill>
                  <a:srgbClr val="00194C"/>
                </a:solidFill>
              </a:rPr>
              <a:t>emptying of the mind</a:t>
            </a:r>
            <a:r>
              <a:rPr lang="en-US" dirty="0" smtClean="0">
                <a:solidFill>
                  <a:srgbClr val="00194C"/>
                </a:solidFill>
              </a:rPr>
              <a:t> that seeks to find God in a way that is "closer than consciousness itself</a:t>
            </a:r>
            <a:r>
              <a:rPr lang="en-US" dirty="0" smtClean="0">
                <a:solidFill>
                  <a:srgbClr val="00194C"/>
                </a:solidFill>
              </a:rPr>
              <a:t>.”</a:t>
            </a:r>
          </a:p>
          <a:p>
            <a:pPr>
              <a:lnSpc>
                <a:spcPct val="90000"/>
              </a:lnSpc>
              <a:spcBef>
                <a:spcPts val="300"/>
              </a:spcBef>
            </a:pPr>
            <a:r>
              <a:rPr lang="en-US" b="1" dirty="0" smtClean="0">
                <a:solidFill>
                  <a:srgbClr val="00194C"/>
                </a:solidFill>
              </a:rPr>
              <a:t>Psalm </a:t>
            </a:r>
            <a:r>
              <a:rPr lang="en-US" b="1" dirty="0" smtClean="0">
                <a:solidFill>
                  <a:srgbClr val="00194C"/>
                </a:solidFill>
              </a:rPr>
              <a:t>119:15,23,27 </a:t>
            </a:r>
            <a:r>
              <a:rPr lang="en-US" dirty="0" smtClean="0">
                <a:solidFill>
                  <a:srgbClr val="00194C"/>
                </a:solidFill>
              </a:rPr>
              <a:t> I will meditate on Your precepts </a:t>
            </a:r>
            <a:r>
              <a:rPr lang="en-US" dirty="0" smtClean="0">
                <a:solidFill>
                  <a:srgbClr val="00194C"/>
                </a:solidFill>
              </a:rPr>
              <a:t>and </a:t>
            </a:r>
            <a:r>
              <a:rPr lang="en-US" dirty="0" smtClean="0">
                <a:solidFill>
                  <a:srgbClr val="00194C"/>
                </a:solidFill>
              </a:rPr>
              <a:t>regard Your ways. </a:t>
            </a:r>
            <a:r>
              <a:rPr lang="en-US" dirty="0" smtClean="0"/>
              <a:t> </a:t>
            </a:r>
            <a:r>
              <a:rPr lang="en-US" dirty="0" smtClean="0">
                <a:solidFill>
                  <a:srgbClr val="00194C"/>
                </a:solidFill>
              </a:rPr>
              <a:t>Even though princes sit </a:t>
            </a:r>
            <a:r>
              <a:rPr lang="en-US" i="1" dirty="0" smtClean="0">
                <a:solidFill>
                  <a:srgbClr val="00194C"/>
                </a:solidFill>
              </a:rPr>
              <a:t>and</a:t>
            </a:r>
            <a:r>
              <a:rPr lang="en-US" dirty="0" smtClean="0">
                <a:solidFill>
                  <a:srgbClr val="00194C"/>
                </a:solidFill>
              </a:rPr>
              <a:t> talk against me, </a:t>
            </a:r>
            <a:r>
              <a:rPr lang="en-US" dirty="0" smtClean="0">
                <a:solidFill>
                  <a:srgbClr val="00194C"/>
                </a:solidFill>
              </a:rPr>
              <a:t>your </a:t>
            </a:r>
            <a:r>
              <a:rPr lang="en-US" dirty="0" smtClean="0">
                <a:solidFill>
                  <a:srgbClr val="00194C"/>
                </a:solidFill>
              </a:rPr>
              <a:t>servant meditates on y</a:t>
            </a:r>
            <a:r>
              <a:rPr lang="en-US" dirty="0" smtClean="0">
                <a:solidFill>
                  <a:srgbClr val="00194C"/>
                </a:solidFill>
              </a:rPr>
              <a:t>our </a:t>
            </a:r>
            <a:r>
              <a:rPr lang="en-US" dirty="0" smtClean="0">
                <a:solidFill>
                  <a:srgbClr val="00194C"/>
                </a:solidFill>
              </a:rPr>
              <a:t>statutes. </a:t>
            </a:r>
            <a:r>
              <a:rPr lang="en-US" dirty="0" smtClean="0"/>
              <a:t> </a:t>
            </a:r>
            <a:r>
              <a:rPr lang="en-US" dirty="0" smtClean="0">
                <a:solidFill>
                  <a:srgbClr val="00194C"/>
                </a:solidFill>
              </a:rPr>
              <a:t>Make me understand the way of Your precepts, </a:t>
            </a:r>
            <a:r>
              <a:rPr lang="en-US" dirty="0" smtClean="0">
                <a:solidFill>
                  <a:srgbClr val="00194C"/>
                </a:solidFill>
              </a:rPr>
              <a:t>so </a:t>
            </a:r>
            <a:r>
              <a:rPr lang="en-US" dirty="0" smtClean="0">
                <a:solidFill>
                  <a:srgbClr val="00194C"/>
                </a:solidFill>
              </a:rPr>
              <a:t>I will meditate on Your wonders. </a:t>
            </a:r>
            <a:endParaRPr lang="en-US" dirty="0" smtClean="0">
              <a:solidFill>
                <a:srgbClr val="00194C"/>
              </a:solidFill>
            </a:endParaRPr>
          </a:p>
          <a:p>
            <a:pPr>
              <a:lnSpc>
                <a:spcPct val="90000"/>
              </a:lnSpc>
              <a:spcBef>
                <a:spcPts val="300"/>
              </a:spcBef>
            </a:pPr>
            <a:r>
              <a:rPr lang="en-US" b="1" spc="-150" dirty="0" smtClean="0">
                <a:solidFill>
                  <a:srgbClr val="00194C"/>
                </a:solidFill>
              </a:rPr>
              <a:t>Psalm 46:10 </a:t>
            </a:r>
            <a:r>
              <a:rPr lang="en-US" spc="-150" dirty="0" smtClean="0">
                <a:solidFill>
                  <a:srgbClr val="00194C"/>
                </a:solidFill>
              </a:rPr>
              <a:t> "</a:t>
            </a:r>
            <a:r>
              <a:rPr lang="en-US" dirty="0" smtClean="0">
                <a:solidFill>
                  <a:srgbClr val="00194C"/>
                </a:solidFill>
              </a:rPr>
              <a:t>Cease </a:t>
            </a:r>
            <a:r>
              <a:rPr lang="en-US" i="1" dirty="0" smtClean="0">
                <a:solidFill>
                  <a:srgbClr val="00194C"/>
                </a:solidFill>
              </a:rPr>
              <a:t>striving</a:t>
            </a:r>
            <a:r>
              <a:rPr lang="en-US" dirty="0" smtClean="0">
                <a:solidFill>
                  <a:srgbClr val="00194C"/>
                </a:solidFill>
              </a:rPr>
              <a:t> and know that I am God; </a:t>
            </a:r>
          </a:p>
          <a:p>
            <a:pPr>
              <a:lnSpc>
                <a:spcPct val="90000"/>
              </a:lnSpc>
              <a:spcBef>
                <a:spcPts val="300"/>
              </a:spcBef>
            </a:pPr>
            <a:endParaRPr lang="en-US" dirty="0" smtClean="0">
              <a:solidFill>
                <a:srgbClr val="00194C"/>
              </a:solidFill>
            </a:endParaRPr>
          </a:p>
          <a:p>
            <a:pPr>
              <a:lnSpc>
                <a:spcPct val="90000"/>
              </a:lnSpc>
              <a:spcBef>
                <a:spcPts val="300"/>
              </a:spcBef>
            </a:pPr>
            <a:endParaRPr lang="en-US" dirty="0" smtClean="0">
              <a:solidFill>
                <a:srgbClr val="00194C"/>
              </a:solidFill>
              <a:latin typeface="Tahoma" pitchFamily="34" charset="0"/>
              <a:ea typeface="Tahoma" pitchFamily="34" charset="0"/>
              <a:cs typeface="Tahom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ctr"/>
            <a:r>
              <a:rPr lang="en-US" sz="5400" dirty="0" smtClean="0">
                <a:solidFill>
                  <a:srgbClr val="00153E"/>
                </a:solidFill>
                <a:latin typeface="Tahoma" pitchFamily="34" charset="0"/>
                <a:ea typeface="Tahoma" pitchFamily="34" charset="0"/>
                <a:cs typeface="Tahoma" pitchFamily="34" charset="0"/>
              </a:rPr>
              <a:t> </a:t>
            </a:r>
            <a:r>
              <a:rPr lang="en-US" sz="5400" dirty="0" smtClean="0">
                <a:solidFill>
                  <a:srgbClr val="00153E"/>
                </a:solidFill>
                <a:latin typeface="Tahoma" pitchFamily="34" charset="0"/>
                <a:ea typeface="Tahoma" pitchFamily="34" charset="0"/>
                <a:cs typeface="Tahoma" pitchFamily="34" charset="0"/>
              </a:rPr>
              <a:t>CHRISTIAN YOGA</a:t>
            </a:r>
            <a:endParaRPr lang="en-US" sz="5400" dirty="0">
              <a:solidFill>
                <a:srgbClr val="00153E"/>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0" y="990600"/>
            <a:ext cx="9144000" cy="5867400"/>
          </a:xfrm>
        </p:spPr>
        <p:txBody>
          <a:bodyPr>
            <a:noAutofit/>
          </a:bodyPr>
          <a:lstStyle/>
          <a:p>
            <a:pPr>
              <a:lnSpc>
                <a:spcPct val="88000"/>
              </a:lnSpc>
              <a:spcBef>
                <a:spcPts val="200"/>
              </a:spcBef>
            </a:pPr>
            <a:r>
              <a:rPr lang="en-US" dirty="0" smtClean="0">
                <a:solidFill>
                  <a:srgbClr val="00194C"/>
                </a:solidFill>
              </a:rPr>
              <a:t>Yoga:</a:t>
            </a:r>
            <a:r>
              <a:rPr lang="en-US" dirty="0" smtClean="0"/>
              <a:t> </a:t>
            </a:r>
            <a:r>
              <a:rPr lang="en-US" dirty="0" smtClean="0">
                <a:solidFill>
                  <a:srgbClr val="00194C"/>
                </a:solidFill>
              </a:rPr>
              <a:t>from the Sanskrit </a:t>
            </a:r>
            <a:r>
              <a:rPr lang="en-US" dirty="0" smtClean="0">
                <a:solidFill>
                  <a:srgbClr val="00194C"/>
                </a:solidFill>
              </a:rPr>
              <a:t> </a:t>
            </a:r>
            <a:r>
              <a:rPr lang="en-US" dirty="0" err="1" smtClean="0">
                <a:solidFill>
                  <a:srgbClr val="00194C"/>
                </a:solidFill>
              </a:rPr>
              <a:t>yuj</a:t>
            </a:r>
            <a:r>
              <a:rPr lang="en-US" dirty="0" smtClean="0">
                <a:solidFill>
                  <a:srgbClr val="00194C"/>
                </a:solidFill>
              </a:rPr>
              <a:t> ("to yoke") – is generally translated as "union of the individual </a:t>
            </a:r>
            <a:r>
              <a:rPr lang="en-US" dirty="0" err="1" smtClean="0">
                <a:solidFill>
                  <a:srgbClr val="00194C"/>
                </a:solidFill>
              </a:rPr>
              <a:t>atma</a:t>
            </a:r>
            <a:r>
              <a:rPr lang="en-US" dirty="0" smtClean="0">
                <a:solidFill>
                  <a:srgbClr val="00194C"/>
                </a:solidFill>
              </a:rPr>
              <a:t> </a:t>
            </a:r>
            <a:r>
              <a:rPr lang="en-US" dirty="0" smtClean="0">
                <a:solidFill>
                  <a:srgbClr val="00194C"/>
                </a:solidFill>
              </a:rPr>
              <a:t>(translated </a:t>
            </a:r>
            <a:r>
              <a:rPr lang="en-US" dirty="0" smtClean="0">
                <a:solidFill>
                  <a:srgbClr val="00194C"/>
                </a:solidFill>
              </a:rPr>
              <a:t>to mean soul) with </a:t>
            </a:r>
            <a:r>
              <a:rPr lang="en-US" dirty="0" err="1" smtClean="0">
                <a:solidFill>
                  <a:srgbClr val="00194C"/>
                </a:solidFill>
              </a:rPr>
              <a:t>Paramatma</a:t>
            </a:r>
            <a:r>
              <a:rPr lang="en-US" dirty="0" smtClean="0">
                <a:solidFill>
                  <a:srgbClr val="00194C"/>
                </a:solidFill>
              </a:rPr>
              <a:t>, the universal soul."</a:t>
            </a:r>
            <a:endParaRPr lang="en-US" dirty="0" smtClean="0">
              <a:solidFill>
                <a:srgbClr val="00194C"/>
              </a:solidFill>
            </a:endParaRPr>
          </a:p>
          <a:p>
            <a:pPr>
              <a:lnSpc>
                <a:spcPct val="88000"/>
              </a:lnSpc>
              <a:spcBef>
                <a:spcPts val="200"/>
              </a:spcBef>
            </a:pPr>
            <a:r>
              <a:rPr lang="en-US" dirty="0" smtClean="0">
                <a:solidFill>
                  <a:srgbClr val="00194C"/>
                </a:solidFill>
              </a:rPr>
              <a:t>“Outstretched in Worship” introduced many to yoga</a:t>
            </a:r>
          </a:p>
          <a:p>
            <a:pPr>
              <a:lnSpc>
                <a:spcPct val="88000"/>
              </a:lnSpc>
              <a:spcBef>
                <a:spcPts val="200"/>
              </a:spcBef>
            </a:pPr>
            <a:r>
              <a:rPr lang="en-US" dirty="0" smtClean="0">
                <a:solidFill>
                  <a:srgbClr val="00194C"/>
                </a:solidFill>
              </a:rPr>
              <a:t>Yoga originated in India sometime prior to 1900 BC</a:t>
            </a:r>
          </a:p>
          <a:p>
            <a:pPr>
              <a:lnSpc>
                <a:spcPct val="88000"/>
              </a:lnSpc>
              <a:spcBef>
                <a:spcPts val="200"/>
              </a:spcBef>
            </a:pPr>
            <a:r>
              <a:rPr lang="en-US" dirty="0" smtClean="0">
                <a:solidFill>
                  <a:srgbClr val="00194C"/>
                </a:solidFill>
              </a:rPr>
              <a:t>Yoga as a means to enlightenment is central to Hinduism, Buddhism, Sikhism, and </a:t>
            </a:r>
            <a:r>
              <a:rPr lang="en-US" dirty="0" err="1" smtClean="0">
                <a:solidFill>
                  <a:srgbClr val="00194C"/>
                </a:solidFill>
              </a:rPr>
              <a:t>Jainism;seen</a:t>
            </a:r>
            <a:r>
              <a:rPr lang="en-US" dirty="0" smtClean="0">
                <a:solidFill>
                  <a:srgbClr val="00194C"/>
                </a:solidFill>
              </a:rPr>
              <a:t> </a:t>
            </a:r>
            <a:r>
              <a:rPr lang="en-US" dirty="0" smtClean="0">
                <a:solidFill>
                  <a:srgbClr val="00194C"/>
                </a:solidFill>
              </a:rPr>
              <a:t>as inse</a:t>
            </a:r>
            <a:r>
              <a:rPr lang="en-US" spc="-150" dirty="0" smtClean="0">
                <a:solidFill>
                  <a:srgbClr val="00194C"/>
                </a:solidFill>
              </a:rPr>
              <a:t>para</a:t>
            </a:r>
            <a:r>
              <a:rPr lang="en-US" dirty="0" smtClean="0">
                <a:solidFill>
                  <a:srgbClr val="00194C"/>
                </a:solidFill>
              </a:rPr>
              <a:t>ble </a:t>
            </a:r>
            <a:r>
              <a:rPr lang="en-US" spc="-150" dirty="0" smtClean="0">
                <a:solidFill>
                  <a:srgbClr val="00194C"/>
                </a:solidFill>
              </a:rPr>
              <a:t>from the </a:t>
            </a:r>
            <a:r>
              <a:rPr lang="en-US" dirty="0" smtClean="0">
                <a:solidFill>
                  <a:srgbClr val="00194C"/>
                </a:solidFill>
              </a:rPr>
              <a:t>religions</a:t>
            </a:r>
            <a:r>
              <a:rPr lang="en-US" spc="-150" dirty="0" smtClean="0">
                <a:solidFill>
                  <a:srgbClr val="00194C"/>
                </a:solidFill>
              </a:rPr>
              <a:t> of </a:t>
            </a:r>
            <a:r>
              <a:rPr lang="en-US" dirty="0" smtClean="0">
                <a:solidFill>
                  <a:srgbClr val="00194C"/>
                </a:solidFill>
              </a:rPr>
              <a:t>which yoga forms</a:t>
            </a:r>
            <a:r>
              <a:rPr lang="en-US" spc="-150" dirty="0" smtClean="0">
                <a:solidFill>
                  <a:srgbClr val="00194C"/>
                </a:solidFill>
              </a:rPr>
              <a:t> a</a:t>
            </a:r>
            <a:r>
              <a:rPr lang="en-US" spc="-150" dirty="0" smtClean="0"/>
              <a:t> </a:t>
            </a:r>
            <a:r>
              <a:rPr lang="en-US" dirty="0" smtClean="0">
                <a:solidFill>
                  <a:srgbClr val="00194C"/>
                </a:solidFill>
              </a:rPr>
              <a:t>part</a:t>
            </a:r>
          </a:p>
          <a:p>
            <a:pPr>
              <a:lnSpc>
                <a:spcPct val="88000"/>
              </a:lnSpc>
              <a:spcBef>
                <a:spcPts val="200"/>
              </a:spcBef>
            </a:pPr>
            <a:r>
              <a:rPr lang="en-US" dirty="0" smtClean="0">
                <a:solidFill>
                  <a:srgbClr val="00194C"/>
                </a:solidFill>
              </a:rPr>
              <a:t>The Yogi reaches an enlightened state where there is </a:t>
            </a:r>
            <a:r>
              <a:rPr lang="en-US" dirty="0" smtClean="0">
                <a:solidFill>
                  <a:srgbClr val="00194C"/>
                </a:solidFill>
              </a:rPr>
              <a:t>cessation</a:t>
            </a:r>
            <a:r>
              <a:rPr lang="en-US" spc="-150" dirty="0" smtClean="0">
                <a:solidFill>
                  <a:srgbClr val="00194C"/>
                </a:solidFill>
              </a:rPr>
              <a:t> </a:t>
            </a:r>
            <a:r>
              <a:rPr lang="en-US" spc="-150" dirty="0" smtClean="0">
                <a:solidFill>
                  <a:srgbClr val="00194C"/>
                </a:solidFill>
              </a:rPr>
              <a:t>of </a:t>
            </a:r>
            <a:r>
              <a:rPr lang="en-US" dirty="0" smtClean="0">
                <a:solidFill>
                  <a:srgbClr val="00194C"/>
                </a:solidFill>
              </a:rPr>
              <a:t>thought </a:t>
            </a:r>
            <a:r>
              <a:rPr lang="en-US" spc="-150" dirty="0" smtClean="0">
                <a:solidFill>
                  <a:srgbClr val="00194C"/>
                </a:solidFill>
              </a:rPr>
              <a:t>and an </a:t>
            </a:r>
            <a:r>
              <a:rPr lang="en-US" dirty="0" smtClean="0">
                <a:solidFill>
                  <a:srgbClr val="00194C"/>
                </a:solidFill>
              </a:rPr>
              <a:t>experience of blissful </a:t>
            </a:r>
            <a:r>
              <a:rPr lang="en-US" dirty="0" smtClean="0">
                <a:solidFill>
                  <a:srgbClr val="00194C"/>
                </a:solidFill>
              </a:rPr>
              <a:t>union</a:t>
            </a:r>
          </a:p>
          <a:p>
            <a:pPr>
              <a:lnSpc>
                <a:spcPct val="90000"/>
              </a:lnSpc>
              <a:spcBef>
                <a:spcPts val="200"/>
              </a:spcBef>
            </a:pPr>
            <a:r>
              <a:rPr lang="en-US" dirty="0" smtClean="0">
                <a:solidFill>
                  <a:srgbClr val="00194C"/>
                </a:solidFill>
              </a:rPr>
              <a:t>People </a:t>
            </a:r>
            <a:r>
              <a:rPr lang="en-US" spc="-150" dirty="0" smtClean="0">
                <a:solidFill>
                  <a:srgbClr val="00194C"/>
                </a:solidFill>
              </a:rPr>
              <a:t>have </a:t>
            </a:r>
            <a:r>
              <a:rPr lang="en-US" dirty="0" smtClean="0">
                <a:solidFill>
                  <a:srgbClr val="00194C"/>
                </a:solidFill>
              </a:rPr>
              <a:t>compared meditation</a:t>
            </a:r>
            <a:r>
              <a:rPr lang="en-US" spc="-150" dirty="0" smtClean="0">
                <a:solidFill>
                  <a:srgbClr val="00194C"/>
                </a:solidFill>
              </a:rPr>
              <a:t> </a:t>
            </a:r>
            <a:r>
              <a:rPr lang="en-US" spc="-150" dirty="0" smtClean="0">
                <a:solidFill>
                  <a:srgbClr val="00194C"/>
                </a:solidFill>
              </a:rPr>
              <a:t>with </a:t>
            </a:r>
            <a:r>
              <a:rPr lang="en-US" dirty="0" smtClean="0">
                <a:solidFill>
                  <a:srgbClr val="00194C"/>
                </a:solidFill>
              </a:rPr>
              <a:t>yoga</a:t>
            </a:r>
            <a:r>
              <a:rPr lang="en-US" spc="-150" dirty="0" smtClean="0">
                <a:solidFill>
                  <a:srgbClr val="00194C"/>
                </a:solidFill>
              </a:rPr>
              <a:t> mala </a:t>
            </a:r>
            <a:r>
              <a:rPr lang="en-US" dirty="0" smtClean="0">
                <a:solidFill>
                  <a:srgbClr val="00194C"/>
                </a:solidFill>
              </a:rPr>
              <a:t>beads </a:t>
            </a:r>
            <a:r>
              <a:rPr lang="en-US" dirty="0" smtClean="0">
                <a:solidFill>
                  <a:srgbClr val="00194C"/>
                </a:solidFill>
              </a:rPr>
              <a:t>to reciting </a:t>
            </a:r>
            <a:r>
              <a:rPr lang="en-US" spc="-150" dirty="0" smtClean="0">
                <a:solidFill>
                  <a:srgbClr val="00194C"/>
                </a:solidFill>
              </a:rPr>
              <a:t>prayers with a </a:t>
            </a:r>
            <a:r>
              <a:rPr lang="en-US" dirty="0" smtClean="0">
                <a:solidFill>
                  <a:srgbClr val="00194C"/>
                </a:solidFill>
              </a:rPr>
              <a:t>Catholic </a:t>
            </a:r>
            <a:r>
              <a:rPr lang="en-US" dirty="0" smtClean="0">
                <a:solidFill>
                  <a:srgbClr val="00194C"/>
                </a:solidFill>
              </a:rPr>
              <a:t>rosary. New age Yoga </a:t>
            </a:r>
            <a:r>
              <a:rPr lang="en-US" dirty="0" smtClean="0">
                <a:solidFill>
                  <a:srgbClr val="00194C"/>
                </a:solidFill>
              </a:rPr>
              <a:t>teachers </a:t>
            </a:r>
            <a:r>
              <a:rPr lang="en-US" dirty="0" smtClean="0">
                <a:solidFill>
                  <a:srgbClr val="00194C"/>
                </a:solidFill>
              </a:rPr>
              <a:t>have </a:t>
            </a:r>
            <a:r>
              <a:rPr lang="en-US" dirty="0" smtClean="0">
                <a:solidFill>
                  <a:srgbClr val="00194C"/>
                </a:solidFill>
              </a:rPr>
              <a:t>stressed </a:t>
            </a:r>
            <a:r>
              <a:rPr lang="en-US" spc="-150" dirty="0" smtClean="0">
                <a:solidFill>
                  <a:srgbClr val="00194C"/>
                </a:solidFill>
              </a:rPr>
              <a:t>that the </a:t>
            </a:r>
            <a:r>
              <a:rPr lang="en-US" dirty="0" smtClean="0">
                <a:solidFill>
                  <a:srgbClr val="00194C"/>
                </a:solidFill>
              </a:rPr>
              <a:t>point of the basic yogic principles is to enrich an individual's life</a:t>
            </a:r>
            <a:r>
              <a:rPr lang="en-US" spc="-150" dirty="0" smtClean="0">
                <a:solidFill>
                  <a:srgbClr val="00194C"/>
                </a:solidFill>
              </a:rPr>
              <a:t> and </a:t>
            </a:r>
            <a:r>
              <a:rPr lang="en-US" dirty="0" smtClean="0">
                <a:solidFill>
                  <a:srgbClr val="00194C"/>
                </a:solidFill>
              </a:rPr>
              <a:t>spirituality, regardless of what the person's faith might be. </a:t>
            </a:r>
          </a:p>
          <a:p>
            <a:pPr>
              <a:lnSpc>
                <a:spcPct val="90000"/>
              </a:lnSpc>
              <a:spcBef>
                <a:spcPts val="200"/>
              </a:spcBef>
            </a:pPr>
            <a:endParaRPr lang="en-US" dirty="0">
              <a:solidFill>
                <a:srgbClr val="00194C"/>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66800"/>
          </a:xfrm>
        </p:spPr>
        <p:txBody>
          <a:bodyPr>
            <a:normAutofit/>
          </a:bodyPr>
          <a:lstStyle/>
          <a:p>
            <a:pPr algn="ctr"/>
            <a:r>
              <a:rPr lang="en-US" sz="4800" dirty="0" smtClean="0">
                <a:solidFill>
                  <a:srgbClr val="00153E"/>
                </a:solidFill>
                <a:latin typeface="Tahoma" pitchFamily="34" charset="0"/>
                <a:ea typeface="Tahoma" pitchFamily="34" charset="0"/>
                <a:cs typeface="Tahoma" pitchFamily="34" charset="0"/>
              </a:rPr>
              <a:t>DR. OZ AND REIKI</a:t>
            </a:r>
            <a:endParaRPr lang="en-US" sz="4800" dirty="0">
              <a:solidFill>
                <a:srgbClr val="00153E"/>
              </a:solidFill>
              <a:latin typeface="Tahoma" pitchFamily="34" charset="0"/>
              <a:ea typeface="Tahoma" pitchFamily="34" charset="0"/>
              <a:cs typeface="Tahoma" pitchFamily="34" charset="0"/>
            </a:endParaRPr>
          </a:p>
        </p:txBody>
      </p:sp>
      <p:sp>
        <p:nvSpPr>
          <p:cNvPr id="4" name="Content Placeholder 3"/>
          <p:cNvSpPr>
            <a:spLocks noGrp="1"/>
          </p:cNvSpPr>
          <p:nvPr>
            <p:ph idx="1"/>
          </p:nvPr>
        </p:nvSpPr>
        <p:spPr>
          <a:xfrm>
            <a:off x="0" y="1066800"/>
            <a:ext cx="9144000" cy="5791200"/>
          </a:xfrm>
        </p:spPr>
        <p:txBody>
          <a:bodyPr>
            <a:noAutofit/>
          </a:bodyPr>
          <a:lstStyle/>
          <a:p>
            <a:pPr>
              <a:lnSpc>
                <a:spcPct val="90000"/>
              </a:lnSpc>
              <a:spcBef>
                <a:spcPts val="0"/>
              </a:spcBef>
            </a:pPr>
            <a:r>
              <a:rPr lang="en-US" dirty="0" smtClean="0">
                <a:solidFill>
                  <a:srgbClr val="00194C"/>
                </a:solidFill>
                <a:latin typeface="Tahoma" pitchFamily="34" charset="0"/>
                <a:ea typeface="Tahoma" pitchFamily="34" charset="0"/>
                <a:cs typeface="Tahoma" pitchFamily="34" charset="0"/>
              </a:rPr>
              <a:t>Reiki attunement: an avenue opened within the body to allow Reiki to flow through and opens up psychic communication centers</a:t>
            </a:r>
          </a:p>
          <a:p>
            <a:pPr>
              <a:lnSpc>
                <a:spcPct val="90000"/>
              </a:lnSpc>
              <a:spcBef>
                <a:spcPts val="0"/>
              </a:spcBef>
            </a:pPr>
            <a:r>
              <a:rPr lang="en-US" dirty="0" smtClean="0">
                <a:solidFill>
                  <a:srgbClr val="00194C"/>
                </a:solidFill>
              </a:rPr>
              <a:t>Many Reiki practitioners report verbalized channeled communications with the spirit world</a:t>
            </a:r>
          </a:p>
          <a:p>
            <a:pPr>
              <a:lnSpc>
                <a:spcPct val="90000"/>
              </a:lnSpc>
            </a:pPr>
            <a:r>
              <a:rPr lang="en-US" dirty="0" smtClean="0">
                <a:solidFill>
                  <a:srgbClr val="00194C"/>
                </a:solidFill>
                <a:latin typeface="Tahoma" pitchFamily="34" charset="0"/>
                <a:ea typeface="Tahoma" pitchFamily="34" charset="0"/>
                <a:cs typeface="Tahoma" pitchFamily="34" charset="0"/>
              </a:rPr>
              <a:t>Beware: A Time of Departing by </a:t>
            </a:r>
            <a:r>
              <a:rPr lang="en-US" dirty="0" smtClean="0">
                <a:solidFill>
                  <a:srgbClr val="00194C"/>
                </a:solidFill>
              </a:rPr>
              <a:t>Ray </a:t>
            </a:r>
            <a:r>
              <a:rPr lang="en-US" dirty="0" err="1" smtClean="0">
                <a:solidFill>
                  <a:srgbClr val="00194C"/>
                </a:solidFill>
              </a:rPr>
              <a:t>Yungen</a:t>
            </a:r>
            <a:r>
              <a:rPr lang="en-US" dirty="0" smtClean="0">
                <a:solidFill>
                  <a:srgbClr val="00194C"/>
                </a:solidFill>
              </a:rPr>
              <a:t>: How </a:t>
            </a:r>
            <a:r>
              <a:rPr lang="en-US" dirty="0" smtClean="0">
                <a:solidFill>
                  <a:srgbClr val="00194C"/>
                </a:solidFill>
              </a:rPr>
              <a:t>ancient mystical practices are uniting Christians with the world's </a:t>
            </a:r>
            <a:r>
              <a:rPr lang="en-US" dirty="0" smtClean="0">
                <a:solidFill>
                  <a:srgbClr val="00194C"/>
                </a:solidFill>
              </a:rPr>
              <a:t>religions</a:t>
            </a:r>
          </a:p>
          <a:p>
            <a:pPr>
              <a:lnSpc>
                <a:spcPct val="90000"/>
              </a:lnSpc>
            </a:pPr>
            <a:r>
              <a:rPr lang="en-US" dirty="0" smtClean="0">
                <a:solidFill>
                  <a:srgbClr val="00194C"/>
                </a:solidFill>
              </a:rPr>
              <a:t>Dr. Oz is a Sufi (Islamic mysticism) who endorses Reiki</a:t>
            </a:r>
          </a:p>
          <a:p>
            <a:pPr>
              <a:lnSpc>
                <a:spcPct val="90000"/>
              </a:lnSpc>
            </a:pPr>
            <a:r>
              <a:rPr lang="en-US" dirty="0" smtClean="0">
                <a:solidFill>
                  <a:srgbClr val="00194C"/>
                </a:solidFill>
              </a:rPr>
              <a:t>“Within ourselves is the ability to heal ourselves”</a:t>
            </a:r>
          </a:p>
          <a:p>
            <a:pPr>
              <a:lnSpc>
                <a:spcPct val="90000"/>
              </a:lnSpc>
            </a:pPr>
            <a:r>
              <a:rPr lang="en-US" dirty="0" smtClean="0">
                <a:solidFill>
                  <a:srgbClr val="00194C"/>
                </a:solidFill>
              </a:rPr>
              <a:t>Reiki is often teamed up with </a:t>
            </a:r>
            <a:r>
              <a:rPr lang="en-US" dirty="0" err="1" smtClean="0">
                <a:solidFill>
                  <a:srgbClr val="00194C"/>
                </a:solidFill>
              </a:rPr>
              <a:t>Tantra</a:t>
            </a:r>
            <a:r>
              <a:rPr lang="en-US" dirty="0" smtClean="0">
                <a:solidFill>
                  <a:srgbClr val="00194C"/>
                </a:solidFill>
              </a:rPr>
              <a:t>, the ancient Hindu sacred texts; energies through the chakras and combining sex with a human partner as well as an “</a:t>
            </a:r>
            <a:r>
              <a:rPr lang="en-US" dirty="0" err="1" smtClean="0">
                <a:solidFill>
                  <a:srgbClr val="00194C"/>
                </a:solidFill>
              </a:rPr>
              <a:t>ishvara</a:t>
            </a:r>
            <a:r>
              <a:rPr lang="en-US" dirty="0" smtClean="0">
                <a:solidFill>
                  <a:srgbClr val="00194C"/>
                </a:solidFill>
              </a:rPr>
              <a:t>” a personal “god” or “spirit guide”</a:t>
            </a:r>
            <a:endParaRPr lang="en-US" dirty="0" smtClean="0">
              <a:solidFill>
                <a:srgbClr val="00194C"/>
              </a:solidFill>
            </a:endParaRPr>
          </a:p>
          <a:p>
            <a:pPr>
              <a:lnSpc>
                <a:spcPct val="90000"/>
              </a:lnSpc>
              <a:spcBef>
                <a:spcPts val="0"/>
              </a:spcBef>
            </a:pPr>
            <a:endParaRPr lang="en-US" dirty="0">
              <a:solidFill>
                <a:srgbClr val="00194C"/>
              </a:solidFill>
              <a:latin typeface="Tahoma" pitchFamily="34" charset="0"/>
              <a:ea typeface="Tahoma" pitchFamily="34" charset="0"/>
              <a:cs typeface="Tahoma"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ustom 6">
      <a:dk1>
        <a:sysClr val="windowText" lastClr="000000"/>
      </a:dk1>
      <a:lt1>
        <a:sysClr val="window" lastClr="FFFFFF"/>
      </a:lt1>
      <a:dk2>
        <a:srgbClr val="FFFFFF"/>
      </a:dk2>
      <a:lt2>
        <a:srgbClr val="D2D2D2"/>
      </a:lt2>
      <a:accent1>
        <a:srgbClr val="C00000"/>
      </a:accent1>
      <a:accent2>
        <a:srgbClr val="663300"/>
      </a:accent2>
      <a:accent3>
        <a:srgbClr val="9C007F"/>
      </a:accent3>
      <a:accent4>
        <a:srgbClr val="68007F"/>
      </a:accent4>
      <a:accent5>
        <a:srgbClr val="005BD3"/>
      </a:accent5>
      <a:accent6>
        <a:srgbClr val="00349E"/>
      </a:accent6>
      <a:hlink>
        <a:srgbClr val="17BBFD"/>
      </a:hlink>
      <a:folHlink>
        <a:srgbClr val="FF79C2"/>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4547</TotalTime>
  <Words>665</Words>
  <Application>Microsoft Office PowerPoint</Application>
  <PresentationFormat>On-screen Show (4:3)</PresentationFormat>
  <Paragraphs>64</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Trek</vt:lpstr>
      <vt:lpstr>THE GREAT EXCHANGE</vt:lpstr>
      <vt:lpstr>VERSE FOR THE JOURNEY</vt:lpstr>
      <vt:lpstr>VINTAGE FAITH</vt:lpstr>
      <vt:lpstr>EARLY CHURCH FATHERS</vt:lpstr>
      <vt:lpstr>NEW AGE = VINTAGE FAITH?</vt:lpstr>
      <vt:lpstr>GRACE CATHEDRAL</vt:lpstr>
      <vt:lpstr>CENTERING PRAYER</vt:lpstr>
      <vt:lpstr> CHRISTIAN YOGA</vt:lpstr>
      <vt:lpstr>DR. OZ AND REIKI</vt:lpstr>
      <vt:lpstr>PROPER VIEW OF HEALING</vt:lpstr>
      <vt:lpstr>SUMMARIZING</vt:lpstr>
      <vt:lpstr>DISCERNMENT IS IMPORTANT</vt:lpstr>
    </vt:vector>
  </TitlesOfParts>
  <Company>Gower Rentals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JoLynn Rees</dc:creator>
  <cp:lastModifiedBy>JoLynn Rees</cp:lastModifiedBy>
  <cp:revision>22</cp:revision>
  <dcterms:created xsi:type="dcterms:W3CDTF">2018-12-30T17:11:34Z</dcterms:created>
  <dcterms:modified xsi:type="dcterms:W3CDTF">2019-02-27T17:00:59Z</dcterms:modified>
</cp:coreProperties>
</file>