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270" r:id="rId2"/>
    <p:sldId id="260" r:id="rId3"/>
    <p:sldId id="259" r:id="rId4"/>
    <p:sldId id="261" r:id="rId5"/>
    <p:sldId id="262" r:id="rId6"/>
    <p:sldId id="263" r:id="rId7"/>
    <p:sldId id="274" r:id="rId8"/>
    <p:sldId id="264" r:id="rId9"/>
    <p:sldId id="265" r:id="rId10"/>
    <p:sldId id="269" r:id="rId11"/>
    <p:sldId id="266" r:id="rId12"/>
    <p:sldId id="267" r:id="rId13"/>
    <p:sldId id="268" r:id="rId14"/>
    <p:sldId id="271" r:id="rId15"/>
    <p:sldId id="272" r:id="rId16"/>
    <p:sldId id="273" r:id="rId17"/>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94C"/>
    <a:srgbClr val="00153E"/>
    <a:srgbClr val="000A1E"/>
    <a:srgbClr val="FF4F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70" d="100"/>
          <a:sy n="70" d="100"/>
        </p:scale>
        <p:origin x="-1398"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842"/>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3EEDC137-520E-4C08-8DD6-6A1477BB7FCF}" type="datetimeFigureOut">
              <a:rPr lang="en-US" smtClean="0"/>
              <a:pPr/>
              <a:t>2/23/2019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955773B-86FA-4E64-A79F-B7D81F77BE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031778F7-E4EA-42D1-BC08-9FEA098BA5F4}" type="datetimeFigureOut">
              <a:rPr lang="en-US" smtClean="0"/>
              <a:pPr/>
              <a:t>2/23/2019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CDCD1619-8561-43BC-951B-4005DF38A5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89BF8A4-9F83-49CA-A70D-C976F24FA09A}" type="datetimeFigureOut">
              <a:rPr lang="en-US" smtClean="0"/>
              <a:pPr/>
              <a:t>2/23/2019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lvl1pPr>
              <a:defRPr>
                <a:effectLst/>
              </a:defRPr>
            </a:lvl1pPr>
          </a:lstStyle>
          <a:p>
            <a:r>
              <a:rPr kumimoji="0" lang="en-US" dirty="0" smtClean="0"/>
              <a:t>Click to edit Master title style</a:t>
            </a:r>
            <a:endParaRPr kumimoji="0" lang="en-US" dirty="0"/>
          </a:p>
        </p:txBody>
      </p:sp>
      <p:sp>
        <p:nvSpPr>
          <p:cNvPr id="27" name="Content Placeholder 26"/>
          <p:cNvSpPr>
            <a:spLocks noGrp="1"/>
          </p:cNvSpPr>
          <p:nvPr>
            <p:ph idx="1"/>
          </p:nvPr>
        </p:nvSpPr>
        <p:spPr/>
        <p:txBody>
          <a:bodyPr>
            <a:normAutofit/>
          </a:bodyPr>
          <a:lstStyle>
            <a:lvl1pPr>
              <a:defRPr sz="2800">
                <a:latin typeface="Tahoma" pitchFamily="34" charset="0"/>
                <a:ea typeface="Tahoma" pitchFamily="34" charset="0"/>
                <a:cs typeface="Tahoma" pitchFamily="34" charset="0"/>
              </a:defRPr>
            </a:lvl1pPr>
            <a:lvl2pPr>
              <a:defRPr sz="2800">
                <a:latin typeface="Tahoma" pitchFamily="34" charset="0"/>
                <a:ea typeface="Tahoma" pitchFamily="34" charset="0"/>
                <a:cs typeface="Tahoma" pitchFamily="34" charset="0"/>
              </a:defRPr>
            </a:lvl2pPr>
            <a:lvl3pPr>
              <a:defRPr sz="2800">
                <a:latin typeface="Tahoma" pitchFamily="34" charset="0"/>
                <a:ea typeface="Tahoma" pitchFamily="34" charset="0"/>
                <a:cs typeface="Tahoma" pitchFamily="34" charset="0"/>
              </a:defRPr>
            </a:lvl3pPr>
            <a:lvl4pPr>
              <a:defRPr sz="2800">
                <a:latin typeface="Tahoma" pitchFamily="34" charset="0"/>
                <a:ea typeface="Tahoma" pitchFamily="34" charset="0"/>
                <a:cs typeface="Tahoma" pitchFamily="34" charset="0"/>
              </a:defRPr>
            </a:lvl4pPr>
            <a:lvl5pPr>
              <a:defRPr sz="2800">
                <a:latin typeface="Tahoma" pitchFamily="34" charset="0"/>
                <a:ea typeface="Tahoma" pitchFamily="34" charset="0"/>
                <a:cs typeface="Tahoma"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25" name="Date Placeholder 24"/>
          <p:cNvSpPr>
            <a:spLocks noGrp="1"/>
          </p:cNvSpPr>
          <p:nvPr>
            <p:ph type="dt" sz="half" idx="10"/>
          </p:nvPr>
        </p:nvSpPr>
        <p:spPr/>
        <p:txBody>
          <a:bodyPr/>
          <a:lstStyle/>
          <a:p>
            <a:fld id="{789BF8A4-9F83-49CA-A70D-C976F24FA09A}" type="datetimeFigureOut">
              <a:rPr lang="en-US" smtClean="0"/>
              <a:pPr/>
              <a:t>2/23/2019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89BF8A4-9F83-49CA-A70D-C976F24FA09A}" type="datetimeFigureOut">
              <a:rPr lang="en-US" smtClean="0"/>
              <a:pPr/>
              <a:t>2/23/2019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55243E3-C18A-4258-A2DE-2CED0951D7B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89BF8A4-9F83-49CA-A70D-C976F24FA09A}" type="datetimeFigureOut">
              <a:rPr lang="en-US" smtClean="0"/>
              <a:pPr/>
              <a:t>2/23/2019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89BF8A4-9F83-49CA-A70D-C976F24FA09A}"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55243E3-C18A-4258-A2DE-2CED0951D7B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9BF8A4-9F83-49CA-A70D-C976F24FA09A}" type="datetimeFigureOut">
              <a:rPr lang="en-US" smtClean="0"/>
              <a:pPr/>
              <a:t>2/23/2019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9BF8A4-9F83-49CA-A70D-C976F24FA09A}" type="datetimeFigureOut">
              <a:rPr lang="en-US" smtClean="0"/>
              <a:pPr/>
              <a:t>2/23/2019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2/23/2019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89BF8A4-9F83-49CA-A70D-C976F24FA09A}"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89BF8A4-9F83-49CA-A70D-C976F24FA09A}" type="datetimeFigureOut">
              <a:rPr lang="en-US" smtClean="0"/>
              <a:pPr/>
              <a:t>2/23/2019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5243E3-C18A-4258-A2DE-2CED0951D7B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18000"/>
          </a:blip>
          <a:srcRect/>
          <a:stretch>
            <a:fillRect/>
          </a:stretch>
        </p:blipFill>
        <p:spPr bwMode="auto">
          <a:xfrm>
            <a:off x="0" y="2081"/>
            <a:ext cx="9144000" cy="6855919"/>
          </a:xfrm>
          <a:prstGeom prst="rect">
            <a:avLst/>
          </a:prstGeom>
          <a:noFill/>
          <a:ln w="9525">
            <a:noFill/>
            <a:miter lim="800000"/>
            <a:headEnd/>
            <a:tailEnd/>
          </a:ln>
        </p:spPr>
      </p:pic>
      <p:sp>
        <p:nvSpPr>
          <p:cNvPr id="2" name="Title 1"/>
          <p:cNvSpPr>
            <a:spLocks noGrp="1"/>
          </p:cNvSpPr>
          <p:nvPr>
            <p:ph type="ctrTitle"/>
          </p:nvPr>
        </p:nvSpPr>
        <p:spPr>
          <a:xfrm>
            <a:off x="685800" y="2209800"/>
            <a:ext cx="8458200" cy="1374775"/>
          </a:xfrm>
        </p:spPr>
        <p:txBody>
          <a:bodyPr>
            <a:normAutofit/>
          </a:bodyPr>
          <a:lstStyle/>
          <a:p>
            <a:r>
              <a:rPr lang="en-US" sz="5400" b="1" dirty="0" smtClean="0">
                <a:solidFill>
                  <a:srgbClr val="002060"/>
                </a:solidFill>
                <a:effectLst>
                  <a:outerShdw blurRad="38100" dist="38100" dir="2700000" algn="tl">
                    <a:srgbClr val="000000">
                      <a:alpha val="43137"/>
                    </a:srgbClr>
                  </a:outerShdw>
                </a:effectLst>
                <a:latin typeface="Tempus Sans ITC" pitchFamily="82" charset="0"/>
              </a:rPr>
              <a:t>THE GREAT EXCHANGE</a:t>
            </a:r>
            <a:endParaRPr lang="en-US" sz="54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3" name="Subtitle 2"/>
          <p:cNvSpPr>
            <a:spLocks noGrp="1"/>
          </p:cNvSpPr>
          <p:nvPr>
            <p:ph type="subTitle" idx="1"/>
          </p:nvPr>
        </p:nvSpPr>
        <p:spPr>
          <a:xfrm>
            <a:off x="381000" y="3886200"/>
            <a:ext cx="8458200" cy="2362200"/>
          </a:xfrm>
        </p:spPr>
        <p:txBody>
          <a:bodyPr>
            <a:noAutofit/>
          </a:bodyPr>
          <a:lstStyle/>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JoLynn Gower</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Spring 2019</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217-493-6151</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jgower@guardingthetruth.org</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Lesson 7</a:t>
            </a:r>
            <a:endParaRPr lang="en-US" sz="28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5" name="TextBox 4"/>
          <p:cNvSpPr txBox="1"/>
          <p:nvPr/>
        </p:nvSpPr>
        <p:spPr>
          <a:xfrm rot="1200000">
            <a:off x="1811995" y="1282233"/>
            <a:ext cx="2743059" cy="830997"/>
          </a:xfrm>
          <a:prstGeom prst="rect">
            <a:avLst/>
          </a:prstGeom>
          <a:noFill/>
          <a:ln w="57150">
            <a:solidFill>
              <a:srgbClr val="FF4F4F"/>
            </a:solidFill>
          </a:ln>
        </p:spPr>
        <p:txBody>
          <a:bodyPr wrap="none" rtlCol="0">
            <a:spAutoFit/>
          </a:bodyPr>
          <a:lstStyle/>
          <a:p>
            <a:r>
              <a:rPr lang="en-US" sz="4800" dirty="0" smtClean="0">
                <a:solidFill>
                  <a:srgbClr val="C00000"/>
                </a:solidFill>
              </a:rPr>
              <a:t>REVISITED</a:t>
            </a:r>
            <a:endParaRPr lang="en-US" sz="48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algn="ctr"/>
            <a:r>
              <a:rPr lang="en-US" sz="5400" dirty="0" smtClean="0">
                <a:solidFill>
                  <a:srgbClr val="00153E"/>
                </a:solidFill>
                <a:latin typeface="Tahoma" pitchFamily="34" charset="0"/>
                <a:ea typeface="Tahoma" pitchFamily="34" charset="0"/>
                <a:cs typeface="Tahoma" pitchFamily="34" charset="0"/>
              </a:rPr>
              <a:t> HOLY PLACE: DISCIPLESHIP</a:t>
            </a:r>
            <a:endParaRPr lang="en-US" sz="5400" dirty="0">
              <a:solidFill>
                <a:srgbClr val="00153E"/>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dirty="0" smtClean="0">
                <a:solidFill>
                  <a:srgbClr val="00153E"/>
                </a:solidFill>
              </a:rPr>
              <a:t>Only the priests could enter the Holy Place</a:t>
            </a:r>
          </a:p>
          <a:p>
            <a:pPr>
              <a:lnSpc>
                <a:spcPct val="90000"/>
              </a:lnSpc>
              <a:spcBef>
                <a:spcPts val="200"/>
              </a:spcBef>
            </a:pPr>
            <a:r>
              <a:rPr lang="en-US" b="1" dirty="0" smtClean="0">
                <a:solidFill>
                  <a:srgbClr val="00194C"/>
                </a:solidFill>
              </a:rPr>
              <a:t>1 Peter 2:9 </a:t>
            </a:r>
            <a:r>
              <a:rPr lang="en-US" dirty="0" smtClean="0">
                <a:solidFill>
                  <a:srgbClr val="00194C"/>
                </a:solidFill>
              </a:rPr>
              <a:t> But you are </a:t>
            </a:r>
            <a:r>
              <a:rPr lang="en-US" sz="2400" cap="small" dirty="0" smtClean="0">
                <a:solidFill>
                  <a:srgbClr val="00194C"/>
                </a:solidFill>
              </a:rPr>
              <a:t>A CHOSEN RACE</a:t>
            </a:r>
            <a:r>
              <a:rPr lang="en-US" dirty="0" smtClean="0">
                <a:solidFill>
                  <a:srgbClr val="00194C"/>
                </a:solidFill>
              </a:rPr>
              <a:t>, </a:t>
            </a:r>
            <a:r>
              <a:rPr lang="en-US" cap="small" dirty="0" smtClean="0">
                <a:solidFill>
                  <a:srgbClr val="00194C"/>
                </a:solidFill>
              </a:rPr>
              <a:t>A</a:t>
            </a:r>
            <a:r>
              <a:rPr lang="en-US" dirty="0" smtClean="0">
                <a:solidFill>
                  <a:srgbClr val="00194C"/>
                </a:solidFill>
              </a:rPr>
              <a:t> royal </a:t>
            </a:r>
            <a:r>
              <a:rPr lang="en-US" sz="2400" cap="small" dirty="0" smtClean="0">
                <a:solidFill>
                  <a:srgbClr val="00194C"/>
                </a:solidFill>
              </a:rPr>
              <a:t>PRIESTHOOD</a:t>
            </a:r>
            <a:r>
              <a:rPr lang="en-US" sz="2400" dirty="0" smtClean="0">
                <a:solidFill>
                  <a:srgbClr val="00194C"/>
                </a:solidFill>
              </a:rPr>
              <a:t>, </a:t>
            </a:r>
            <a:r>
              <a:rPr lang="en-US" sz="2400" cap="small" dirty="0" smtClean="0">
                <a:solidFill>
                  <a:srgbClr val="00194C"/>
                </a:solidFill>
              </a:rPr>
              <a:t>A</a:t>
            </a:r>
            <a:r>
              <a:rPr lang="en-US" sz="2400" dirty="0" smtClean="0">
                <a:solidFill>
                  <a:srgbClr val="00194C"/>
                </a:solidFill>
              </a:rPr>
              <a:t> </a:t>
            </a:r>
            <a:r>
              <a:rPr lang="en-US" sz="2400" cap="small" dirty="0" smtClean="0">
                <a:solidFill>
                  <a:srgbClr val="00194C"/>
                </a:solidFill>
              </a:rPr>
              <a:t>HOLY NATION</a:t>
            </a:r>
            <a:r>
              <a:rPr lang="en-US" sz="2400" dirty="0" smtClean="0">
                <a:solidFill>
                  <a:srgbClr val="00194C"/>
                </a:solidFill>
              </a:rPr>
              <a:t>, </a:t>
            </a:r>
            <a:r>
              <a:rPr lang="en-US" sz="2400" cap="small" dirty="0" smtClean="0">
                <a:solidFill>
                  <a:srgbClr val="00194C"/>
                </a:solidFill>
              </a:rPr>
              <a:t>A PEOPLE FOR</a:t>
            </a:r>
            <a:r>
              <a:rPr lang="en-US" sz="2400" dirty="0" smtClean="0">
                <a:solidFill>
                  <a:srgbClr val="00194C"/>
                </a:solidFill>
              </a:rPr>
              <a:t> </a:t>
            </a:r>
            <a:r>
              <a:rPr lang="en-US" i="1" dirty="0" smtClean="0">
                <a:solidFill>
                  <a:srgbClr val="00194C"/>
                </a:solidFill>
              </a:rPr>
              <a:t>God's</a:t>
            </a:r>
            <a:r>
              <a:rPr lang="en-US" dirty="0" smtClean="0">
                <a:solidFill>
                  <a:srgbClr val="00194C"/>
                </a:solidFill>
              </a:rPr>
              <a:t> </a:t>
            </a:r>
            <a:r>
              <a:rPr lang="en-US" sz="2400" cap="small" dirty="0" smtClean="0">
                <a:solidFill>
                  <a:srgbClr val="00194C"/>
                </a:solidFill>
              </a:rPr>
              <a:t>OWN</a:t>
            </a:r>
            <a:r>
              <a:rPr lang="en-US" cap="small" dirty="0" smtClean="0">
                <a:solidFill>
                  <a:srgbClr val="00194C"/>
                </a:solidFill>
              </a:rPr>
              <a:t> </a:t>
            </a:r>
            <a:r>
              <a:rPr lang="en-US" sz="2400" cap="small" dirty="0" smtClean="0">
                <a:solidFill>
                  <a:srgbClr val="00194C"/>
                </a:solidFill>
              </a:rPr>
              <a:t>POSSESSION…</a:t>
            </a:r>
            <a:r>
              <a:rPr lang="en-US" sz="2400" dirty="0" smtClean="0">
                <a:solidFill>
                  <a:srgbClr val="00194C"/>
                </a:solidFill>
              </a:rPr>
              <a:t> </a:t>
            </a:r>
          </a:p>
          <a:p>
            <a:pPr>
              <a:lnSpc>
                <a:spcPct val="90000"/>
              </a:lnSpc>
              <a:spcBef>
                <a:spcPts val="200"/>
              </a:spcBef>
            </a:pPr>
            <a:r>
              <a:rPr lang="en-US" dirty="0" smtClean="0">
                <a:solidFill>
                  <a:srgbClr val="00194C"/>
                </a:solidFill>
              </a:rPr>
              <a:t>The priests presented the sacrifices to God.  What is our sacrifice?</a:t>
            </a:r>
          </a:p>
          <a:p>
            <a:pPr>
              <a:lnSpc>
                <a:spcPct val="90000"/>
              </a:lnSpc>
              <a:spcBef>
                <a:spcPts val="200"/>
              </a:spcBef>
            </a:pPr>
            <a:r>
              <a:rPr lang="en-US" b="1" dirty="0" smtClean="0">
                <a:solidFill>
                  <a:srgbClr val="00194C"/>
                </a:solidFill>
              </a:rPr>
              <a:t>Romans 12:1 </a:t>
            </a:r>
            <a:r>
              <a:rPr lang="en-US" dirty="0" smtClean="0">
                <a:solidFill>
                  <a:srgbClr val="00194C"/>
                </a:solidFill>
              </a:rPr>
              <a:t> Therefore I urge you, brethren, by the mercies of </a:t>
            </a:r>
            <a:r>
              <a:rPr lang="en-US" spc="-150" dirty="0" smtClean="0">
                <a:solidFill>
                  <a:srgbClr val="00194C"/>
                </a:solidFill>
              </a:rPr>
              <a:t>God, to </a:t>
            </a:r>
            <a:r>
              <a:rPr lang="en-US" dirty="0" smtClean="0">
                <a:solidFill>
                  <a:srgbClr val="00194C"/>
                </a:solidFill>
              </a:rPr>
              <a:t>present </a:t>
            </a:r>
            <a:r>
              <a:rPr lang="en-US" b="1" dirty="0" smtClean="0">
                <a:solidFill>
                  <a:srgbClr val="00194C"/>
                </a:solidFill>
              </a:rPr>
              <a:t>your bodies </a:t>
            </a:r>
            <a:r>
              <a:rPr lang="en-US" dirty="0" smtClean="0">
                <a:solidFill>
                  <a:srgbClr val="00194C"/>
                </a:solidFill>
              </a:rPr>
              <a:t>a living</a:t>
            </a:r>
            <a:r>
              <a:rPr lang="en-US" spc="-150" dirty="0" smtClean="0">
                <a:solidFill>
                  <a:srgbClr val="00194C"/>
                </a:solidFill>
              </a:rPr>
              <a:t> and </a:t>
            </a:r>
            <a:r>
              <a:rPr lang="en-US" dirty="0" smtClean="0">
                <a:solidFill>
                  <a:srgbClr val="00194C"/>
                </a:solidFill>
              </a:rPr>
              <a:t>holy </a:t>
            </a:r>
            <a:r>
              <a:rPr lang="en-US" b="1" dirty="0" smtClean="0">
                <a:solidFill>
                  <a:srgbClr val="00194C"/>
                </a:solidFill>
              </a:rPr>
              <a:t>sacrifice</a:t>
            </a:r>
            <a:r>
              <a:rPr lang="en-US" dirty="0" smtClean="0">
                <a:solidFill>
                  <a:srgbClr val="00194C"/>
                </a:solidFill>
              </a:rPr>
              <a:t>, acceptable to God, </a:t>
            </a:r>
            <a:r>
              <a:rPr lang="en-US" i="1" dirty="0" smtClean="0">
                <a:solidFill>
                  <a:srgbClr val="00194C"/>
                </a:solidFill>
              </a:rPr>
              <a:t>which is</a:t>
            </a:r>
            <a:r>
              <a:rPr lang="en-US" dirty="0" smtClean="0">
                <a:solidFill>
                  <a:srgbClr val="00194C"/>
                </a:solidFill>
              </a:rPr>
              <a:t> your spiritual service of worship. </a:t>
            </a:r>
          </a:p>
          <a:p>
            <a:pPr>
              <a:lnSpc>
                <a:spcPct val="90000"/>
              </a:lnSpc>
              <a:spcBef>
                <a:spcPts val="200"/>
              </a:spcBef>
            </a:pPr>
            <a:r>
              <a:rPr lang="en-US" dirty="0" smtClean="0">
                <a:solidFill>
                  <a:srgbClr val="00194C"/>
                </a:solidFill>
              </a:rPr>
              <a:t>Entrance to the Holy Place was through the Door (of Truth); it was the fourth wall of the Holy Place</a:t>
            </a:r>
          </a:p>
          <a:p>
            <a:pPr>
              <a:lnSpc>
                <a:spcPct val="90000"/>
              </a:lnSpc>
              <a:spcBef>
                <a:spcPts val="200"/>
              </a:spcBef>
            </a:pPr>
            <a:r>
              <a:rPr lang="en-US" dirty="0" smtClean="0">
                <a:solidFill>
                  <a:srgbClr val="00194C"/>
                </a:solidFill>
              </a:rPr>
              <a:t>Inside the Holy Place, all three items point to discipleship</a:t>
            </a:r>
            <a:endParaRPr lang="en-US" dirty="0">
              <a:solidFill>
                <a:srgbClr val="00194C"/>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066800"/>
          </a:xfrm>
        </p:spPr>
        <p:txBody>
          <a:bodyPr>
            <a:normAutofit/>
          </a:bodyPr>
          <a:lstStyle/>
          <a:p>
            <a:pPr algn="ctr"/>
            <a:r>
              <a:rPr lang="en-US" sz="4800" dirty="0" smtClean="0">
                <a:solidFill>
                  <a:srgbClr val="00153E"/>
                </a:solidFill>
                <a:latin typeface="Tahoma" pitchFamily="34" charset="0"/>
                <a:ea typeface="Tahoma" pitchFamily="34" charset="0"/>
                <a:cs typeface="Tahoma" pitchFamily="34" charset="0"/>
              </a:rPr>
              <a:t>THE HOLY PLACE: SHOWBREAD</a:t>
            </a:r>
            <a:endParaRPr lang="en-US" sz="4800" dirty="0">
              <a:solidFill>
                <a:srgbClr val="00153E"/>
              </a:solidFill>
              <a:latin typeface="Tahoma" pitchFamily="34" charset="0"/>
              <a:ea typeface="Tahoma" pitchFamily="34" charset="0"/>
              <a:cs typeface="Tahoma" pitchFamily="34" charset="0"/>
            </a:endParaRPr>
          </a:p>
        </p:txBody>
      </p:sp>
      <p:sp>
        <p:nvSpPr>
          <p:cNvPr id="4" name="Content Placeholder 3"/>
          <p:cNvSpPr>
            <a:spLocks noGrp="1"/>
          </p:cNvSpPr>
          <p:nvPr>
            <p:ph idx="1"/>
          </p:nvPr>
        </p:nvSpPr>
        <p:spPr>
          <a:xfrm>
            <a:off x="0" y="1066800"/>
            <a:ext cx="9144000" cy="5791200"/>
          </a:xfrm>
        </p:spPr>
        <p:txBody>
          <a:bodyPr>
            <a:noAutofit/>
          </a:bodyPr>
          <a:lstStyle/>
          <a:p>
            <a:pPr>
              <a:lnSpc>
                <a:spcPct val="88000"/>
              </a:lnSpc>
              <a:spcBef>
                <a:spcPts val="0"/>
              </a:spcBef>
            </a:pPr>
            <a:r>
              <a:rPr lang="en-US" dirty="0" smtClean="0">
                <a:solidFill>
                  <a:srgbClr val="00153E"/>
                </a:solidFill>
                <a:latin typeface="Tahoma" pitchFamily="34" charset="0"/>
                <a:ea typeface="Tahoma" pitchFamily="34" charset="0"/>
                <a:cs typeface="Tahoma" pitchFamily="34" charset="0"/>
              </a:rPr>
              <a:t>North side: table of showbread</a:t>
            </a:r>
          </a:p>
          <a:p>
            <a:pPr>
              <a:lnSpc>
                <a:spcPct val="88000"/>
              </a:lnSpc>
              <a:spcBef>
                <a:spcPts val="0"/>
              </a:spcBef>
            </a:pPr>
            <a:r>
              <a:rPr lang="en-US" b="1" dirty="0" smtClean="0">
                <a:solidFill>
                  <a:srgbClr val="00194C"/>
                </a:solidFill>
              </a:rPr>
              <a:t>Ephesians 1:11…</a:t>
            </a:r>
            <a:r>
              <a:rPr lang="en-US" dirty="0" smtClean="0">
                <a:solidFill>
                  <a:srgbClr val="00194C"/>
                </a:solidFill>
              </a:rPr>
              <a:t> we have obtained an inheritance, having been predestined according to His </a:t>
            </a:r>
            <a:r>
              <a:rPr lang="en-US" u="sng" dirty="0" smtClean="0">
                <a:solidFill>
                  <a:srgbClr val="00194C"/>
                </a:solidFill>
              </a:rPr>
              <a:t>purpose</a:t>
            </a:r>
            <a:r>
              <a:rPr lang="en-US" dirty="0" smtClean="0">
                <a:solidFill>
                  <a:srgbClr val="00194C"/>
                </a:solidFill>
              </a:rPr>
              <a:t> who works all things after the counsel of His will…</a:t>
            </a:r>
          </a:p>
          <a:p>
            <a:pPr>
              <a:lnSpc>
                <a:spcPct val="88000"/>
              </a:lnSpc>
              <a:spcBef>
                <a:spcPts val="0"/>
              </a:spcBef>
            </a:pPr>
            <a:r>
              <a:rPr lang="en-US" b="1" dirty="0" smtClean="0">
                <a:solidFill>
                  <a:srgbClr val="00194C"/>
                </a:solidFill>
              </a:rPr>
              <a:t>Ephesians 3:11 … </a:t>
            </a:r>
            <a:r>
              <a:rPr lang="en-US" dirty="0" smtClean="0">
                <a:solidFill>
                  <a:srgbClr val="00194C"/>
                </a:solidFill>
              </a:rPr>
              <a:t>in accordance with the eternal </a:t>
            </a:r>
            <a:endParaRPr lang="en-US" u="sng" dirty="0" smtClean="0">
              <a:solidFill>
                <a:srgbClr val="00194C"/>
              </a:solidFill>
            </a:endParaRPr>
          </a:p>
          <a:p>
            <a:pPr>
              <a:lnSpc>
                <a:spcPct val="88000"/>
              </a:lnSpc>
              <a:spcBef>
                <a:spcPts val="0"/>
              </a:spcBef>
              <a:buNone/>
            </a:pPr>
            <a:r>
              <a:rPr lang="en-US" dirty="0" smtClean="0">
                <a:solidFill>
                  <a:srgbClr val="00194C"/>
                </a:solidFill>
              </a:rPr>
              <a:t>   </a:t>
            </a:r>
            <a:r>
              <a:rPr lang="en-US" u="sng" dirty="0" smtClean="0">
                <a:solidFill>
                  <a:srgbClr val="00194C"/>
                </a:solidFill>
              </a:rPr>
              <a:t>purpose </a:t>
            </a:r>
            <a:r>
              <a:rPr lang="en-US" dirty="0" smtClean="0">
                <a:solidFill>
                  <a:srgbClr val="00194C"/>
                </a:solidFill>
              </a:rPr>
              <a:t>which He carried out in Christ Jesus our Lord, </a:t>
            </a:r>
          </a:p>
          <a:p>
            <a:pPr>
              <a:lnSpc>
                <a:spcPct val="88000"/>
              </a:lnSpc>
              <a:spcBef>
                <a:spcPts val="0"/>
              </a:spcBef>
            </a:pPr>
            <a:r>
              <a:rPr lang="en-US" b="1" dirty="0" smtClean="0">
                <a:solidFill>
                  <a:srgbClr val="00194C"/>
                </a:solidFill>
              </a:rPr>
              <a:t>2 Timothy 1:9 …</a:t>
            </a:r>
            <a:r>
              <a:rPr lang="en-US" dirty="0" smtClean="0">
                <a:solidFill>
                  <a:srgbClr val="00194C"/>
                </a:solidFill>
              </a:rPr>
              <a:t> who has saved us and called us with a holy calling, not according to our works, but according to His own </a:t>
            </a:r>
            <a:r>
              <a:rPr lang="en-US" u="sng" dirty="0" smtClean="0">
                <a:solidFill>
                  <a:srgbClr val="00194C"/>
                </a:solidFill>
              </a:rPr>
              <a:t>purpose</a:t>
            </a:r>
            <a:r>
              <a:rPr lang="en-US" dirty="0" smtClean="0">
                <a:solidFill>
                  <a:srgbClr val="00194C"/>
                </a:solidFill>
              </a:rPr>
              <a:t> and grace which was granted us in Christ Jesus from all eternity…</a:t>
            </a:r>
          </a:p>
          <a:p>
            <a:pPr>
              <a:lnSpc>
                <a:spcPct val="88000"/>
              </a:lnSpc>
              <a:spcBef>
                <a:spcPts val="0"/>
              </a:spcBef>
            </a:pPr>
            <a:r>
              <a:rPr lang="en-US" b="1" dirty="0" smtClean="0">
                <a:solidFill>
                  <a:srgbClr val="00194C"/>
                </a:solidFill>
              </a:rPr>
              <a:t>Romans 8:28 …</a:t>
            </a:r>
            <a:r>
              <a:rPr lang="en-US" dirty="0" smtClean="0">
                <a:solidFill>
                  <a:srgbClr val="00194C"/>
                </a:solidFill>
              </a:rPr>
              <a:t>we know that God causes all things to work together for good to those who love God, to those who are called according to </a:t>
            </a:r>
            <a:r>
              <a:rPr lang="en-US" i="1" dirty="0" smtClean="0">
                <a:solidFill>
                  <a:srgbClr val="00194C"/>
                </a:solidFill>
              </a:rPr>
              <a:t>His</a:t>
            </a:r>
            <a:r>
              <a:rPr lang="en-US" dirty="0" smtClean="0">
                <a:solidFill>
                  <a:srgbClr val="00194C"/>
                </a:solidFill>
              </a:rPr>
              <a:t> </a:t>
            </a:r>
            <a:r>
              <a:rPr lang="en-US" u="sng" dirty="0" smtClean="0">
                <a:solidFill>
                  <a:srgbClr val="00194C"/>
                </a:solidFill>
              </a:rPr>
              <a:t>purpose</a:t>
            </a:r>
            <a:endParaRPr lang="en-US" dirty="0" smtClean="0"/>
          </a:p>
          <a:p>
            <a:pPr>
              <a:lnSpc>
                <a:spcPct val="88000"/>
              </a:lnSpc>
              <a:spcBef>
                <a:spcPts val="0"/>
              </a:spcBef>
            </a:pPr>
            <a:r>
              <a:rPr lang="en-US" dirty="0" smtClean="0">
                <a:solidFill>
                  <a:srgbClr val="00194C"/>
                </a:solidFill>
              </a:rPr>
              <a:t>Purpose: </a:t>
            </a:r>
            <a:r>
              <a:rPr lang="en-US" i="1" dirty="0" err="1" smtClean="0">
                <a:solidFill>
                  <a:srgbClr val="00194C"/>
                </a:solidFill>
              </a:rPr>
              <a:t>prothesis</a:t>
            </a:r>
            <a:r>
              <a:rPr lang="en-US" i="1" dirty="0" smtClean="0">
                <a:solidFill>
                  <a:srgbClr val="00194C"/>
                </a:solidFill>
              </a:rPr>
              <a:t>: </a:t>
            </a:r>
            <a:r>
              <a:rPr lang="en-US" dirty="0" smtClean="0">
                <a:solidFill>
                  <a:srgbClr val="00194C"/>
                </a:solidFill>
              </a:rPr>
              <a:t>showbread; setting forth of God’s plan; seeing “face to face”</a:t>
            </a:r>
            <a:r>
              <a:rPr lang="en-US" dirty="0" smtClean="0"/>
              <a:t/>
            </a:r>
            <a:br>
              <a:rPr lang="en-US" dirty="0" smtClean="0"/>
            </a:br>
            <a:r>
              <a:rPr lang="en-US" dirty="0" smtClean="0">
                <a:solidFill>
                  <a:srgbClr val="00194C"/>
                </a:solidFill>
              </a:rPr>
              <a:t> </a:t>
            </a:r>
            <a:r>
              <a:rPr lang="en-US" dirty="0" smtClean="0"/>
              <a:t/>
            </a:r>
            <a:br>
              <a:rPr lang="en-US" dirty="0" smtClean="0"/>
            </a:br>
            <a:r>
              <a:rPr lang="en-US" dirty="0" smtClean="0">
                <a:solidFill>
                  <a:srgbClr val="00194C"/>
                </a:solidFill>
              </a:rPr>
              <a:t/>
            </a:r>
            <a:br>
              <a:rPr lang="en-US" dirty="0" smtClean="0">
                <a:solidFill>
                  <a:srgbClr val="00194C"/>
                </a:solidFill>
              </a:rPr>
            </a:br>
            <a:r>
              <a:rPr lang="en-US" dirty="0" smtClean="0">
                <a:solidFill>
                  <a:srgbClr val="00194C"/>
                </a:solidFill>
              </a:rPr>
              <a:t> </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0"/>
            <a:ext cx="8686800" cy="1066800"/>
          </a:xfrm>
        </p:spPr>
        <p:txBody>
          <a:bodyPr>
            <a:normAutofit fontScale="90000"/>
          </a:bodyPr>
          <a:lstStyle/>
          <a:p>
            <a:pPr algn="ctr"/>
            <a:r>
              <a:rPr lang="en-US" sz="5400" dirty="0" smtClean="0">
                <a:solidFill>
                  <a:srgbClr val="002060"/>
                </a:solidFill>
              </a:rPr>
              <a:t>The holy place: </a:t>
            </a:r>
            <a:r>
              <a:rPr lang="en-US" sz="5400" dirty="0" err="1" smtClean="0">
                <a:solidFill>
                  <a:srgbClr val="002060"/>
                </a:solidFill>
              </a:rPr>
              <a:t>lampstand</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300"/>
              </a:spcBef>
            </a:pPr>
            <a:r>
              <a:rPr lang="en-US" dirty="0" smtClean="0">
                <a:solidFill>
                  <a:srgbClr val="00153E"/>
                </a:solidFill>
                <a:latin typeface="Tahoma" pitchFamily="34" charset="0"/>
                <a:ea typeface="Tahoma" pitchFamily="34" charset="0"/>
                <a:cs typeface="Tahoma" pitchFamily="34" charset="0"/>
              </a:rPr>
              <a:t>On the south side of the Holy Place was the </a:t>
            </a:r>
            <a:r>
              <a:rPr lang="en-US" dirty="0" err="1" smtClean="0">
                <a:solidFill>
                  <a:srgbClr val="00153E"/>
                </a:solidFill>
                <a:latin typeface="Tahoma" pitchFamily="34" charset="0"/>
                <a:ea typeface="Tahoma" pitchFamily="34" charset="0"/>
                <a:cs typeface="Tahoma" pitchFamily="34" charset="0"/>
              </a:rPr>
              <a:t>lampstand</a:t>
            </a:r>
            <a:endParaRPr lang="en-US" dirty="0" smtClean="0">
              <a:solidFill>
                <a:srgbClr val="00153E"/>
              </a:solidFill>
              <a:latin typeface="Tahoma" pitchFamily="34" charset="0"/>
              <a:ea typeface="Tahoma" pitchFamily="34" charset="0"/>
              <a:cs typeface="Tahoma" pitchFamily="34" charset="0"/>
            </a:endParaRPr>
          </a:p>
          <a:p>
            <a:pPr>
              <a:lnSpc>
                <a:spcPct val="90000"/>
              </a:lnSpc>
              <a:spcBef>
                <a:spcPts val="300"/>
              </a:spcBef>
            </a:pPr>
            <a:r>
              <a:rPr lang="en-US" dirty="0" smtClean="0">
                <a:solidFill>
                  <a:srgbClr val="00153E"/>
                </a:solidFill>
              </a:rPr>
              <a:t>Solid gold, beaten; seven individual lamps</a:t>
            </a:r>
          </a:p>
          <a:p>
            <a:pPr>
              <a:lnSpc>
                <a:spcPct val="90000"/>
              </a:lnSpc>
              <a:spcBef>
                <a:spcPts val="300"/>
              </a:spcBef>
            </a:pPr>
            <a:r>
              <a:rPr lang="en-US" b="1" dirty="0" smtClean="0">
                <a:solidFill>
                  <a:srgbClr val="00194C"/>
                </a:solidFill>
              </a:rPr>
              <a:t>John 5:35 </a:t>
            </a:r>
            <a:r>
              <a:rPr lang="en-US" dirty="0" smtClean="0">
                <a:solidFill>
                  <a:srgbClr val="00194C"/>
                </a:solidFill>
              </a:rPr>
              <a:t> "He was the lamp that was burning and was shining and you were willing to rejoice for a while in his light.”  (speaking of John the Baptist)</a:t>
            </a:r>
          </a:p>
          <a:p>
            <a:pPr>
              <a:lnSpc>
                <a:spcPct val="90000"/>
              </a:lnSpc>
            </a:pPr>
            <a:r>
              <a:rPr lang="en-US" b="1" dirty="0" smtClean="0">
                <a:solidFill>
                  <a:srgbClr val="00194C"/>
                </a:solidFill>
              </a:rPr>
              <a:t>Psalm 119:105  </a:t>
            </a:r>
            <a:r>
              <a:rPr lang="en-US" dirty="0" smtClean="0">
                <a:solidFill>
                  <a:srgbClr val="00194C"/>
                </a:solidFill>
              </a:rPr>
              <a:t>Your word is a lamp to my feet and a light to my path. </a:t>
            </a:r>
          </a:p>
          <a:p>
            <a:pPr>
              <a:lnSpc>
                <a:spcPct val="90000"/>
              </a:lnSpc>
            </a:pPr>
            <a:r>
              <a:rPr lang="en-US" b="1" dirty="0" smtClean="0">
                <a:solidFill>
                  <a:srgbClr val="00194C"/>
                </a:solidFill>
              </a:rPr>
              <a:t>Proverbs 6:23 </a:t>
            </a:r>
            <a:r>
              <a:rPr lang="en-US" dirty="0" smtClean="0">
                <a:solidFill>
                  <a:srgbClr val="00194C"/>
                </a:solidFill>
              </a:rPr>
              <a:t> For the commandment is a lamp and the teaching is light</a:t>
            </a:r>
          </a:p>
          <a:p>
            <a:pPr>
              <a:lnSpc>
                <a:spcPct val="90000"/>
              </a:lnSpc>
            </a:pPr>
            <a:r>
              <a:rPr lang="en-US" b="1" dirty="0" smtClean="0">
                <a:solidFill>
                  <a:srgbClr val="00194C"/>
                </a:solidFill>
              </a:rPr>
              <a:t>Matthew 5:16 </a:t>
            </a:r>
            <a:r>
              <a:rPr lang="en-US" dirty="0" smtClean="0">
                <a:solidFill>
                  <a:srgbClr val="00194C"/>
                </a:solidFill>
              </a:rPr>
              <a:t>"Let your light shine before men in such a way that they may see your good works, and glorify your Father who is in heaven. </a:t>
            </a:r>
          </a:p>
          <a:p>
            <a:pPr>
              <a:lnSpc>
                <a:spcPct val="90000"/>
              </a:lnSpc>
            </a:pPr>
            <a:r>
              <a:rPr lang="en-US" dirty="0" smtClean="0">
                <a:solidFill>
                  <a:srgbClr val="00194C"/>
                </a:solidFill>
                <a:latin typeface="Tahoma" pitchFamily="34" charset="0"/>
                <a:ea typeface="Tahoma" pitchFamily="34" charset="0"/>
                <a:cs typeface="Tahoma" pitchFamily="34" charset="0"/>
              </a:rPr>
              <a:t>The Holy Place was dark without the </a:t>
            </a:r>
            <a:r>
              <a:rPr lang="en-US" dirty="0" err="1" smtClean="0">
                <a:solidFill>
                  <a:srgbClr val="00194C"/>
                </a:solidFill>
                <a:latin typeface="Tahoma" pitchFamily="34" charset="0"/>
                <a:ea typeface="Tahoma" pitchFamily="34" charset="0"/>
                <a:cs typeface="Tahoma" pitchFamily="34" charset="0"/>
              </a:rPr>
              <a:t>lampstand</a:t>
            </a:r>
            <a:r>
              <a:rPr lang="en-US" dirty="0" smtClean="0">
                <a:solidFill>
                  <a:srgbClr val="00194C"/>
                </a:solidFill>
                <a:latin typeface="Tahoma" pitchFamily="34" charset="0"/>
                <a:ea typeface="Tahoma" pitchFamily="34" charset="0"/>
                <a:cs typeface="Tahoma" pitchFamily="34" charset="0"/>
              </a:rPr>
              <a:t>; the world is dark without the gospel message</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14400"/>
          </a:xfrm>
        </p:spPr>
        <p:txBody>
          <a:bodyPr>
            <a:normAutofit/>
          </a:bodyPr>
          <a:lstStyle/>
          <a:p>
            <a:pPr algn="ctr"/>
            <a:r>
              <a:rPr lang="en-US" sz="5400" dirty="0" smtClean="0">
                <a:solidFill>
                  <a:srgbClr val="002060"/>
                </a:solidFill>
              </a:rPr>
              <a:t>HOLY PLACE: INCENSE ALTAR</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200"/>
              </a:spcBef>
            </a:pPr>
            <a:r>
              <a:rPr lang="en-US" dirty="0" smtClean="0">
                <a:solidFill>
                  <a:srgbClr val="00153E"/>
                </a:solidFill>
              </a:rPr>
              <a:t>On the west side, in front of the veil, was the golden incense altar</a:t>
            </a:r>
          </a:p>
          <a:p>
            <a:pPr>
              <a:lnSpc>
                <a:spcPct val="90000"/>
              </a:lnSpc>
              <a:spcBef>
                <a:spcPts val="200"/>
              </a:spcBef>
            </a:pPr>
            <a:r>
              <a:rPr lang="en-US" b="1" dirty="0" smtClean="0">
                <a:solidFill>
                  <a:srgbClr val="00194C"/>
                </a:solidFill>
              </a:rPr>
              <a:t>Revelation 5:8 </a:t>
            </a:r>
            <a:r>
              <a:rPr lang="en-US" dirty="0" smtClean="0">
                <a:solidFill>
                  <a:srgbClr val="00194C"/>
                </a:solidFill>
              </a:rPr>
              <a:t>When He had taken the book, the four living creatures and the twenty-four elders fell down before the Lamb, each one holding a harp and golden bowls full of incense, which are the prayers of the saints. </a:t>
            </a:r>
          </a:p>
          <a:p>
            <a:pPr>
              <a:lnSpc>
                <a:spcPct val="90000"/>
              </a:lnSpc>
              <a:spcBef>
                <a:spcPts val="200"/>
              </a:spcBef>
            </a:pPr>
            <a:r>
              <a:rPr lang="en-US" b="1" dirty="0" smtClean="0">
                <a:solidFill>
                  <a:srgbClr val="00194C"/>
                </a:solidFill>
              </a:rPr>
              <a:t>Revelation 8:3-4</a:t>
            </a:r>
            <a:r>
              <a:rPr lang="en-US" dirty="0" smtClean="0">
                <a:solidFill>
                  <a:srgbClr val="00194C"/>
                </a:solidFill>
              </a:rPr>
              <a:t> Another angel came and stood at the altar, holding a golden censer; and much incense was given to him, so that he might add it to the prayers of all the saints on the golden altar which was before the throne. And the smoke of the incense, with the prayers of the saints, went up before God out of the angel's hand. </a:t>
            </a:r>
          </a:p>
          <a:p>
            <a:pPr>
              <a:lnSpc>
                <a:spcPct val="90000"/>
              </a:lnSpc>
              <a:spcBef>
                <a:spcPts val="200"/>
              </a:spcBef>
            </a:pPr>
            <a:r>
              <a:rPr lang="en-US" dirty="0" smtClean="0">
                <a:solidFill>
                  <a:srgbClr val="00194C"/>
                </a:solidFill>
              </a:rPr>
              <a:t>Always fired with coals from the sacrificial altar</a:t>
            </a:r>
            <a:br>
              <a:rPr lang="en-US" dirty="0" smtClean="0">
                <a:solidFill>
                  <a:srgbClr val="00194C"/>
                </a:solidFill>
              </a:rPr>
            </a:br>
            <a:r>
              <a:rPr lang="en-US" dirty="0" smtClean="0">
                <a:solidFill>
                  <a:srgbClr val="00194C"/>
                </a:solidFill>
              </a:rPr>
              <a:t/>
            </a:r>
            <a:br>
              <a:rPr lang="en-US" dirty="0" smtClean="0">
                <a:solidFill>
                  <a:srgbClr val="00194C"/>
                </a:solidFill>
              </a:rPr>
            </a:br>
            <a:r>
              <a:rPr lang="en-US" dirty="0" smtClean="0">
                <a:solidFill>
                  <a:srgbClr val="00194C"/>
                </a:solidFill>
              </a:rPr>
              <a:t/>
            </a:r>
            <a:br>
              <a:rPr lang="en-US" dirty="0" smtClean="0">
                <a:solidFill>
                  <a:srgbClr val="00194C"/>
                </a:solidFill>
              </a:rPr>
            </a:b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066800"/>
          </a:xfrm>
        </p:spPr>
        <p:txBody>
          <a:bodyPr>
            <a:normAutofit/>
          </a:bodyPr>
          <a:lstStyle/>
          <a:p>
            <a:pPr algn="ctr"/>
            <a:r>
              <a:rPr lang="en-US" sz="5400" dirty="0" smtClean="0">
                <a:solidFill>
                  <a:srgbClr val="00194C"/>
                </a:solidFill>
                <a:latin typeface="Tahoma" pitchFamily="34" charset="0"/>
                <a:ea typeface="Tahoma" pitchFamily="34" charset="0"/>
                <a:cs typeface="Tahoma" pitchFamily="34" charset="0"/>
              </a:rPr>
              <a:t>INTO GOD’S PRESENCE</a:t>
            </a:r>
            <a:endParaRPr lang="en-US" sz="5400" dirty="0">
              <a:solidFill>
                <a:srgbClr val="00194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700" dirty="0" err="1" smtClean="0">
                <a:solidFill>
                  <a:srgbClr val="00194C"/>
                </a:solidFill>
              </a:rPr>
              <a:t>Shekinah</a:t>
            </a:r>
            <a:r>
              <a:rPr lang="en-US" sz="2700" dirty="0" smtClean="0">
                <a:solidFill>
                  <a:srgbClr val="00194C"/>
                </a:solidFill>
              </a:rPr>
              <a:t> glory of God manifested in the Holy of Holies</a:t>
            </a:r>
          </a:p>
          <a:p>
            <a:pPr>
              <a:lnSpc>
                <a:spcPct val="90000"/>
              </a:lnSpc>
              <a:spcBef>
                <a:spcPts val="200"/>
              </a:spcBef>
            </a:pPr>
            <a:r>
              <a:rPr lang="en-US" sz="2700" dirty="0" smtClean="0">
                <a:solidFill>
                  <a:srgbClr val="00194C"/>
                </a:solidFill>
              </a:rPr>
              <a:t>It was entered through the veil (of Life)</a:t>
            </a:r>
          </a:p>
          <a:p>
            <a:pPr>
              <a:lnSpc>
                <a:spcPct val="90000"/>
              </a:lnSpc>
              <a:spcBef>
                <a:spcPts val="200"/>
              </a:spcBef>
            </a:pPr>
            <a:r>
              <a:rPr lang="en-US" sz="2700" dirty="0" smtClean="0">
                <a:solidFill>
                  <a:srgbClr val="00194C"/>
                </a:solidFill>
              </a:rPr>
              <a:t>Inside was the Ark of the Covenant (a box) covered by the Mercy Seat with covering cherubim</a:t>
            </a:r>
          </a:p>
          <a:p>
            <a:pPr>
              <a:lnSpc>
                <a:spcPct val="90000"/>
              </a:lnSpc>
              <a:spcBef>
                <a:spcPts val="200"/>
              </a:spcBef>
            </a:pPr>
            <a:r>
              <a:rPr lang="en-US" sz="2700" dirty="0" smtClean="0">
                <a:solidFill>
                  <a:srgbClr val="00194C"/>
                </a:solidFill>
              </a:rPr>
              <a:t>The Ark contained the 10 commandments, Aaron’s rod that budded, and a golden jar of manna</a:t>
            </a:r>
          </a:p>
          <a:p>
            <a:pPr>
              <a:lnSpc>
                <a:spcPct val="90000"/>
              </a:lnSpc>
              <a:spcBef>
                <a:spcPts val="200"/>
              </a:spcBef>
            </a:pPr>
            <a:r>
              <a:rPr lang="en-US" sz="2700" dirty="0" smtClean="0">
                <a:solidFill>
                  <a:srgbClr val="00194C"/>
                </a:solidFill>
              </a:rPr>
              <a:t>The Ark’s location has been unknown since 586 BC</a:t>
            </a:r>
          </a:p>
          <a:p>
            <a:pPr>
              <a:lnSpc>
                <a:spcPct val="90000"/>
              </a:lnSpc>
              <a:spcBef>
                <a:spcPts val="200"/>
              </a:spcBef>
            </a:pPr>
            <a:r>
              <a:rPr lang="en-US" sz="2700" b="1" dirty="0" smtClean="0">
                <a:solidFill>
                  <a:srgbClr val="00194C"/>
                </a:solidFill>
              </a:rPr>
              <a:t>Matthew 27:51 </a:t>
            </a:r>
            <a:r>
              <a:rPr lang="en-US" sz="2700" dirty="0" smtClean="0">
                <a:solidFill>
                  <a:srgbClr val="00194C"/>
                </a:solidFill>
              </a:rPr>
              <a:t> And behold, the veil of the temple was torn in two from top to bottom</a:t>
            </a:r>
          </a:p>
          <a:p>
            <a:pPr>
              <a:lnSpc>
                <a:spcPct val="90000"/>
              </a:lnSpc>
              <a:spcBef>
                <a:spcPts val="200"/>
              </a:spcBef>
            </a:pPr>
            <a:r>
              <a:rPr lang="en-US" sz="2700" b="1" dirty="0" smtClean="0">
                <a:solidFill>
                  <a:srgbClr val="00194C"/>
                </a:solidFill>
              </a:rPr>
              <a:t>Hebrews 10:19-20 </a:t>
            </a:r>
            <a:r>
              <a:rPr lang="en-US" sz="2700" dirty="0" smtClean="0">
                <a:solidFill>
                  <a:srgbClr val="00194C"/>
                </a:solidFill>
              </a:rPr>
              <a:t> Therefore, brethren, since we have confidence to enter the holiest by the blood of Jesus, by a new and living way which He inaugurated for us through the veil, that is, His flesh… </a:t>
            </a:r>
          </a:p>
          <a:p>
            <a:pPr>
              <a:lnSpc>
                <a:spcPct val="90000"/>
              </a:lnSpc>
              <a:spcBef>
                <a:spcPts val="200"/>
              </a:spcBef>
            </a:pPr>
            <a:r>
              <a:rPr lang="en-US" sz="2700" dirty="0" smtClean="0">
                <a:solidFill>
                  <a:srgbClr val="00194C"/>
                </a:solidFill>
              </a:rPr>
              <a:t>The Mercy Seat covered the Law: mercy triumphs over judgment</a:t>
            </a:r>
          </a:p>
          <a:p>
            <a:pPr>
              <a:lnSpc>
                <a:spcPct val="90000"/>
              </a:lnSpc>
              <a:spcBef>
                <a:spcPts val="200"/>
              </a:spcBef>
            </a:pPr>
            <a:endParaRPr lang="en-US" sz="2700" dirty="0">
              <a:solidFill>
                <a:srgbClr val="00194C"/>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066800"/>
          </a:xfrm>
        </p:spPr>
        <p:txBody>
          <a:bodyPr>
            <a:normAutofit/>
          </a:bodyPr>
          <a:lstStyle/>
          <a:p>
            <a:pPr algn="ctr"/>
            <a:r>
              <a:rPr lang="en-US" sz="5400" dirty="0" smtClean="0">
                <a:solidFill>
                  <a:srgbClr val="00194C"/>
                </a:solidFill>
                <a:latin typeface="Tahoma" pitchFamily="34" charset="0"/>
                <a:ea typeface="Tahoma" pitchFamily="34" charset="0"/>
                <a:cs typeface="Tahoma" pitchFamily="34" charset="0"/>
              </a:rPr>
              <a:t>THE ENTRANCES</a:t>
            </a:r>
            <a:endParaRPr lang="en-US" sz="5400" dirty="0">
              <a:solidFill>
                <a:srgbClr val="00194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lstStyle/>
          <a:p>
            <a:pPr>
              <a:lnSpc>
                <a:spcPct val="90000"/>
              </a:lnSpc>
              <a:spcBef>
                <a:spcPts val="300"/>
              </a:spcBef>
            </a:pPr>
            <a:r>
              <a:rPr lang="en-US" dirty="0" smtClean="0">
                <a:solidFill>
                  <a:srgbClr val="00194C"/>
                </a:solidFill>
              </a:rPr>
              <a:t>The Narrow Gate/the </a:t>
            </a:r>
            <a:r>
              <a:rPr lang="en-US" b="1" dirty="0" smtClean="0">
                <a:solidFill>
                  <a:srgbClr val="00194C"/>
                </a:solidFill>
              </a:rPr>
              <a:t>Way</a:t>
            </a:r>
            <a:r>
              <a:rPr lang="en-US" dirty="0" smtClean="0">
                <a:solidFill>
                  <a:srgbClr val="00194C"/>
                </a:solidFill>
              </a:rPr>
              <a:t> (the outer court: salvation)</a:t>
            </a:r>
          </a:p>
          <a:p>
            <a:pPr>
              <a:lnSpc>
                <a:spcPct val="90000"/>
              </a:lnSpc>
              <a:spcBef>
                <a:spcPts val="300"/>
              </a:spcBef>
            </a:pPr>
            <a:r>
              <a:rPr lang="en-US" dirty="0" smtClean="0">
                <a:solidFill>
                  <a:srgbClr val="00194C"/>
                </a:solidFill>
              </a:rPr>
              <a:t>The Door of </a:t>
            </a:r>
            <a:r>
              <a:rPr lang="en-US" b="1" dirty="0" smtClean="0">
                <a:solidFill>
                  <a:srgbClr val="00194C"/>
                </a:solidFill>
              </a:rPr>
              <a:t>Truth</a:t>
            </a:r>
            <a:r>
              <a:rPr lang="en-US" dirty="0" smtClean="0">
                <a:solidFill>
                  <a:srgbClr val="00194C"/>
                </a:solidFill>
              </a:rPr>
              <a:t> (discipleship)</a:t>
            </a:r>
          </a:p>
          <a:p>
            <a:pPr>
              <a:lnSpc>
                <a:spcPct val="90000"/>
              </a:lnSpc>
              <a:spcBef>
                <a:spcPts val="300"/>
              </a:spcBef>
            </a:pPr>
            <a:r>
              <a:rPr lang="en-US" dirty="0" smtClean="0">
                <a:solidFill>
                  <a:srgbClr val="00194C"/>
                </a:solidFill>
              </a:rPr>
              <a:t>The Veil of </a:t>
            </a:r>
            <a:r>
              <a:rPr lang="en-US" b="1" dirty="0" smtClean="0">
                <a:solidFill>
                  <a:srgbClr val="00194C"/>
                </a:solidFill>
              </a:rPr>
              <a:t>Life</a:t>
            </a:r>
            <a:r>
              <a:rPr lang="en-US" dirty="0" smtClean="0">
                <a:solidFill>
                  <a:srgbClr val="00194C"/>
                </a:solidFill>
              </a:rPr>
              <a:t> (fellowship with God)</a:t>
            </a:r>
          </a:p>
          <a:p>
            <a:pPr>
              <a:lnSpc>
                <a:spcPct val="90000"/>
              </a:lnSpc>
              <a:spcBef>
                <a:spcPts val="300"/>
              </a:spcBef>
            </a:pPr>
            <a:r>
              <a:rPr lang="en-US" b="1" dirty="0" smtClean="0">
                <a:solidFill>
                  <a:srgbClr val="00194C"/>
                </a:solidFill>
              </a:rPr>
              <a:t>John 14:6 </a:t>
            </a:r>
            <a:r>
              <a:rPr lang="en-US" dirty="0" smtClean="0">
                <a:solidFill>
                  <a:srgbClr val="00194C"/>
                </a:solidFill>
              </a:rPr>
              <a:t> Jesus said to him, "</a:t>
            </a:r>
            <a:r>
              <a:rPr lang="en-US" b="1" dirty="0" smtClean="0">
                <a:solidFill>
                  <a:srgbClr val="00194C"/>
                </a:solidFill>
              </a:rPr>
              <a:t>I am </a:t>
            </a:r>
            <a:r>
              <a:rPr lang="en-US" dirty="0" smtClean="0">
                <a:solidFill>
                  <a:srgbClr val="00194C"/>
                </a:solidFill>
              </a:rPr>
              <a:t>the </a:t>
            </a:r>
            <a:r>
              <a:rPr lang="en-US" b="1" dirty="0" smtClean="0">
                <a:solidFill>
                  <a:srgbClr val="00194C"/>
                </a:solidFill>
              </a:rPr>
              <a:t>way</a:t>
            </a:r>
            <a:r>
              <a:rPr lang="en-US" dirty="0" smtClean="0">
                <a:solidFill>
                  <a:srgbClr val="00194C"/>
                </a:solidFill>
              </a:rPr>
              <a:t>, and the </a:t>
            </a:r>
            <a:r>
              <a:rPr lang="en-US" b="1" dirty="0" smtClean="0">
                <a:solidFill>
                  <a:srgbClr val="00194C"/>
                </a:solidFill>
              </a:rPr>
              <a:t>truth</a:t>
            </a:r>
            <a:r>
              <a:rPr lang="en-US" dirty="0" smtClean="0">
                <a:solidFill>
                  <a:srgbClr val="00194C"/>
                </a:solidFill>
              </a:rPr>
              <a:t>, and the </a:t>
            </a:r>
            <a:r>
              <a:rPr lang="en-US" b="1" dirty="0" smtClean="0">
                <a:solidFill>
                  <a:srgbClr val="00194C"/>
                </a:solidFill>
              </a:rPr>
              <a:t>life</a:t>
            </a:r>
            <a:r>
              <a:rPr lang="en-US" dirty="0" smtClean="0">
                <a:solidFill>
                  <a:srgbClr val="00194C"/>
                </a:solidFill>
              </a:rPr>
              <a:t>; no one comes to the Father but through Me. </a:t>
            </a:r>
          </a:p>
          <a:p>
            <a:pPr>
              <a:lnSpc>
                <a:spcPct val="90000"/>
              </a:lnSpc>
              <a:spcBef>
                <a:spcPts val="300"/>
              </a:spcBef>
            </a:pPr>
            <a:r>
              <a:rPr lang="en-US" dirty="0" smtClean="0">
                <a:solidFill>
                  <a:srgbClr val="00194C"/>
                </a:solidFill>
              </a:rPr>
              <a:t>Can you remain outside the Narrow Gate and still be in fellowship with God?</a:t>
            </a:r>
          </a:p>
          <a:p>
            <a:pPr>
              <a:lnSpc>
                <a:spcPct val="90000"/>
              </a:lnSpc>
              <a:spcBef>
                <a:spcPts val="300"/>
              </a:spcBef>
            </a:pPr>
            <a:r>
              <a:rPr lang="en-US" dirty="0" smtClean="0">
                <a:solidFill>
                  <a:srgbClr val="00194C"/>
                </a:solidFill>
              </a:rPr>
              <a:t>Can you enter the outer court without accepting the sacrifice of Jesus?</a:t>
            </a:r>
          </a:p>
          <a:p>
            <a:pPr>
              <a:lnSpc>
                <a:spcPct val="90000"/>
              </a:lnSpc>
              <a:spcBef>
                <a:spcPts val="300"/>
              </a:spcBef>
            </a:pPr>
            <a:r>
              <a:rPr lang="en-US" dirty="0" smtClean="0">
                <a:solidFill>
                  <a:srgbClr val="00194C"/>
                </a:solidFill>
              </a:rPr>
              <a:t>Can you be Jesus’ disciple and be in another religion?</a:t>
            </a:r>
          </a:p>
          <a:p>
            <a:pPr>
              <a:lnSpc>
                <a:spcPct val="90000"/>
              </a:lnSpc>
              <a:spcBef>
                <a:spcPts val="300"/>
              </a:spcBef>
            </a:pPr>
            <a:r>
              <a:rPr lang="en-US" dirty="0" smtClean="0">
                <a:solidFill>
                  <a:srgbClr val="00194C"/>
                </a:solidFill>
              </a:rPr>
              <a:t>Without a relationship with Jesus, it is impossible to be saved; all religions do not lead to God</a:t>
            </a:r>
            <a:br>
              <a:rPr lang="en-US" dirty="0" smtClean="0">
                <a:solidFill>
                  <a:srgbClr val="00194C"/>
                </a:solidFill>
              </a:rPr>
            </a:br>
            <a:endParaRPr lang="en-US" dirty="0" smtClean="0">
              <a:solidFill>
                <a:srgbClr val="00194C"/>
              </a:solidFill>
            </a:endParaRPr>
          </a:p>
          <a:p>
            <a:pPr>
              <a:lnSpc>
                <a:spcPct val="88000"/>
              </a:lnSpc>
              <a:spcBef>
                <a:spcPts val="300"/>
              </a:spcBef>
            </a:pPr>
            <a:endParaRPr lang="en-US" dirty="0">
              <a:solidFill>
                <a:srgbClr val="00194C"/>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066800"/>
          </a:xfrm>
        </p:spPr>
        <p:txBody>
          <a:bodyPr>
            <a:normAutofit/>
          </a:bodyPr>
          <a:lstStyle/>
          <a:p>
            <a:pPr algn="ctr"/>
            <a:r>
              <a:rPr lang="en-US" sz="5400" dirty="0" smtClean="0">
                <a:solidFill>
                  <a:srgbClr val="00194C"/>
                </a:solidFill>
                <a:latin typeface="Tahoma" pitchFamily="34" charset="0"/>
                <a:ea typeface="Tahoma" pitchFamily="34" charset="0"/>
                <a:cs typeface="Tahoma" pitchFamily="34" charset="0"/>
              </a:rPr>
              <a:t>SUMMARY</a:t>
            </a:r>
            <a:endParaRPr lang="en-US" sz="5400" dirty="0">
              <a:solidFill>
                <a:srgbClr val="00194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rmAutofit lnSpcReduction="10000"/>
          </a:bodyPr>
          <a:lstStyle/>
          <a:p>
            <a:r>
              <a:rPr lang="en-US" dirty="0" smtClean="0">
                <a:solidFill>
                  <a:srgbClr val="00194C"/>
                </a:solidFill>
              </a:rPr>
              <a:t>An appropriate view of salvation first must acknowledge the Kinsman Redeemer Model (p 9 in your workbook)</a:t>
            </a:r>
          </a:p>
          <a:p>
            <a:r>
              <a:rPr lang="en-US" dirty="0" smtClean="0">
                <a:solidFill>
                  <a:srgbClr val="00194C"/>
                </a:solidFill>
              </a:rPr>
              <a:t>An appropriate view of salvation must then acknowledge God’s methodology:</a:t>
            </a:r>
          </a:p>
          <a:p>
            <a:pPr>
              <a:buNone/>
            </a:pPr>
            <a:r>
              <a:rPr lang="en-US" dirty="0" smtClean="0">
                <a:solidFill>
                  <a:srgbClr val="00194C"/>
                </a:solidFill>
              </a:rPr>
              <a:t>   1.  A worship system (Tabernacle Model)</a:t>
            </a:r>
          </a:p>
          <a:p>
            <a:pPr>
              <a:buNone/>
            </a:pPr>
            <a:r>
              <a:rPr lang="en-US" dirty="0" smtClean="0">
                <a:solidFill>
                  <a:srgbClr val="00194C"/>
                </a:solidFill>
              </a:rPr>
              <a:t>   2.  A sacrificial system (Propitiation Model)</a:t>
            </a:r>
          </a:p>
          <a:p>
            <a:r>
              <a:rPr lang="en-US" dirty="0" smtClean="0">
                <a:solidFill>
                  <a:srgbClr val="00194C"/>
                </a:solidFill>
              </a:rPr>
              <a:t>The image I have sketched views Jesus differently: rather than being the exclusive revelation of God, he is one of many mediators of the sacred.  </a:t>
            </a:r>
            <a:r>
              <a:rPr lang="en-US" sz="2000" dirty="0" smtClean="0">
                <a:solidFill>
                  <a:srgbClr val="00194C"/>
                </a:solidFill>
              </a:rPr>
              <a:t>Marcus Borg</a:t>
            </a:r>
          </a:p>
          <a:p>
            <a:r>
              <a:rPr lang="en-US" dirty="0" smtClean="0">
                <a:solidFill>
                  <a:srgbClr val="00194C"/>
                </a:solidFill>
              </a:rPr>
              <a:t>Marcus Borg</a:t>
            </a:r>
            <a:r>
              <a:rPr lang="en-US" spc="-150" dirty="0" smtClean="0">
                <a:solidFill>
                  <a:srgbClr val="00194C"/>
                </a:solidFill>
              </a:rPr>
              <a:t>, and others in the </a:t>
            </a:r>
            <a:r>
              <a:rPr lang="en-US" dirty="0" smtClean="0">
                <a:solidFill>
                  <a:srgbClr val="00194C"/>
                </a:solidFill>
              </a:rPr>
              <a:t>postmodern/progressive or emergent church may be sincere, but they are sincerely wrong</a:t>
            </a:r>
          </a:p>
          <a:p>
            <a:endParaRPr lang="en-US" dirty="0">
              <a:solidFill>
                <a:srgbClr val="00194C"/>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b="0" dirty="0" smtClean="0">
                <a:solidFill>
                  <a:srgbClr val="002060"/>
                </a:solidFill>
                <a:latin typeface="Tahoma" pitchFamily="34" charset="0"/>
                <a:ea typeface="Tahoma" pitchFamily="34" charset="0"/>
                <a:cs typeface="Tahoma" pitchFamily="34" charset="0"/>
              </a:rPr>
              <a:t>VERSE FOR THE JOURNEY</a:t>
            </a:r>
            <a:endParaRPr lang="en-US" sz="4800" b="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Romans 1:21-25 </a:t>
            </a:r>
            <a:r>
              <a:rPr lang="en-US" sz="2800" dirty="0" smtClean="0">
                <a:solidFill>
                  <a:srgbClr val="00153E"/>
                </a:solidFill>
                <a:latin typeface="Tahoma" pitchFamily="34" charset="0"/>
                <a:ea typeface="Tahoma" pitchFamily="34" charset="0"/>
                <a:cs typeface="Tahoma" pitchFamily="34" charset="0"/>
              </a:rPr>
              <a:t> For even though they knew God, they did</a:t>
            </a:r>
            <a:r>
              <a:rPr lang="en-US" sz="2800" spc="-150" dirty="0" smtClean="0">
                <a:solidFill>
                  <a:srgbClr val="00153E"/>
                </a:solidFill>
                <a:latin typeface="Tahoma" pitchFamily="34" charset="0"/>
                <a:ea typeface="Tahoma" pitchFamily="34" charset="0"/>
                <a:cs typeface="Tahoma" pitchFamily="34" charset="0"/>
              </a:rPr>
              <a:t> not </a:t>
            </a:r>
            <a:r>
              <a:rPr lang="en-US" sz="2800" dirty="0" smtClean="0">
                <a:solidFill>
                  <a:srgbClr val="00153E"/>
                </a:solidFill>
                <a:latin typeface="Tahoma" pitchFamily="34" charset="0"/>
                <a:ea typeface="Tahoma" pitchFamily="34" charset="0"/>
                <a:cs typeface="Tahoma" pitchFamily="34" charset="0"/>
              </a:rPr>
              <a:t>honor Him as God or give thanks, but they became futile in their speculations, and their foolish heart was darkened. Professing to be wise, they became fools</a:t>
            </a:r>
            <a:r>
              <a:rPr lang="en-US" sz="2800" spc="-150" dirty="0" smtClean="0">
                <a:solidFill>
                  <a:srgbClr val="00153E"/>
                </a:solidFill>
                <a:latin typeface="Tahoma" pitchFamily="34" charset="0"/>
                <a:ea typeface="Tahoma" pitchFamily="34" charset="0"/>
                <a:cs typeface="Tahoma" pitchFamily="34" charset="0"/>
              </a:rPr>
              <a:t>, and </a:t>
            </a:r>
            <a:r>
              <a:rPr lang="en-US" sz="2800" b="1" dirty="0" smtClean="0">
                <a:solidFill>
                  <a:srgbClr val="00153E"/>
                </a:solidFill>
                <a:latin typeface="Tahoma" pitchFamily="34" charset="0"/>
                <a:ea typeface="Tahoma" pitchFamily="34" charset="0"/>
                <a:cs typeface="Tahoma" pitchFamily="34" charset="0"/>
              </a:rPr>
              <a:t>exchanged</a:t>
            </a:r>
            <a:r>
              <a:rPr lang="en-US" sz="2800" dirty="0" smtClean="0">
                <a:solidFill>
                  <a:srgbClr val="00153E"/>
                </a:solidFill>
                <a:latin typeface="Tahoma" pitchFamily="34" charset="0"/>
                <a:ea typeface="Tahoma" pitchFamily="34" charset="0"/>
                <a:cs typeface="Tahoma" pitchFamily="34" charset="0"/>
              </a:rPr>
              <a:t> the glory of the incorruptible God for an image in the form of corruptible man and of birds and four-footed animals and crawling creatures.</a:t>
            </a:r>
            <a:r>
              <a:rPr lang="en-US" sz="2800" spc="-150" dirty="0" smtClean="0">
                <a:solidFill>
                  <a:srgbClr val="00153E"/>
                </a:solidFill>
                <a:latin typeface="Tahoma" pitchFamily="34" charset="0"/>
                <a:ea typeface="Tahoma" pitchFamily="34" charset="0"/>
                <a:cs typeface="Tahoma" pitchFamily="34" charset="0"/>
              </a:rPr>
              <a:t> Therefore </a:t>
            </a:r>
            <a:r>
              <a:rPr lang="en-US" sz="2800" dirty="0" smtClean="0">
                <a:solidFill>
                  <a:srgbClr val="00153E"/>
                </a:solidFill>
                <a:latin typeface="Tahoma" pitchFamily="34" charset="0"/>
                <a:ea typeface="Tahoma" pitchFamily="34" charset="0"/>
                <a:cs typeface="Tahoma" pitchFamily="34" charset="0"/>
              </a:rPr>
              <a:t>God gave them over in the lusts of their hearts to impurity, so that their bodies would be dishonored among them</a:t>
            </a:r>
            <a:r>
              <a:rPr lang="en-US" sz="2800" spc="-150" dirty="0" smtClean="0">
                <a:solidFill>
                  <a:srgbClr val="00153E"/>
                </a:solidFill>
                <a:latin typeface="Tahoma" pitchFamily="34" charset="0"/>
                <a:ea typeface="Tahoma" pitchFamily="34" charset="0"/>
                <a:cs typeface="Tahoma" pitchFamily="34" charset="0"/>
              </a:rPr>
              <a:t>. For </a:t>
            </a:r>
            <a:r>
              <a:rPr lang="en-US" sz="2800" dirty="0" smtClean="0">
                <a:solidFill>
                  <a:srgbClr val="00153E"/>
                </a:solidFill>
                <a:latin typeface="Tahoma" pitchFamily="34" charset="0"/>
                <a:ea typeface="Tahoma" pitchFamily="34" charset="0"/>
                <a:cs typeface="Tahoma" pitchFamily="34" charset="0"/>
              </a:rPr>
              <a:t>they </a:t>
            </a:r>
            <a:r>
              <a:rPr lang="en-US" sz="2800" b="1" dirty="0" smtClean="0">
                <a:solidFill>
                  <a:srgbClr val="00153E"/>
                </a:solidFill>
                <a:latin typeface="Tahoma" pitchFamily="34" charset="0"/>
                <a:ea typeface="Tahoma" pitchFamily="34" charset="0"/>
                <a:cs typeface="Tahoma" pitchFamily="34" charset="0"/>
              </a:rPr>
              <a:t>exchanged</a:t>
            </a:r>
            <a:r>
              <a:rPr lang="en-US" sz="2800" b="1" spc="-150" dirty="0" smtClean="0">
                <a:solidFill>
                  <a:srgbClr val="00153E"/>
                </a:solidFill>
                <a:latin typeface="Tahoma" pitchFamily="34" charset="0"/>
                <a:ea typeface="Tahoma" pitchFamily="34" charset="0"/>
                <a:cs typeface="Tahoma" pitchFamily="34" charset="0"/>
              </a:rPr>
              <a:t> </a:t>
            </a:r>
            <a:r>
              <a:rPr lang="en-US" sz="2800" spc="-150" dirty="0" smtClean="0">
                <a:solidFill>
                  <a:srgbClr val="00153E"/>
                </a:solidFill>
                <a:latin typeface="Tahoma" pitchFamily="34" charset="0"/>
                <a:ea typeface="Tahoma" pitchFamily="34" charset="0"/>
                <a:cs typeface="Tahoma" pitchFamily="34" charset="0"/>
              </a:rPr>
              <a:t>the </a:t>
            </a:r>
            <a:r>
              <a:rPr lang="en-US" sz="2800" dirty="0" smtClean="0">
                <a:solidFill>
                  <a:srgbClr val="00153E"/>
                </a:solidFill>
                <a:latin typeface="Tahoma" pitchFamily="34" charset="0"/>
                <a:ea typeface="Tahoma" pitchFamily="34" charset="0"/>
                <a:cs typeface="Tahoma" pitchFamily="34" charset="0"/>
              </a:rPr>
              <a:t>truth of God for a lie, and worshiped and served the creature rather than the Creator, who is blessed forever. Amen. </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Exchanged: </a:t>
            </a:r>
            <a:r>
              <a:rPr lang="en-US" sz="2800" i="1" dirty="0" err="1" smtClean="0">
                <a:solidFill>
                  <a:srgbClr val="00153E"/>
                </a:solidFill>
                <a:latin typeface="Tahoma" pitchFamily="34" charset="0"/>
                <a:ea typeface="Tahoma" pitchFamily="34" charset="0"/>
                <a:cs typeface="Tahoma" pitchFamily="34" charset="0"/>
              </a:rPr>
              <a:t>allasso</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to alter, to substitute one thing for another</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IS EVERYONE “SAVED?”</a:t>
            </a:r>
            <a:endParaRPr lang="en-US" sz="48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rmAutofit/>
          </a:bodyPr>
          <a:lstStyle/>
          <a:p>
            <a:pPr>
              <a:lnSpc>
                <a:spcPct val="95000"/>
              </a:lnSpc>
              <a:spcBef>
                <a:spcPts val="300"/>
              </a:spcBef>
            </a:pPr>
            <a:r>
              <a:rPr lang="en-US" dirty="0" smtClean="0">
                <a:solidFill>
                  <a:srgbClr val="00153E"/>
                </a:solidFill>
              </a:rPr>
              <a:t>“There’s going to be no difference between the way God’s going to interact with you when you die and the way God’s going to interact with a Muslim when a Muslim dies”  </a:t>
            </a:r>
            <a:r>
              <a:rPr lang="en-US" sz="2000" dirty="0" smtClean="0">
                <a:solidFill>
                  <a:srgbClr val="00153E"/>
                </a:solidFill>
              </a:rPr>
              <a:t>Doug </a:t>
            </a:r>
            <a:r>
              <a:rPr lang="en-US" sz="2000" dirty="0" err="1" smtClean="0">
                <a:solidFill>
                  <a:srgbClr val="00153E"/>
                </a:solidFill>
              </a:rPr>
              <a:t>Pagitt</a:t>
            </a:r>
            <a:endParaRPr lang="en-US" sz="2000" dirty="0" smtClean="0">
              <a:solidFill>
                <a:srgbClr val="00153E"/>
              </a:solidFill>
            </a:endParaRPr>
          </a:p>
          <a:p>
            <a:pPr>
              <a:lnSpc>
                <a:spcPct val="95000"/>
              </a:lnSpc>
              <a:spcBef>
                <a:spcPts val="300"/>
              </a:spcBef>
            </a:pPr>
            <a:r>
              <a:rPr lang="en-US" dirty="0" smtClean="0">
                <a:solidFill>
                  <a:srgbClr val="00153E"/>
                </a:solidFill>
              </a:rPr>
              <a:t>“Salvation is the entire universe being brought back into harmony with its maker.”  </a:t>
            </a:r>
            <a:r>
              <a:rPr lang="en-US" sz="2000" dirty="0" smtClean="0">
                <a:solidFill>
                  <a:srgbClr val="00153E"/>
                </a:solidFill>
              </a:rPr>
              <a:t>Rob Bell</a:t>
            </a:r>
          </a:p>
          <a:p>
            <a:pPr>
              <a:lnSpc>
                <a:spcPct val="95000"/>
              </a:lnSpc>
              <a:spcBef>
                <a:spcPts val="300"/>
              </a:spcBef>
            </a:pPr>
            <a:r>
              <a:rPr lang="en-US" dirty="0" smtClean="0">
                <a:solidFill>
                  <a:srgbClr val="00153E"/>
                </a:solidFill>
              </a:rPr>
              <a:t>“I happen to know people who are followers of Christ in other religions.”  </a:t>
            </a:r>
            <a:r>
              <a:rPr lang="en-US" sz="2000" dirty="0" smtClean="0">
                <a:solidFill>
                  <a:srgbClr val="00153E"/>
                </a:solidFill>
              </a:rPr>
              <a:t>Rick Warren</a:t>
            </a:r>
          </a:p>
          <a:p>
            <a:pPr>
              <a:lnSpc>
                <a:spcPct val="95000"/>
              </a:lnSpc>
              <a:spcBef>
                <a:spcPts val="300"/>
              </a:spcBef>
            </a:pPr>
            <a:r>
              <a:rPr lang="en-US" b="1" dirty="0" smtClean="0">
                <a:solidFill>
                  <a:srgbClr val="00153E"/>
                </a:solidFill>
              </a:rPr>
              <a:t>Pluralism: </a:t>
            </a:r>
            <a:r>
              <a:rPr lang="en-US" dirty="0" smtClean="0">
                <a:solidFill>
                  <a:srgbClr val="00153E"/>
                </a:solidFill>
              </a:rPr>
              <a:t>all religions lead to God and salvation</a:t>
            </a:r>
          </a:p>
          <a:p>
            <a:pPr>
              <a:lnSpc>
                <a:spcPct val="95000"/>
              </a:lnSpc>
              <a:spcBef>
                <a:spcPts val="300"/>
              </a:spcBef>
            </a:pPr>
            <a:r>
              <a:rPr lang="en-US" b="1" dirty="0" smtClean="0">
                <a:solidFill>
                  <a:srgbClr val="00153E"/>
                </a:solidFill>
              </a:rPr>
              <a:t>Inclusivity: </a:t>
            </a:r>
            <a:r>
              <a:rPr lang="en-US" dirty="0" smtClean="0">
                <a:solidFill>
                  <a:srgbClr val="00153E"/>
                </a:solidFill>
              </a:rPr>
              <a:t>There is salvation in no one but Christ and those finally saved are only saved through Him, but they don’t have to have known/accepted Him while living on earth</a:t>
            </a:r>
          </a:p>
          <a:p>
            <a:pPr>
              <a:lnSpc>
                <a:spcPct val="95000"/>
              </a:lnSpc>
              <a:spcBef>
                <a:spcPts val="0"/>
              </a:spcBef>
            </a:pPr>
            <a:endParaRPr lang="en-US" dirty="0" smtClean="0">
              <a:solidFill>
                <a:srgbClr val="00153E"/>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fontScale="90000"/>
          </a:bodyPr>
          <a:lstStyle/>
          <a:p>
            <a:pPr algn="ctr"/>
            <a:r>
              <a:rPr lang="en-US" sz="5400" dirty="0" smtClean="0">
                <a:solidFill>
                  <a:srgbClr val="002060"/>
                </a:solidFill>
              </a:rPr>
              <a:t>EXCLUSIVE (AND INTOLERANT?)</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8000"/>
              </a:lnSpc>
              <a:spcBef>
                <a:spcPts val="200"/>
              </a:spcBef>
            </a:pPr>
            <a:r>
              <a:rPr lang="en-US" b="1" dirty="0" smtClean="0">
                <a:solidFill>
                  <a:srgbClr val="00153E"/>
                </a:solidFill>
                <a:latin typeface="Tahoma" pitchFamily="34" charset="0"/>
                <a:ea typeface="Tahoma" pitchFamily="34" charset="0"/>
                <a:cs typeface="Tahoma" pitchFamily="34" charset="0"/>
              </a:rPr>
              <a:t>Christian Universalism: </a:t>
            </a:r>
            <a:r>
              <a:rPr lang="en-US" dirty="0" smtClean="0">
                <a:solidFill>
                  <a:srgbClr val="00153E"/>
                </a:solidFill>
                <a:latin typeface="Tahoma" pitchFamily="34" charset="0"/>
                <a:ea typeface="Tahoma" pitchFamily="34" charset="0"/>
                <a:cs typeface="Tahoma" pitchFamily="34" charset="0"/>
              </a:rPr>
              <a:t>combines the two positions just discussed: pluralism and </a:t>
            </a:r>
            <a:r>
              <a:rPr lang="en-US" dirty="0" err="1" smtClean="0">
                <a:solidFill>
                  <a:srgbClr val="00153E"/>
                </a:solidFill>
                <a:latin typeface="Tahoma" pitchFamily="34" charset="0"/>
                <a:ea typeface="Tahoma" pitchFamily="34" charset="0"/>
                <a:cs typeface="Tahoma" pitchFamily="34" charset="0"/>
              </a:rPr>
              <a:t>inclusivism</a:t>
            </a:r>
            <a:endParaRPr lang="en-US" dirty="0" smtClean="0">
              <a:solidFill>
                <a:srgbClr val="00153E"/>
              </a:solidFill>
              <a:latin typeface="Tahoma" pitchFamily="34" charset="0"/>
              <a:ea typeface="Tahoma" pitchFamily="34" charset="0"/>
              <a:cs typeface="Tahoma" pitchFamily="34" charset="0"/>
            </a:endParaRPr>
          </a:p>
          <a:p>
            <a:pPr>
              <a:lnSpc>
                <a:spcPct val="98000"/>
              </a:lnSpc>
              <a:spcBef>
                <a:spcPts val="200"/>
              </a:spcBef>
            </a:pPr>
            <a:r>
              <a:rPr lang="en-US" dirty="0" smtClean="0">
                <a:solidFill>
                  <a:srgbClr val="00153E"/>
                </a:solidFill>
              </a:rPr>
              <a:t>In reality, Christianity is a very “exclusive” religion</a:t>
            </a:r>
          </a:p>
          <a:p>
            <a:pPr>
              <a:lnSpc>
                <a:spcPct val="98000"/>
              </a:lnSpc>
              <a:spcBef>
                <a:spcPts val="200"/>
              </a:spcBef>
            </a:pPr>
            <a:r>
              <a:rPr lang="en-US" b="1" dirty="0" err="1" smtClean="0">
                <a:solidFill>
                  <a:srgbClr val="00153E"/>
                </a:solidFill>
                <a:latin typeface="Tahoma" pitchFamily="34" charset="0"/>
                <a:ea typeface="Tahoma" pitchFamily="34" charset="0"/>
                <a:cs typeface="Tahoma" pitchFamily="34" charset="0"/>
              </a:rPr>
              <a:t>Exclusivism</a:t>
            </a:r>
            <a:r>
              <a:rPr lang="en-US" b="1" dirty="0" smtClean="0">
                <a:solidFill>
                  <a:srgbClr val="00153E"/>
                </a:solidFill>
                <a:latin typeface="Tahoma" pitchFamily="34" charset="0"/>
                <a:ea typeface="Tahoma" pitchFamily="34" charset="0"/>
                <a:cs typeface="Tahoma" pitchFamily="34" charset="0"/>
              </a:rPr>
              <a:t>: </a:t>
            </a:r>
            <a:r>
              <a:rPr lang="en-US" dirty="0" smtClean="0">
                <a:solidFill>
                  <a:srgbClr val="00153E"/>
                </a:solidFill>
                <a:latin typeface="Tahoma" pitchFamily="34" charset="0"/>
                <a:ea typeface="Tahoma" pitchFamily="34" charset="0"/>
                <a:cs typeface="Tahoma" pitchFamily="34" charset="0"/>
              </a:rPr>
              <a:t>only those who came to God during the OT era and Christians since the time of Christ can be saved; there is salvation in no other name but Jesus.  Those who live and die without accepting Christ will go to hell/lake of fire whether or not they ever had the opportunity to hear about Him</a:t>
            </a:r>
          </a:p>
          <a:p>
            <a:pPr>
              <a:lnSpc>
                <a:spcPct val="98000"/>
              </a:lnSpc>
              <a:spcBef>
                <a:spcPts val="200"/>
              </a:spcBef>
            </a:pPr>
            <a:r>
              <a:rPr lang="en-US" b="1" dirty="0" smtClean="0">
                <a:solidFill>
                  <a:srgbClr val="00194C"/>
                </a:solidFill>
              </a:rPr>
              <a:t>Matthew 22:37-39 </a:t>
            </a:r>
            <a:r>
              <a:rPr lang="en-US" dirty="0" smtClean="0">
                <a:solidFill>
                  <a:srgbClr val="00194C"/>
                </a:solidFill>
              </a:rPr>
              <a:t> And He said to him, “</a:t>
            </a:r>
            <a:r>
              <a:rPr lang="en-US" sz="2400" dirty="0" smtClean="0">
                <a:solidFill>
                  <a:srgbClr val="00194C"/>
                </a:solidFill>
              </a:rPr>
              <a:t>'</a:t>
            </a:r>
            <a:r>
              <a:rPr lang="en-US" sz="2400" cap="small" dirty="0" smtClean="0">
                <a:solidFill>
                  <a:srgbClr val="00194C"/>
                </a:solidFill>
              </a:rPr>
              <a:t>YOU SHALL LOVE THE</a:t>
            </a:r>
            <a:r>
              <a:rPr lang="en-US" sz="2400" dirty="0" smtClean="0">
                <a:solidFill>
                  <a:srgbClr val="00194C"/>
                </a:solidFill>
              </a:rPr>
              <a:t> </a:t>
            </a:r>
            <a:r>
              <a:rPr lang="en-US" sz="2400" cap="small" dirty="0" smtClean="0">
                <a:solidFill>
                  <a:srgbClr val="00194C"/>
                </a:solidFill>
              </a:rPr>
              <a:t>LORD YOUR</a:t>
            </a:r>
            <a:r>
              <a:rPr lang="en-US" sz="2400" dirty="0" smtClean="0">
                <a:solidFill>
                  <a:srgbClr val="00194C"/>
                </a:solidFill>
              </a:rPr>
              <a:t> </a:t>
            </a:r>
            <a:r>
              <a:rPr lang="en-US" sz="2400" cap="small" dirty="0" smtClean="0">
                <a:solidFill>
                  <a:srgbClr val="00194C"/>
                </a:solidFill>
              </a:rPr>
              <a:t>GOD WITH ALL YOUR HEART</a:t>
            </a:r>
            <a:r>
              <a:rPr lang="en-US" sz="2400" dirty="0" smtClean="0">
                <a:solidFill>
                  <a:srgbClr val="00194C"/>
                </a:solidFill>
              </a:rPr>
              <a:t>, </a:t>
            </a:r>
            <a:r>
              <a:rPr lang="en-US" sz="2400" cap="small" dirty="0" smtClean="0">
                <a:solidFill>
                  <a:srgbClr val="00194C"/>
                </a:solidFill>
              </a:rPr>
              <a:t>AND WITH ALL YOUR SOUL</a:t>
            </a:r>
            <a:r>
              <a:rPr lang="en-US" sz="2400" dirty="0" smtClean="0">
                <a:solidFill>
                  <a:srgbClr val="00194C"/>
                </a:solidFill>
              </a:rPr>
              <a:t>, </a:t>
            </a:r>
            <a:r>
              <a:rPr lang="en-US" sz="2400" cap="small" dirty="0" smtClean="0">
                <a:solidFill>
                  <a:srgbClr val="00194C"/>
                </a:solidFill>
              </a:rPr>
              <a:t>AND WITH ALL YOUR MIND</a:t>
            </a:r>
            <a:r>
              <a:rPr lang="en-US" sz="2400" dirty="0" smtClean="0">
                <a:solidFill>
                  <a:srgbClr val="00194C"/>
                </a:solidFill>
              </a:rPr>
              <a:t>.’ </a:t>
            </a:r>
            <a:r>
              <a:rPr lang="en-US" dirty="0" smtClean="0">
                <a:solidFill>
                  <a:srgbClr val="00194C"/>
                </a:solidFill>
              </a:rPr>
              <a:t>This is the great and foremost commandment. The second is like it</a:t>
            </a:r>
            <a:r>
              <a:rPr lang="en-US" sz="2400" dirty="0" smtClean="0">
                <a:solidFill>
                  <a:srgbClr val="00194C"/>
                </a:solidFill>
              </a:rPr>
              <a:t>, '</a:t>
            </a:r>
            <a:r>
              <a:rPr lang="en-US" sz="2400" cap="small" dirty="0" smtClean="0">
                <a:solidFill>
                  <a:srgbClr val="00194C"/>
                </a:solidFill>
              </a:rPr>
              <a:t>YOU SHALL LOVE YOUR NEIGHBOR AS YOURSELF</a:t>
            </a:r>
            <a:r>
              <a:rPr lang="en-US" sz="2400" dirty="0" smtClean="0">
                <a:solidFill>
                  <a:srgbClr val="00194C"/>
                </a:solidFill>
              </a:rPr>
              <a:t>.’” </a:t>
            </a:r>
            <a:endParaRPr lang="en-US" sz="2400" dirty="0">
              <a:solidFill>
                <a:srgbClr val="00194C"/>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WHAT WE KNOW ABOUT GOD</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200"/>
              </a:spcBef>
            </a:pPr>
            <a:r>
              <a:rPr lang="en-US" dirty="0" smtClean="0">
                <a:solidFill>
                  <a:srgbClr val="00153E"/>
                </a:solidFill>
                <a:latin typeface="Tahoma" pitchFamily="34" charset="0"/>
                <a:ea typeface="Tahoma" pitchFamily="34" charset="0"/>
                <a:cs typeface="Tahoma" pitchFamily="34" charset="0"/>
              </a:rPr>
              <a:t>God is very consistent and very purposeful</a:t>
            </a:r>
          </a:p>
          <a:p>
            <a:pPr>
              <a:lnSpc>
                <a:spcPct val="90000"/>
              </a:lnSpc>
              <a:spcBef>
                <a:spcPts val="200"/>
              </a:spcBef>
            </a:pPr>
            <a:r>
              <a:rPr lang="en-US" b="1" dirty="0" smtClean="0">
                <a:solidFill>
                  <a:srgbClr val="00194C"/>
                </a:solidFill>
              </a:rPr>
              <a:t>Malachi 3:6 </a:t>
            </a:r>
            <a:r>
              <a:rPr lang="en-US" dirty="0" smtClean="0">
                <a:solidFill>
                  <a:srgbClr val="00194C"/>
                </a:solidFill>
              </a:rPr>
              <a:t> "For I, the </a:t>
            </a:r>
            <a:r>
              <a:rPr lang="en-US" cap="small" dirty="0" smtClean="0">
                <a:solidFill>
                  <a:srgbClr val="00194C"/>
                </a:solidFill>
              </a:rPr>
              <a:t>LORD</a:t>
            </a:r>
            <a:r>
              <a:rPr lang="en-US" dirty="0" smtClean="0">
                <a:solidFill>
                  <a:srgbClr val="00194C"/>
                </a:solidFill>
              </a:rPr>
              <a:t>, do not change…</a:t>
            </a:r>
          </a:p>
          <a:p>
            <a:pPr>
              <a:lnSpc>
                <a:spcPct val="90000"/>
              </a:lnSpc>
              <a:spcBef>
                <a:spcPts val="200"/>
              </a:spcBef>
            </a:pPr>
            <a:r>
              <a:rPr lang="en-US" dirty="0" smtClean="0">
                <a:solidFill>
                  <a:srgbClr val="00194C"/>
                </a:solidFill>
                <a:latin typeface="Tahoma" pitchFamily="34" charset="0"/>
                <a:ea typeface="Tahoma" pitchFamily="34" charset="0"/>
                <a:cs typeface="Tahoma" pitchFamily="34" charset="0"/>
              </a:rPr>
              <a:t>God established Law, methodology, and festivals in the Old Testament times that all point to Christ</a:t>
            </a:r>
          </a:p>
          <a:p>
            <a:pPr>
              <a:lnSpc>
                <a:spcPct val="90000"/>
              </a:lnSpc>
              <a:spcBef>
                <a:spcPts val="200"/>
              </a:spcBef>
            </a:pPr>
            <a:r>
              <a:rPr lang="en-US" b="1" dirty="0" smtClean="0">
                <a:solidFill>
                  <a:srgbClr val="00194C"/>
                </a:solidFill>
              </a:rPr>
              <a:t>Ephesians 1:9-10 </a:t>
            </a:r>
            <a:r>
              <a:rPr lang="en-US" dirty="0" smtClean="0">
                <a:solidFill>
                  <a:srgbClr val="00194C"/>
                </a:solidFill>
              </a:rPr>
              <a:t> He made known to us the mystery of His will, according to His kind intention which He </a:t>
            </a:r>
            <a:r>
              <a:rPr lang="en-US" u="sng" dirty="0" smtClean="0">
                <a:solidFill>
                  <a:srgbClr val="00194C"/>
                </a:solidFill>
              </a:rPr>
              <a:t>purposed</a:t>
            </a:r>
            <a:r>
              <a:rPr lang="en-US" dirty="0" smtClean="0">
                <a:solidFill>
                  <a:srgbClr val="00194C"/>
                </a:solidFill>
              </a:rPr>
              <a:t> in Him with a view to an administration suitable to the fullness of the times, </a:t>
            </a:r>
            <a:r>
              <a:rPr lang="en-US" i="1" dirty="0" smtClean="0">
                <a:solidFill>
                  <a:srgbClr val="00194C"/>
                </a:solidFill>
              </a:rPr>
              <a:t>that is,</a:t>
            </a:r>
            <a:r>
              <a:rPr lang="en-US" dirty="0" smtClean="0">
                <a:solidFill>
                  <a:srgbClr val="00194C"/>
                </a:solidFill>
              </a:rPr>
              <a:t> the summing up of all things in Christ, things in the heavens and things on the earth. </a:t>
            </a:r>
          </a:p>
          <a:p>
            <a:pPr>
              <a:lnSpc>
                <a:spcPct val="90000"/>
              </a:lnSpc>
              <a:spcBef>
                <a:spcPts val="200"/>
              </a:spcBef>
            </a:pPr>
            <a:r>
              <a:rPr lang="en-US" dirty="0" smtClean="0">
                <a:solidFill>
                  <a:srgbClr val="00194C"/>
                </a:solidFill>
                <a:latin typeface="Tahoma" pitchFamily="34" charset="0"/>
                <a:ea typeface="Tahoma" pitchFamily="34" charset="0"/>
                <a:cs typeface="Tahoma" pitchFamily="34" charset="0"/>
              </a:rPr>
              <a:t>Purposed: </a:t>
            </a:r>
            <a:r>
              <a:rPr lang="en-US" i="1" dirty="0" err="1" smtClean="0">
                <a:solidFill>
                  <a:srgbClr val="00194C"/>
                </a:solidFill>
                <a:latin typeface="Tahoma" pitchFamily="34" charset="0"/>
                <a:ea typeface="Tahoma" pitchFamily="34" charset="0"/>
                <a:cs typeface="Tahoma" pitchFamily="34" charset="0"/>
              </a:rPr>
              <a:t>protithemi</a:t>
            </a:r>
            <a:r>
              <a:rPr lang="en-US" i="1" dirty="0" smtClean="0">
                <a:solidFill>
                  <a:srgbClr val="00194C"/>
                </a:solidFill>
                <a:latin typeface="Tahoma" pitchFamily="34" charset="0"/>
                <a:ea typeface="Tahoma" pitchFamily="34" charset="0"/>
                <a:cs typeface="Tahoma" pitchFamily="34" charset="0"/>
              </a:rPr>
              <a:t>: </a:t>
            </a:r>
            <a:r>
              <a:rPr lang="en-US" dirty="0" smtClean="0">
                <a:solidFill>
                  <a:srgbClr val="00194C"/>
                </a:solidFill>
                <a:latin typeface="Tahoma" pitchFamily="34" charset="0"/>
                <a:ea typeface="Tahoma" pitchFamily="34" charset="0"/>
                <a:cs typeface="Tahoma" pitchFamily="34" charset="0"/>
              </a:rPr>
              <a:t>setting forth before</a:t>
            </a:r>
          </a:p>
          <a:p>
            <a:pPr>
              <a:lnSpc>
                <a:spcPct val="90000"/>
              </a:lnSpc>
              <a:spcBef>
                <a:spcPts val="200"/>
              </a:spcBef>
            </a:pPr>
            <a:r>
              <a:rPr lang="en-US" b="1" dirty="0" smtClean="0">
                <a:solidFill>
                  <a:srgbClr val="00194C"/>
                </a:solidFill>
              </a:rPr>
              <a:t>Ephesians 1:11 …</a:t>
            </a:r>
            <a:r>
              <a:rPr lang="en-US" dirty="0" smtClean="0">
                <a:solidFill>
                  <a:srgbClr val="00194C"/>
                </a:solidFill>
              </a:rPr>
              <a:t> we have obtained an inheritance, having been predestined according to His purpose who works all things after the counsel of His will, </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0"/>
            <a:ext cx="8991600" cy="1143000"/>
          </a:xfrm>
        </p:spPr>
        <p:txBody>
          <a:bodyPr>
            <a:normAutofit/>
          </a:bodyPr>
          <a:lstStyle/>
          <a:p>
            <a:pPr algn="ctr"/>
            <a:r>
              <a:rPr lang="en-US" sz="5400" dirty="0" smtClean="0">
                <a:solidFill>
                  <a:srgbClr val="002060"/>
                </a:solidFill>
              </a:rPr>
              <a:t>WHAT DOES GOD SAY?</a:t>
            </a:r>
            <a:endParaRPr lang="en-US" sz="5400" dirty="0">
              <a:solidFill>
                <a:srgbClr val="002060"/>
              </a:solidFill>
            </a:endParaRPr>
          </a:p>
        </p:txBody>
      </p:sp>
      <p:sp>
        <p:nvSpPr>
          <p:cNvPr id="6" name="Content Placeholder 5"/>
          <p:cNvSpPr>
            <a:spLocks noGrp="1"/>
          </p:cNvSpPr>
          <p:nvPr>
            <p:ph idx="1"/>
          </p:nvPr>
        </p:nvSpPr>
        <p:spPr>
          <a:xfrm>
            <a:off x="0" y="1066800"/>
            <a:ext cx="9144000" cy="6019800"/>
          </a:xfrm>
        </p:spPr>
        <p:txBody>
          <a:bodyPr>
            <a:noAutofit/>
          </a:bodyPr>
          <a:lstStyle/>
          <a:p>
            <a:pPr>
              <a:lnSpc>
                <a:spcPct val="90000"/>
              </a:lnSpc>
              <a:spcBef>
                <a:spcPts val="300"/>
              </a:spcBef>
            </a:pPr>
            <a:r>
              <a:rPr lang="en-US" b="1" dirty="0" smtClean="0">
                <a:solidFill>
                  <a:srgbClr val="00194C"/>
                </a:solidFill>
              </a:rPr>
              <a:t>Acts 4:12 </a:t>
            </a:r>
            <a:r>
              <a:rPr lang="en-US" baseline="30000" dirty="0" smtClean="0">
                <a:solidFill>
                  <a:srgbClr val="00194C"/>
                </a:solidFill>
              </a:rPr>
              <a:t> </a:t>
            </a:r>
            <a:r>
              <a:rPr lang="en-US" dirty="0" smtClean="0">
                <a:solidFill>
                  <a:srgbClr val="00194C"/>
                </a:solidFill>
              </a:rPr>
              <a:t> "And there is salvation in no one else; for there is </a:t>
            </a:r>
            <a:r>
              <a:rPr lang="en-US" u="sng" dirty="0" smtClean="0">
                <a:solidFill>
                  <a:srgbClr val="00194C"/>
                </a:solidFill>
              </a:rPr>
              <a:t>no other name</a:t>
            </a:r>
            <a:r>
              <a:rPr lang="en-US" dirty="0" smtClean="0">
                <a:solidFill>
                  <a:srgbClr val="00194C"/>
                </a:solidFill>
              </a:rPr>
              <a:t> under heaven that has been given among men by which we must be saved." </a:t>
            </a:r>
          </a:p>
          <a:p>
            <a:pPr>
              <a:lnSpc>
                <a:spcPct val="90000"/>
              </a:lnSpc>
              <a:spcBef>
                <a:spcPts val="300"/>
              </a:spcBef>
            </a:pPr>
            <a:r>
              <a:rPr lang="en-US" dirty="0" smtClean="0">
                <a:solidFill>
                  <a:srgbClr val="00194C"/>
                </a:solidFill>
              </a:rPr>
              <a:t>No other name: </a:t>
            </a:r>
            <a:r>
              <a:rPr lang="en-US" i="1" dirty="0" err="1" smtClean="0">
                <a:solidFill>
                  <a:srgbClr val="00194C"/>
                </a:solidFill>
              </a:rPr>
              <a:t>oude</a:t>
            </a:r>
            <a:r>
              <a:rPr lang="en-US" i="1" dirty="0" smtClean="0">
                <a:solidFill>
                  <a:srgbClr val="00194C"/>
                </a:solidFill>
              </a:rPr>
              <a:t> </a:t>
            </a:r>
            <a:r>
              <a:rPr lang="en-US" i="1" dirty="0" err="1" smtClean="0">
                <a:solidFill>
                  <a:srgbClr val="00194C"/>
                </a:solidFill>
              </a:rPr>
              <a:t>heteron</a:t>
            </a:r>
            <a:r>
              <a:rPr lang="en-US" i="1" dirty="0" smtClean="0">
                <a:solidFill>
                  <a:srgbClr val="00194C"/>
                </a:solidFill>
              </a:rPr>
              <a:t> </a:t>
            </a:r>
            <a:r>
              <a:rPr lang="en-US" i="1" dirty="0" err="1" smtClean="0">
                <a:solidFill>
                  <a:srgbClr val="00194C"/>
                </a:solidFill>
              </a:rPr>
              <a:t>onoma</a:t>
            </a:r>
            <a:endParaRPr lang="en-US" i="1" dirty="0" smtClean="0">
              <a:solidFill>
                <a:srgbClr val="00194C"/>
              </a:solidFill>
            </a:endParaRPr>
          </a:p>
          <a:p>
            <a:pPr>
              <a:lnSpc>
                <a:spcPct val="90000"/>
              </a:lnSpc>
              <a:spcBef>
                <a:spcPts val="300"/>
              </a:spcBef>
            </a:pPr>
            <a:r>
              <a:rPr lang="en-US" b="1" dirty="0" smtClean="0">
                <a:solidFill>
                  <a:srgbClr val="00194C"/>
                </a:solidFill>
              </a:rPr>
              <a:t>John 14:3-6  </a:t>
            </a:r>
            <a:r>
              <a:rPr lang="en-US" dirty="0" smtClean="0">
                <a:solidFill>
                  <a:srgbClr val="00194C"/>
                </a:solidFill>
              </a:rPr>
              <a:t>"If I go and prepare a place for you, I will come again and receive you to Myself, that where I am, </a:t>
            </a:r>
            <a:r>
              <a:rPr lang="en-US" i="1" dirty="0" smtClean="0">
                <a:solidFill>
                  <a:srgbClr val="00194C"/>
                </a:solidFill>
              </a:rPr>
              <a:t>there</a:t>
            </a:r>
            <a:r>
              <a:rPr lang="en-US" dirty="0" smtClean="0">
                <a:solidFill>
                  <a:srgbClr val="00194C"/>
                </a:solidFill>
              </a:rPr>
              <a:t> you may be also. And you know the way where I am going.”</a:t>
            </a:r>
            <a:r>
              <a:rPr lang="en-US" baseline="30000" dirty="0" smtClean="0">
                <a:solidFill>
                  <a:srgbClr val="00194C"/>
                </a:solidFill>
              </a:rPr>
              <a:t> </a:t>
            </a:r>
            <a:r>
              <a:rPr lang="en-US" dirty="0" smtClean="0">
                <a:solidFill>
                  <a:srgbClr val="00194C"/>
                </a:solidFill>
              </a:rPr>
              <a:t> Thomas said to Him, "Lord, we do not know where You are going, how do we know the way?”  Jesus said to him, "I am the way, and the truth, and the life; no one comes to the Father but through Me.”</a:t>
            </a:r>
          </a:p>
          <a:p>
            <a:pPr>
              <a:lnSpc>
                <a:spcPct val="90000"/>
              </a:lnSpc>
              <a:spcBef>
                <a:spcPts val="300"/>
              </a:spcBef>
            </a:pPr>
            <a:r>
              <a:rPr lang="en-US" dirty="0" smtClean="0">
                <a:solidFill>
                  <a:srgbClr val="00194C"/>
                </a:solidFill>
              </a:rPr>
              <a:t>Reference to the bride of Christ/rapture of the church</a:t>
            </a:r>
          </a:p>
          <a:p>
            <a:pPr>
              <a:lnSpc>
                <a:spcPct val="90000"/>
              </a:lnSpc>
              <a:spcBef>
                <a:spcPts val="300"/>
              </a:spcBef>
            </a:pPr>
            <a:r>
              <a:rPr lang="en-US" dirty="0" smtClean="0">
                <a:solidFill>
                  <a:srgbClr val="00194C"/>
                </a:solidFill>
              </a:rPr>
              <a:t>Reference to the Tabernacle </a:t>
            </a:r>
            <a:br>
              <a:rPr lang="en-US" dirty="0" smtClean="0">
                <a:solidFill>
                  <a:srgbClr val="00194C"/>
                </a:solidFill>
              </a:rPr>
            </a:br>
            <a:endParaRPr lang="en-US" sz="2800"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152400" y="0"/>
            <a:ext cx="9297195" cy="722277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Autofit/>
          </a:bodyPr>
          <a:lstStyle/>
          <a:p>
            <a:pPr algn="ctr"/>
            <a:r>
              <a:rPr lang="en-US" sz="5400" dirty="0" smtClean="0">
                <a:solidFill>
                  <a:srgbClr val="002060"/>
                </a:solidFill>
              </a:rPr>
              <a:t>THE TABERNACLE/TEMPLE</a:t>
            </a:r>
            <a:endParaRPr lang="en-US" sz="5400" dirty="0">
              <a:solidFill>
                <a:srgbClr val="002060"/>
              </a:solidFill>
            </a:endParaRPr>
          </a:p>
        </p:txBody>
      </p:sp>
      <p:sp>
        <p:nvSpPr>
          <p:cNvPr id="4" name="Content Placeholder 3"/>
          <p:cNvSpPr>
            <a:spLocks noGrp="1"/>
          </p:cNvSpPr>
          <p:nvPr>
            <p:ph idx="1"/>
          </p:nvPr>
        </p:nvSpPr>
        <p:spPr>
          <a:xfrm>
            <a:off x="0" y="1066800"/>
            <a:ext cx="9144000" cy="5791200"/>
          </a:xfrm>
        </p:spPr>
        <p:txBody>
          <a:bodyPr>
            <a:normAutofit lnSpcReduction="10000"/>
          </a:bodyPr>
          <a:lstStyle/>
          <a:p>
            <a:pPr>
              <a:lnSpc>
                <a:spcPct val="108000"/>
              </a:lnSpc>
              <a:spcBef>
                <a:spcPts val="300"/>
              </a:spcBef>
            </a:pPr>
            <a:endParaRPr lang="en-US" dirty="0" smtClean="0">
              <a:solidFill>
                <a:srgbClr val="00153E"/>
              </a:solidFill>
            </a:endParaRPr>
          </a:p>
          <a:p>
            <a:pPr>
              <a:lnSpc>
                <a:spcPct val="108000"/>
              </a:lnSpc>
              <a:spcBef>
                <a:spcPts val="300"/>
              </a:spcBef>
            </a:pPr>
            <a:endParaRPr lang="en-US" dirty="0" smtClean="0">
              <a:solidFill>
                <a:srgbClr val="00153E"/>
              </a:solidFill>
            </a:endParaRPr>
          </a:p>
          <a:p>
            <a:pPr>
              <a:lnSpc>
                <a:spcPct val="108000"/>
              </a:lnSpc>
              <a:spcBef>
                <a:spcPts val="300"/>
              </a:spcBef>
            </a:pPr>
            <a:endParaRPr lang="en-US" dirty="0" smtClean="0">
              <a:solidFill>
                <a:srgbClr val="00153E"/>
              </a:solidFill>
            </a:endParaRPr>
          </a:p>
          <a:p>
            <a:pPr>
              <a:lnSpc>
                <a:spcPct val="108000"/>
              </a:lnSpc>
              <a:spcBef>
                <a:spcPts val="300"/>
              </a:spcBef>
            </a:pPr>
            <a:endParaRPr lang="en-US" dirty="0" smtClean="0">
              <a:solidFill>
                <a:srgbClr val="00153E"/>
              </a:solidFill>
            </a:endParaRPr>
          </a:p>
          <a:p>
            <a:pPr>
              <a:lnSpc>
                <a:spcPct val="108000"/>
              </a:lnSpc>
              <a:spcBef>
                <a:spcPts val="300"/>
              </a:spcBef>
            </a:pPr>
            <a:endParaRPr lang="en-US" dirty="0" smtClean="0">
              <a:solidFill>
                <a:srgbClr val="00153E"/>
              </a:solidFill>
            </a:endParaRPr>
          </a:p>
          <a:p>
            <a:pPr>
              <a:lnSpc>
                <a:spcPct val="108000"/>
              </a:lnSpc>
              <a:spcBef>
                <a:spcPts val="300"/>
              </a:spcBef>
            </a:pPr>
            <a:endParaRPr lang="en-US" dirty="0" smtClean="0">
              <a:solidFill>
                <a:srgbClr val="00153E"/>
              </a:solidFill>
            </a:endParaRPr>
          </a:p>
          <a:p>
            <a:pPr>
              <a:lnSpc>
                <a:spcPct val="108000"/>
              </a:lnSpc>
              <a:spcBef>
                <a:spcPts val="300"/>
              </a:spcBef>
            </a:pPr>
            <a:endParaRPr lang="en-US" dirty="0" smtClean="0">
              <a:solidFill>
                <a:srgbClr val="00153E"/>
              </a:solidFill>
            </a:endParaRPr>
          </a:p>
          <a:p>
            <a:pPr>
              <a:lnSpc>
                <a:spcPct val="108000"/>
              </a:lnSpc>
              <a:spcBef>
                <a:spcPts val="300"/>
              </a:spcBef>
            </a:pPr>
            <a:endParaRPr lang="en-US" dirty="0" smtClean="0">
              <a:solidFill>
                <a:srgbClr val="00153E"/>
              </a:solidFill>
            </a:endParaRPr>
          </a:p>
          <a:p>
            <a:pPr>
              <a:lnSpc>
                <a:spcPct val="108000"/>
              </a:lnSpc>
              <a:spcBef>
                <a:spcPts val="300"/>
              </a:spcBef>
            </a:pPr>
            <a:endParaRPr lang="en-US" dirty="0" smtClean="0">
              <a:solidFill>
                <a:srgbClr val="00153E"/>
              </a:solidFill>
            </a:endParaRPr>
          </a:p>
          <a:p>
            <a:pPr>
              <a:lnSpc>
                <a:spcPct val="108000"/>
              </a:lnSpc>
              <a:spcBef>
                <a:spcPts val="300"/>
              </a:spcBef>
            </a:pPr>
            <a:endParaRPr lang="en-US" dirty="0" smtClean="0">
              <a:solidFill>
                <a:srgbClr val="00153E"/>
              </a:solidFill>
            </a:endParaRPr>
          </a:p>
          <a:p>
            <a:pPr>
              <a:lnSpc>
                <a:spcPct val="108000"/>
              </a:lnSpc>
              <a:spcBef>
                <a:spcPts val="300"/>
              </a:spcBef>
            </a:pPr>
            <a:endParaRPr lang="en-US" dirty="0" smtClean="0">
              <a:solidFill>
                <a:srgbClr val="00153E"/>
              </a:solidFill>
            </a:endParaRPr>
          </a:p>
          <a:p>
            <a:pPr>
              <a:lnSpc>
                <a:spcPct val="108000"/>
              </a:lnSpc>
              <a:spcBef>
                <a:spcPts val="300"/>
              </a:spcBef>
              <a:buNone/>
            </a:pPr>
            <a:r>
              <a:rPr lang="en-US" sz="2000" dirty="0" smtClean="0">
                <a:solidFill>
                  <a:srgbClr val="00153E"/>
                </a:solidFill>
              </a:rPr>
              <a:t>DES</a:t>
            </a:r>
          </a:p>
        </p:txBody>
      </p:sp>
      <p:pic>
        <p:nvPicPr>
          <p:cNvPr id="1027" name="Picture 3"/>
          <p:cNvPicPr>
            <a:picLocks noChangeAspect="1" noChangeArrowheads="1"/>
          </p:cNvPicPr>
          <p:nvPr/>
        </p:nvPicPr>
        <p:blipFill>
          <a:blip r:embed="rId2" cstate="print"/>
          <a:srcRect/>
          <a:stretch>
            <a:fillRect/>
          </a:stretch>
        </p:blipFill>
        <p:spPr bwMode="auto">
          <a:xfrm>
            <a:off x="0" y="990600"/>
            <a:ext cx="9144000" cy="541700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0"/>
            <a:ext cx="9525000" cy="990600"/>
          </a:xfrm>
        </p:spPr>
        <p:txBody>
          <a:bodyPr>
            <a:normAutofit/>
          </a:bodyPr>
          <a:lstStyle/>
          <a:p>
            <a:pPr algn="ctr"/>
            <a:r>
              <a:rPr lang="en-US" sz="4200" dirty="0" smtClean="0">
                <a:solidFill>
                  <a:srgbClr val="002060"/>
                </a:solidFill>
                <a:latin typeface="Tahoma" pitchFamily="34" charset="0"/>
                <a:ea typeface="Tahoma" pitchFamily="34" charset="0"/>
                <a:cs typeface="Tahoma" pitchFamily="34" charset="0"/>
              </a:rPr>
              <a:t>O</a:t>
            </a:r>
            <a:r>
              <a:rPr lang="en-US" sz="4200" spc="-150" dirty="0" smtClean="0">
                <a:solidFill>
                  <a:srgbClr val="002060"/>
                </a:solidFill>
                <a:latin typeface="Tahoma" pitchFamily="34" charset="0"/>
                <a:ea typeface="Tahoma" pitchFamily="34" charset="0"/>
                <a:cs typeface="Tahoma" pitchFamily="34" charset="0"/>
              </a:rPr>
              <a:t>UTER</a:t>
            </a:r>
            <a:r>
              <a:rPr lang="en-US" sz="4200" dirty="0" smtClean="0">
                <a:solidFill>
                  <a:srgbClr val="002060"/>
                </a:solidFill>
                <a:latin typeface="Tahoma" pitchFamily="34" charset="0"/>
                <a:ea typeface="Tahoma" pitchFamily="34" charset="0"/>
                <a:cs typeface="Tahoma" pitchFamily="34" charset="0"/>
              </a:rPr>
              <a:t> </a:t>
            </a:r>
            <a:r>
              <a:rPr lang="en-US" sz="4200" spc="-150" dirty="0" smtClean="0">
                <a:solidFill>
                  <a:srgbClr val="002060"/>
                </a:solidFill>
                <a:latin typeface="Tahoma" pitchFamily="34" charset="0"/>
                <a:ea typeface="Tahoma" pitchFamily="34" charset="0"/>
                <a:cs typeface="Tahoma" pitchFamily="34" charset="0"/>
              </a:rPr>
              <a:t>COU</a:t>
            </a:r>
            <a:r>
              <a:rPr lang="en-US" sz="4200" dirty="0" smtClean="0">
                <a:solidFill>
                  <a:srgbClr val="002060"/>
                </a:solidFill>
                <a:latin typeface="Tahoma" pitchFamily="34" charset="0"/>
                <a:ea typeface="Tahoma" pitchFamily="34" charset="0"/>
                <a:cs typeface="Tahoma" pitchFamily="34" charset="0"/>
              </a:rPr>
              <a:t>RT</a:t>
            </a:r>
            <a:r>
              <a:rPr lang="en-US" sz="4200" spc="-150" dirty="0" smtClean="0">
                <a:solidFill>
                  <a:srgbClr val="002060"/>
                </a:solidFill>
                <a:latin typeface="Tahoma" pitchFamily="34" charset="0"/>
                <a:ea typeface="Tahoma" pitchFamily="34" charset="0"/>
                <a:cs typeface="Tahoma" pitchFamily="34" charset="0"/>
              </a:rPr>
              <a:t>: S</a:t>
            </a:r>
            <a:r>
              <a:rPr lang="en-US" sz="4200" dirty="0" smtClean="0">
                <a:solidFill>
                  <a:srgbClr val="002060"/>
                </a:solidFill>
                <a:latin typeface="Tahoma" pitchFamily="34" charset="0"/>
                <a:ea typeface="Tahoma" pitchFamily="34" charset="0"/>
                <a:cs typeface="Tahoma" pitchFamily="34" charset="0"/>
              </a:rPr>
              <a:t>ALVATION</a:t>
            </a:r>
            <a:r>
              <a:rPr lang="en-US" sz="4200" spc="-150" dirty="0" smtClean="0">
                <a:solidFill>
                  <a:srgbClr val="002060"/>
                </a:solidFill>
                <a:latin typeface="Tahoma" pitchFamily="34" charset="0"/>
                <a:ea typeface="Tahoma" pitchFamily="34" charset="0"/>
                <a:cs typeface="Tahoma" pitchFamily="34" charset="0"/>
              </a:rPr>
              <a:t>=</a:t>
            </a:r>
            <a:r>
              <a:rPr lang="en-US" sz="4200" dirty="0" smtClean="0">
                <a:solidFill>
                  <a:srgbClr val="002060"/>
                </a:solidFill>
                <a:latin typeface="Tahoma" pitchFamily="34" charset="0"/>
                <a:ea typeface="Tahoma" pitchFamily="34" charset="0"/>
                <a:cs typeface="Tahoma" pitchFamily="34" charset="0"/>
              </a:rPr>
              <a:t>CON</a:t>
            </a:r>
            <a:r>
              <a:rPr lang="en-US" sz="4200" spc="-150" dirty="0" smtClean="0">
                <a:solidFill>
                  <a:srgbClr val="002060"/>
                </a:solidFill>
                <a:latin typeface="Tahoma" pitchFamily="34" charset="0"/>
                <a:ea typeface="Tahoma" pitchFamily="34" charset="0"/>
                <a:cs typeface="Tahoma" pitchFamily="34" charset="0"/>
              </a:rPr>
              <a:t>VERT</a:t>
            </a:r>
            <a:endParaRPr lang="en-US" sz="4200" spc="-15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300"/>
              </a:spcBef>
            </a:pPr>
            <a:r>
              <a:rPr lang="en-US" b="1" dirty="0" smtClean="0">
                <a:solidFill>
                  <a:srgbClr val="00194C"/>
                </a:solidFill>
              </a:rPr>
              <a:t>Matthew 7:13-14 </a:t>
            </a:r>
            <a:r>
              <a:rPr lang="en-US" dirty="0" smtClean="0">
                <a:solidFill>
                  <a:srgbClr val="00194C"/>
                </a:solidFill>
              </a:rPr>
              <a:t> "Enter through the </a:t>
            </a:r>
            <a:r>
              <a:rPr lang="en-US" u="sng" dirty="0" smtClean="0">
                <a:solidFill>
                  <a:srgbClr val="00194C"/>
                </a:solidFill>
              </a:rPr>
              <a:t>narrow gate</a:t>
            </a:r>
            <a:r>
              <a:rPr lang="en-US" dirty="0" smtClean="0">
                <a:solidFill>
                  <a:srgbClr val="00194C"/>
                </a:solidFill>
              </a:rPr>
              <a:t>; for the gate is wide and the way is broad that leads to destruction, and there are many who enter through it. </a:t>
            </a:r>
            <a:br>
              <a:rPr lang="en-US" dirty="0" smtClean="0">
                <a:solidFill>
                  <a:srgbClr val="00194C"/>
                </a:solidFill>
              </a:rPr>
            </a:br>
            <a:r>
              <a:rPr lang="en-US" dirty="0" smtClean="0">
                <a:solidFill>
                  <a:srgbClr val="00194C"/>
                </a:solidFill>
              </a:rPr>
              <a:t>For the gate is small and the way is narrow that leads to life, and there are few who find it.” </a:t>
            </a:r>
          </a:p>
          <a:p>
            <a:pPr>
              <a:lnSpc>
                <a:spcPct val="90000"/>
              </a:lnSpc>
              <a:spcBef>
                <a:spcPts val="300"/>
              </a:spcBef>
            </a:pPr>
            <a:r>
              <a:rPr lang="en-US" b="1" dirty="0" smtClean="0">
                <a:solidFill>
                  <a:srgbClr val="00194C"/>
                </a:solidFill>
              </a:rPr>
              <a:t>Acts 9:1-2 </a:t>
            </a:r>
            <a:r>
              <a:rPr lang="en-US" dirty="0" smtClean="0">
                <a:solidFill>
                  <a:srgbClr val="00194C"/>
                </a:solidFill>
              </a:rPr>
              <a:t> Now Saul, breathing threats and murder against the disciples </a:t>
            </a:r>
            <a:r>
              <a:rPr lang="en-US" spc="-150" dirty="0" smtClean="0">
                <a:solidFill>
                  <a:srgbClr val="00194C"/>
                </a:solidFill>
              </a:rPr>
              <a:t>of the </a:t>
            </a:r>
            <a:r>
              <a:rPr lang="en-US" dirty="0" smtClean="0">
                <a:solidFill>
                  <a:srgbClr val="00194C"/>
                </a:solidFill>
              </a:rPr>
              <a:t>Lord, </a:t>
            </a:r>
            <a:r>
              <a:rPr lang="en-US" spc="-150" dirty="0" smtClean="0">
                <a:solidFill>
                  <a:srgbClr val="00194C"/>
                </a:solidFill>
              </a:rPr>
              <a:t>went to the </a:t>
            </a:r>
            <a:r>
              <a:rPr lang="en-US" dirty="0" smtClean="0">
                <a:solidFill>
                  <a:srgbClr val="00194C"/>
                </a:solidFill>
              </a:rPr>
              <a:t>high priest, and asked for letters from him to the synagogues at Damascus, so that if he found any belonging to the </a:t>
            </a:r>
            <a:r>
              <a:rPr lang="en-US" u="sng" dirty="0" smtClean="0">
                <a:solidFill>
                  <a:srgbClr val="00194C"/>
                </a:solidFill>
              </a:rPr>
              <a:t>Way</a:t>
            </a:r>
            <a:r>
              <a:rPr lang="en-US" dirty="0" smtClean="0">
                <a:solidFill>
                  <a:srgbClr val="00194C"/>
                </a:solidFill>
              </a:rPr>
              <a:t>, both men and women, he might bring them bound to Jerusalem. </a:t>
            </a:r>
          </a:p>
          <a:p>
            <a:pPr>
              <a:lnSpc>
                <a:spcPct val="90000"/>
              </a:lnSpc>
              <a:spcBef>
                <a:spcPts val="300"/>
              </a:spcBef>
            </a:pPr>
            <a:r>
              <a:rPr lang="en-US" dirty="0" smtClean="0">
                <a:solidFill>
                  <a:srgbClr val="00194C"/>
                </a:solidFill>
              </a:rPr>
              <a:t>Enter by the Way (Narrow Gate) which is Jesus</a:t>
            </a:r>
          </a:p>
          <a:p>
            <a:pPr>
              <a:lnSpc>
                <a:spcPct val="90000"/>
              </a:lnSpc>
              <a:spcBef>
                <a:spcPts val="300"/>
              </a:spcBef>
            </a:pPr>
            <a:r>
              <a:rPr lang="en-US" dirty="0" smtClean="0">
                <a:solidFill>
                  <a:srgbClr val="00194C"/>
                </a:solidFill>
              </a:rPr>
              <a:t>Having accepted His sacrifice (altar)</a:t>
            </a:r>
          </a:p>
          <a:p>
            <a:pPr>
              <a:lnSpc>
                <a:spcPct val="90000"/>
              </a:lnSpc>
              <a:spcBef>
                <a:spcPts val="300"/>
              </a:spcBef>
            </a:pPr>
            <a:r>
              <a:rPr lang="en-US" dirty="0" smtClean="0">
                <a:solidFill>
                  <a:srgbClr val="00194C"/>
                </a:solidFill>
              </a:rPr>
              <a:t>Having been ceremonially cleansed (laver-baptism)</a:t>
            </a:r>
            <a:endParaRPr lang="en-US" dirty="0" smtClean="0">
              <a:solidFill>
                <a:srgbClr val="00194C"/>
              </a:solidFill>
              <a:latin typeface="Tahoma" pitchFamily="34" charset="0"/>
              <a:ea typeface="Tahoma" pitchFamily="34" charset="0"/>
              <a:cs typeface="Tahom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4289</TotalTime>
  <Words>627</Words>
  <Application>Microsoft Office PowerPoint</Application>
  <PresentationFormat>On-screen Show (4:3)</PresentationFormat>
  <Paragraphs>106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Trek</vt:lpstr>
      <vt:lpstr>THE GREAT EXCHANGE</vt:lpstr>
      <vt:lpstr>VERSE FOR THE JOURNEY</vt:lpstr>
      <vt:lpstr>IS EVERYONE “SAVED?”</vt:lpstr>
      <vt:lpstr>EXCLUSIVE (AND INTOLERANT?)</vt:lpstr>
      <vt:lpstr>WHAT WE KNOW ABOUT GOD</vt:lpstr>
      <vt:lpstr>WHAT DOES GOD SAY?</vt:lpstr>
      <vt:lpstr>Slide 7</vt:lpstr>
      <vt:lpstr>THE TABERNACLE/TEMPLE</vt:lpstr>
      <vt:lpstr>OUTER COURT: SALVATION=CONVERT</vt:lpstr>
      <vt:lpstr> HOLY PLACE: DISCIPLESHIP</vt:lpstr>
      <vt:lpstr>THE HOLY PLACE: SHOWBREAD</vt:lpstr>
      <vt:lpstr>The holy place: lampstand</vt:lpstr>
      <vt:lpstr>HOLY PLACE: INCENSE ALTAR</vt:lpstr>
      <vt:lpstr>INTO GOD’S PRESENCE</vt:lpstr>
      <vt:lpstr>THE ENTRANCES</vt:lpstr>
      <vt:lpstr>SUMMARY</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19</cp:revision>
  <dcterms:created xsi:type="dcterms:W3CDTF">2018-12-30T17:11:34Z</dcterms:created>
  <dcterms:modified xsi:type="dcterms:W3CDTF">2019-02-23T19:50:49Z</dcterms:modified>
</cp:coreProperties>
</file>