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70" r:id="rId2"/>
    <p:sldId id="260" r:id="rId3"/>
    <p:sldId id="259" r:id="rId4"/>
    <p:sldId id="261" r:id="rId5"/>
    <p:sldId id="262" r:id="rId6"/>
    <p:sldId id="263" r:id="rId7"/>
    <p:sldId id="264" r:id="rId8"/>
    <p:sldId id="265" r:id="rId9"/>
    <p:sldId id="269" r:id="rId10"/>
    <p:sldId id="266" r:id="rId11"/>
    <p:sldId id="267" r:id="rId12"/>
    <p:sldId id="268"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94C"/>
    <a:srgbClr val="00153E"/>
    <a:srgbClr val="000A1E"/>
    <a:srgbClr val="FF4F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85" autoAdjust="0"/>
    <p:restoredTop sz="94660"/>
  </p:normalViewPr>
  <p:slideViewPr>
    <p:cSldViewPr>
      <p:cViewPr>
        <p:scale>
          <a:sx n="70" d="100"/>
          <a:sy n="70" d="100"/>
        </p:scale>
        <p:origin x="-163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2/15/2019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031778F7-E4EA-42D1-BC08-9FEA098BA5F4}" type="datetimeFigureOut">
              <a:rPr lang="en-US" smtClean="0"/>
              <a:pPr/>
              <a:t>2/15/2019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CDCD1619-8561-43BC-951B-4005DF38A5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89BF8A4-9F83-49CA-A70D-C976F24FA09A}" type="datetimeFigureOut">
              <a:rPr lang="en-US" smtClean="0"/>
              <a:pPr/>
              <a:t>2/15/2019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lvl1pPr>
              <a:defRPr>
                <a:effectLst/>
              </a:defRPr>
            </a:lvl1pPr>
          </a:lstStyle>
          <a:p>
            <a:r>
              <a:rPr kumimoji="0" lang="en-US" dirty="0" smtClean="0"/>
              <a:t>Click to edit Master title style</a:t>
            </a:r>
            <a:endParaRPr kumimoji="0" lang="en-US" dirty="0"/>
          </a:p>
        </p:txBody>
      </p:sp>
      <p:sp>
        <p:nvSpPr>
          <p:cNvPr id="27" name="Content Placeholder 26"/>
          <p:cNvSpPr>
            <a:spLocks noGrp="1"/>
          </p:cNvSpPr>
          <p:nvPr>
            <p:ph idx="1"/>
          </p:nvPr>
        </p:nvSpPr>
        <p:spPr/>
        <p:txBody>
          <a:bodyPr>
            <a:normAutofit/>
          </a:bodyPr>
          <a:lstStyle>
            <a:lvl1pPr>
              <a:defRPr sz="2800">
                <a:latin typeface="Tahoma" pitchFamily="34" charset="0"/>
                <a:ea typeface="Tahoma" pitchFamily="34" charset="0"/>
                <a:cs typeface="Tahoma" pitchFamily="34" charset="0"/>
              </a:defRPr>
            </a:lvl1pPr>
            <a:lvl2pPr>
              <a:defRPr sz="2800">
                <a:latin typeface="Tahoma" pitchFamily="34" charset="0"/>
                <a:ea typeface="Tahoma" pitchFamily="34" charset="0"/>
                <a:cs typeface="Tahoma" pitchFamily="34" charset="0"/>
              </a:defRPr>
            </a:lvl2pPr>
            <a:lvl3pPr>
              <a:defRPr sz="2800">
                <a:latin typeface="Tahoma" pitchFamily="34" charset="0"/>
                <a:ea typeface="Tahoma" pitchFamily="34" charset="0"/>
                <a:cs typeface="Tahoma" pitchFamily="34" charset="0"/>
              </a:defRPr>
            </a:lvl3pPr>
            <a:lvl4pPr>
              <a:defRPr sz="2800">
                <a:latin typeface="Tahoma" pitchFamily="34" charset="0"/>
                <a:ea typeface="Tahoma" pitchFamily="34" charset="0"/>
                <a:cs typeface="Tahoma" pitchFamily="34" charset="0"/>
              </a:defRPr>
            </a:lvl4pPr>
            <a:lvl5pPr>
              <a:defRPr sz="2800">
                <a:latin typeface="Tahoma" pitchFamily="34" charset="0"/>
                <a:ea typeface="Tahoma" pitchFamily="34" charset="0"/>
                <a:cs typeface="Tahoma"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5" name="Date Placeholder 24"/>
          <p:cNvSpPr>
            <a:spLocks noGrp="1"/>
          </p:cNvSpPr>
          <p:nvPr>
            <p:ph type="dt" sz="half" idx="10"/>
          </p:nvPr>
        </p:nvSpPr>
        <p:spPr/>
        <p:txBody>
          <a:bodyPr/>
          <a:lstStyle/>
          <a:p>
            <a:fld id="{789BF8A4-9F83-49CA-A70D-C976F24FA09A}" type="datetimeFigureOut">
              <a:rPr lang="en-US" smtClean="0"/>
              <a:pPr/>
              <a:t>2/15/2019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2/15/2019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2/15/2019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2/15/2019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9BF8A4-9F83-49CA-A70D-C976F24FA09A}" type="datetimeFigureOut">
              <a:rPr lang="en-US" smtClean="0"/>
              <a:pPr/>
              <a:t>2/15/2019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2/15/2019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2/15/2019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2/15/2019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2/15/2019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smtClean="0">
                <a:solidFill>
                  <a:srgbClr val="002060"/>
                </a:solidFill>
                <a:effectLst>
                  <a:outerShdw blurRad="38100" dist="38100" dir="2700000" algn="tl">
                    <a:srgbClr val="000000">
                      <a:alpha val="43137"/>
                    </a:srgbClr>
                  </a:outerShdw>
                </a:effectLst>
                <a:latin typeface="Tempus Sans ITC" pitchFamily="82" charset="0"/>
              </a:rPr>
              <a:t>THE GREAT EXCHANGE</a:t>
            </a:r>
            <a:endParaRPr lang="en-US" sz="54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3" name="Subtitle 2"/>
          <p:cNvSpPr>
            <a:spLocks noGrp="1"/>
          </p:cNvSpPr>
          <p:nvPr>
            <p:ph type="subTitle" idx="1"/>
          </p:nvPr>
        </p:nvSpPr>
        <p:spPr>
          <a:xfrm>
            <a:off x="381000" y="3886200"/>
            <a:ext cx="8458200" cy="2362200"/>
          </a:xfrm>
        </p:spPr>
        <p:txBody>
          <a:bodyPr>
            <a:noAutofit/>
          </a:bodyPr>
          <a:lstStyle/>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jgower@guardingthetruth.org</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Lesson 6</a:t>
            </a:r>
            <a:endParaRPr lang="en-US" sz="28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smtClean="0">
                <a:solidFill>
                  <a:srgbClr val="C00000"/>
                </a:solidFill>
              </a:rPr>
              <a:t>REVISITED</a:t>
            </a:r>
            <a:endParaRPr lang="en-US" sz="48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066800"/>
          </a:xfrm>
        </p:spPr>
        <p:txBody>
          <a:bodyPr>
            <a:normAutofit/>
          </a:bodyPr>
          <a:lstStyle/>
          <a:p>
            <a:pPr algn="ctr"/>
            <a:r>
              <a:rPr lang="en-US" sz="4800" dirty="0" smtClean="0">
                <a:solidFill>
                  <a:srgbClr val="00153E"/>
                </a:solidFill>
                <a:latin typeface="Tahoma" pitchFamily="34" charset="0"/>
                <a:ea typeface="Tahoma" pitchFamily="34" charset="0"/>
                <a:cs typeface="Tahoma" pitchFamily="34" charset="0"/>
              </a:rPr>
              <a:t>END OF THE MILLENNIUM</a:t>
            </a:r>
            <a:endParaRPr lang="en-US" sz="4800" dirty="0">
              <a:solidFill>
                <a:srgbClr val="00153E"/>
              </a:solidFill>
              <a:latin typeface="Tahoma" pitchFamily="34" charset="0"/>
              <a:ea typeface="Tahoma" pitchFamily="34" charset="0"/>
              <a:cs typeface="Tahoma" pitchFamily="34" charset="0"/>
            </a:endParaRPr>
          </a:p>
        </p:txBody>
      </p:sp>
      <p:sp>
        <p:nvSpPr>
          <p:cNvPr id="4" name="Content Placeholder 3"/>
          <p:cNvSpPr>
            <a:spLocks noGrp="1"/>
          </p:cNvSpPr>
          <p:nvPr>
            <p:ph idx="1"/>
          </p:nvPr>
        </p:nvSpPr>
        <p:spPr>
          <a:xfrm>
            <a:off x="0" y="1066800"/>
            <a:ext cx="9144000" cy="5791200"/>
          </a:xfrm>
        </p:spPr>
        <p:txBody>
          <a:bodyPr>
            <a:noAutofit/>
          </a:bodyPr>
          <a:lstStyle/>
          <a:p>
            <a:pPr>
              <a:lnSpc>
                <a:spcPct val="88000"/>
              </a:lnSpc>
              <a:spcBef>
                <a:spcPts val="0"/>
              </a:spcBef>
            </a:pPr>
            <a:r>
              <a:rPr lang="en-US" b="1" dirty="0" smtClean="0">
                <a:solidFill>
                  <a:srgbClr val="00153E"/>
                </a:solidFill>
              </a:rPr>
              <a:t>Revelation 20:11-15 </a:t>
            </a:r>
            <a:r>
              <a:rPr lang="en-US" dirty="0" smtClean="0">
                <a:solidFill>
                  <a:srgbClr val="00153E"/>
                </a:solidFill>
              </a:rPr>
              <a:t> Then I saw a great white throne and Him who sat upon it, from whose presence earth and heaven fled away, and no place was found for them. And I saw the dead</a:t>
            </a:r>
            <a:r>
              <a:rPr lang="en-US" spc="-150" dirty="0" smtClean="0">
                <a:solidFill>
                  <a:srgbClr val="00153E"/>
                </a:solidFill>
              </a:rPr>
              <a:t>, the </a:t>
            </a:r>
            <a:r>
              <a:rPr lang="en-US" dirty="0" smtClean="0">
                <a:solidFill>
                  <a:srgbClr val="00153E"/>
                </a:solidFill>
              </a:rPr>
              <a:t>great and the small, standing before the throne, and books were opened; and another </a:t>
            </a:r>
            <a:r>
              <a:rPr lang="en-US" spc="-150" dirty="0" smtClean="0">
                <a:solidFill>
                  <a:srgbClr val="00153E"/>
                </a:solidFill>
              </a:rPr>
              <a:t>book was </a:t>
            </a:r>
            <a:r>
              <a:rPr lang="en-US" dirty="0" smtClean="0">
                <a:solidFill>
                  <a:srgbClr val="00153E"/>
                </a:solidFill>
              </a:rPr>
              <a:t>opened, </a:t>
            </a:r>
            <a:r>
              <a:rPr lang="en-US" spc="-150" dirty="0" smtClean="0">
                <a:solidFill>
                  <a:srgbClr val="00153E"/>
                </a:solidFill>
              </a:rPr>
              <a:t>which is </a:t>
            </a:r>
            <a:r>
              <a:rPr lang="en-US" i="1" spc="-150" dirty="0" smtClean="0">
                <a:solidFill>
                  <a:srgbClr val="00153E"/>
                </a:solidFill>
              </a:rPr>
              <a:t>the book</a:t>
            </a:r>
            <a:r>
              <a:rPr lang="en-US" spc="-150" dirty="0" smtClean="0">
                <a:solidFill>
                  <a:srgbClr val="00153E"/>
                </a:solidFill>
              </a:rPr>
              <a:t> </a:t>
            </a:r>
            <a:r>
              <a:rPr lang="en-US" dirty="0" smtClean="0">
                <a:solidFill>
                  <a:srgbClr val="00153E"/>
                </a:solidFill>
              </a:rPr>
              <a:t>of life; and the dead were judged from the things which were written in the books, according to their deeds. And the sea gave up the dead which were in it, and death and Hades gave up the dead which were in them; and they were judged, every one </a:t>
            </a:r>
            <a:r>
              <a:rPr lang="en-US" i="1" dirty="0" smtClean="0">
                <a:solidFill>
                  <a:srgbClr val="00153E"/>
                </a:solidFill>
              </a:rPr>
              <a:t>of them</a:t>
            </a:r>
            <a:r>
              <a:rPr lang="en-US" dirty="0" smtClean="0">
                <a:solidFill>
                  <a:srgbClr val="00153E"/>
                </a:solidFill>
              </a:rPr>
              <a:t> according to their deeds.  Then death and Hades were thrown into the lake of fire. This is the second death, the lake of fire. And if anyone's name was not found written in the book of life, he was thrown into the lake of fire. </a:t>
            </a:r>
          </a:p>
          <a:p>
            <a:pPr>
              <a:lnSpc>
                <a:spcPct val="88000"/>
              </a:lnSpc>
              <a:spcBef>
                <a:spcPts val="0"/>
              </a:spcBef>
            </a:pPr>
            <a:endParaRPr lang="en-US"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8686800" cy="1066800"/>
          </a:xfrm>
        </p:spPr>
        <p:txBody>
          <a:bodyPr>
            <a:normAutofit/>
          </a:bodyPr>
          <a:lstStyle/>
          <a:p>
            <a:pPr algn="ctr"/>
            <a:r>
              <a:rPr lang="en-US" sz="5400" dirty="0" smtClean="0">
                <a:solidFill>
                  <a:srgbClr val="002060"/>
                </a:solidFill>
              </a:rPr>
              <a:t>The law of fairness….</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lnSpcReduction="10000"/>
          </a:bodyPr>
          <a:lstStyle/>
          <a:p>
            <a:pPr>
              <a:lnSpc>
                <a:spcPct val="105000"/>
              </a:lnSpc>
              <a:spcBef>
                <a:spcPts val="300"/>
              </a:spcBef>
            </a:pPr>
            <a:r>
              <a:rPr lang="en-US" dirty="0" smtClean="0">
                <a:solidFill>
                  <a:srgbClr val="00153E"/>
                </a:solidFill>
                <a:latin typeface="Tahoma" pitchFamily="34" charset="0"/>
                <a:ea typeface="Tahoma" pitchFamily="34" charset="0"/>
                <a:cs typeface="Tahoma" pitchFamily="34" charset="0"/>
              </a:rPr>
              <a:t>….doesn’t exist!</a:t>
            </a:r>
          </a:p>
          <a:p>
            <a:pPr>
              <a:lnSpc>
                <a:spcPct val="105000"/>
              </a:lnSpc>
              <a:spcBef>
                <a:spcPts val="300"/>
              </a:spcBef>
            </a:pPr>
            <a:r>
              <a:rPr lang="en-US" dirty="0" smtClean="0">
                <a:solidFill>
                  <a:srgbClr val="00153E"/>
                </a:solidFill>
              </a:rPr>
              <a:t>The Law of Justice is God’s Law</a:t>
            </a:r>
          </a:p>
          <a:p>
            <a:pPr>
              <a:lnSpc>
                <a:spcPct val="105000"/>
              </a:lnSpc>
              <a:spcBef>
                <a:spcPts val="300"/>
              </a:spcBef>
            </a:pPr>
            <a:r>
              <a:rPr lang="en-US" b="1" dirty="0" smtClean="0">
                <a:solidFill>
                  <a:srgbClr val="00153E"/>
                </a:solidFill>
              </a:rPr>
              <a:t>Job 35:2 </a:t>
            </a:r>
            <a:r>
              <a:rPr lang="en-US" dirty="0" smtClean="0">
                <a:solidFill>
                  <a:srgbClr val="00153E"/>
                </a:solidFill>
              </a:rPr>
              <a:t>"Do you think this is according to justice? Do you say, 'My righteousness is more than God's'?”</a:t>
            </a:r>
          </a:p>
          <a:p>
            <a:pPr>
              <a:lnSpc>
                <a:spcPct val="105000"/>
              </a:lnSpc>
              <a:spcBef>
                <a:spcPts val="300"/>
              </a:spcBef>
            </a:pPr>
            <a:r>
              <a:rPr lang="en-US" b="1" dirty="0" smtClean="0">
                <a:solidFill>
                  <a:srgbClr val="00153E"/>
                </a:solidFill>
              </a:rPr>
              <a:t>Colossians 4:1 </a:t>
            </a:r>
            <a:r>
              <a:rPr lang="en-US" dirty="0" smtClean="0">
                <a:solidFill>
                  <a:srgbClr val="00153E"/>
                </a:solidFill>
              </a:rPr>
              <a:t>Masters, grant to your slaves justice and fairness, knowing that you too have a Master in heaven. </a:t>
            </a:r>
          </a:p>
          <a:p>
            <a:pPr>
              <a:lnSpc>
                <a:spcPct val="105000"/>
              </a:lnSpc>
              <a:spcBef>
                <a:spcPts val="300"/>
              </a:spcBef>
            </a:pPr>
            <a:r>
              <a:rPr lang="en-US" dirty="0" smtClean="0">
                <a:solidFill>
                  <a:srgbClr val="00153E"/>
                </a:solidFill>
              </a:rPr>
              <a:t>Fairness: </a:t>
            </a:r>
            <a:r>
              <a:rPr lang="en-US" i="1" dirty="0" err="1" smtClean="0">
                <a:solidFill>
                  <a:srgbClr val="00153E"/>
                </a:solidFill>
              </a:rPr>
              <a:t>isotes</a:t>
            </a:r>
            <a:r>
              <a:rPr lang="en-US" i="1" dirty="0" smtClean="0">
                <a:solidFill>
                  <a:srgbClr val="00153E"/>
                </a:solidFill>
              </a:rPr>
              <a:t>: </a:t>
            </a:r>
            <a:r>
              <a:rPr lang="en-US" dirty="0" smtClean="0">
                <a:solidFill>
                  <a:srgbClr val="00153E"/>
                </a:solidFill>
              </a:rPr>
              <a:t>equal justice under law</a:t>
            </a:r>
          </a:p>
          <a:p>
            <a:pPr>
              <a:lnSpc>
                <a:spcPct val="105000"/>
              </a:lnSpc>
              <a:spcBef>
                <a:spcPts val="300"/>
              </a:spcBef>
            </a:pPr>
            <a:r>
              <a:rPr lang="en-US" dirty="0" smtClean="0">
                <a:solidFill>
                  <a:srgbClr val="00153E"/>
                </a:solidFill>
              </a:rPr>
              <a:t>Justice is not an optional product of God’s will; it is an unchangeable principle of His nature</a:t>
            </a:r>
          </a:p>
          <a:p>
            <a:pPr>
              <a:lnSpc>
                <a:spcPct val="105000"/>
              </a:lnSpc>
              <a:spcBef>
                <a:spcPts val="300"/>
              </a:spcBef>
            </a:pPr>
            <a:r>
              <a:rPr lang="en-US" dirty="0" smtClean="0">
                <a:solidFill>
                  <a:srgbClr val="00153E"/>
                </a:solidFill>
              </a:rPr>
              <a:t>God’s justice is seen in four ways: Legislative, Distributive, Remunerative, and Punitive</a:t>
            </a:r>
            <a:br>
              <a:rPr lang="en-US" dirty="0" smtClean="0">
                <a:solidFill>
                  <a:srgbClr val="00153E"/>
                </a:solidFill>
              </a:rPr>
            </a:br>
            <a:endParaRPr lang="en-US" dirty="0" smtClean="0">
              <a:solidFill>
                <a:srgbClr val="00153E"/>
              </a:solidFill>
            </a:endParaRPr>
          </a:p>
          <a:p>
            <a:pPr>
              <a:spcBef>
                <a:spcPts val="300"/>
              </a:spcBef>
            </a:pPr>
            <a:endParaRPr lang="en-US"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smtClean="0">
                <a:solidFill>
                  <a:srgbClr val="002060"/>
                </a:solidFill>
              </a:rPr>
              <a:t>TYPES OF JUSTICE</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200"/>
              </a:spcBef>
            </a:pPr>
            <a:r>
              <a:rPr lang="en-US" dirty="0" smtClean="0">
                <a:solidFill>
                  <a:srgbClr val="00153E"/>
                </a:solidFill>
              </a:rPr>
              <a:t>Legislative: God established moral </a:t>
            </a:r>
            <a:r>
              <a:rPr lang="en-US" spc="-150" dirty="0" smtClean="0">
                <a:solidFill>
                  <a:srgbClr val="00153E"/>
                </a:solidFill>
              </a:rPr>
              <a:t>law; we </a:t>
            </a:r>
            <a:r>
              <a:rPr lang="en-US" dirty="0" smtClean="0">
                <a:solidFill>
                  <a:srgbClr val="00153E"/>
                </a:solidFill>
              </a:rPr>
              <a:t>should obey</a:t>
            </a:r>
          </a:p>
          <a:p>
            <a:pPr>
              <a:lnSpc>
                <a:spcPct val="90000"/>
              </a:lnSpc>
              <a:spcBef>
                <a:spcPts val="200"/>
              </a:spcBef>
            </a:pPr>
            <a:r>
              <a:rPr lang="en-US" dirty="0" smtClean="0">
                <a:solidFill>
                  <a:srgbClr val="00153E"/>
                </a:solidFill>
                <a:latin typeface="Tahoma" pitchFamily="34" charset="0"/>
                <a:ea typeface="Tahoma" pitchFamily="34" charset="0"/>
                <a:cs typeface="Tahoma" pitchFamily="34" charset="0"/>
              </a:rPr>
              <a:t>Distributive: God doles out justice </a:t>
            </a:r>
            <a:r>
              <a:rPr lang="en-US" smtClean="0">
                <a:solidFill>
                  <a:srgbClr val="00153E"/>
                </a:solidFill>
                <a:latin typeface="Tahoma" pitchFamily="34" charset="0"/>
                <a:ea typeface="Tahoma" pitchFamily="34" charset="0"/>
                <a:cs typeface="Tahoma" pitchFamily="34" charset="0"/>
              </a:rPr>
              <a:t>equally </a:t>
            </a:r>
            <a:r>
              <a:rPr lang="en-US" smtClean="0">
                <a:solidFill>
                  <a:srgbClr val="00153E"/>
                </a:solidFill>
                <a:latin typeface="Tahoma" pitchFamily="34" charset="0"/>
                <a:ea typeface="Tahoma" pitchFamily="34" charset="0"/>
                <a:cs typeface="Tahoma" pitchFamily="34" charset="0"/>
              </a:rPr>
              <a:t>among </a:t>
            </a:r>
            <a:r>
              <a:rPr lang="en-US" dirty="0" smtClean="0">
                <a:solidFill>
                  <a:srgbClr val="00153E"/>
                </a:solidFill>
                <a:latin typeface="Tahoma" pitchFamily="34" charset="0"/>
                <a:ea typeface="Tahoma" pitchFamily="34" charset="0"/>
                <a:cs typeface="Tahoma" pitchFamily="34" charset="0"/>
              </a:rPr>
              <a:t>those of his creation</a:t>
            </a:r>
          </a:p>
          <a:p>
            <a:pPr>
              <a:lnSpc>
                <a:spcPct val="90000"/>
              </a:lnSpc>
              <a:spcBef>
                <a:spcPts val="200"/>
              </a:spcBef>
            </a:pPr>
            <a:r>
              <a:rPr lang="en-US" dirty="0" smtClean="0">
                <a:solidFill>
                  <a:srgbClr val="00153E"/>
                </a:solidFill>
              </a:rPr>
              <a:t>Remunerative Justice: God gives out rewards</a:t>
            </a:r>
          </a:p>
          <a:p>
            <a:pPr>
              <a:lnSpc>
                <a:spcPct val="90000"/>
              </a:lnSpc>
              <a:spcBef>
                <a:spcPts val="200"/>
              </a:spcBef>
            </a:pPr>
            <a:r>
              <a:rPr lang="en-US" b="1" dirty="0" smtClean="0">
                <a:solidFill>
                  <a:srgbClr val="00153E"/>
                </a:solidFill>
              </a:rPr>
              <a:t>James 1:12 </a:t>
            </a:r>
            <a:r>
              <a:rPr lang="en-US" dirty="0" smtClean="0">
                <a:solidFill>
                  <a:srgbClr val="00153E"/>
                </a:solidFill>
              </a:rPr>
              <a:t> Blessed is a man who perseveres under trial; for once he has been approved, he will receive the crown of life which </a:t>
            </a:r>
            <a:r>
              <a:rPr lang="en-US" i="1" dirty="0" smtClean="0">
                <a:solidFill>
                  <a:srgbClr val="00153E"/>
                </a:solidFill>
              </a:rPr>
              <a:t>the Lord</a:t>
            </a:r>
            <a:r>
              <a:rPr lang="en-US" dirty="0" smtClean="0">
                <a:solidFill>
                  <a:srgbClr val="00153E"/>
                </a:solidFill>
              </a:rPr>
              <a:t> has promised to those who love Him. </a:t>
            </a:r>
          </a:p>
          <a:p>
            <a:pPr>
              <a:lnSpc>
                <a:spcPct val="90000"/>
              </a:lnSpc>
              <a:spcBef>
                <a:spcPts val="200"/>
              </a:spcBef>
            </a:pPr>
            <a:r>
              <a:rPr lang="en-US" b="1" dirty="0" smtClean="0">
                <a:solidFill>
                  <a:srgbClr val="00153E"/>
                </a:solidFill>
              </a:rPr>
              <a:t>2 Timothy </a:t>
            </a:r>
            <a:r>
              <a:rPr lang="en-US" b="1" spc="-150" dirty="0" smtClean="0">
                <a:solidFill>
                  <a:srgbClr val="00153E"/>
                </a:solidFill>
              </a:rPr>
              <a:t>4:8…</a:t>
            </a:r>
            <a:r>
              <a:rPr lang="en-US" spc="-150" dirty="0" smtClean="0">
                <a:solidFill>
                  <a:srgbClr val="00153E"/>
                </a:solidFill>
              </a:rPr>
              <a:t>in the </a:t>
            </a:r>
            <a:r>
              <a:rPr lang="en-US" dirty="0" smtClean="0">
                <a:solidFill>
                  <a:srgbClr val="00153E"/>
                </a:solidFill>
              </a:rPr>
              <a:t>future there </a:t>
            </a:r>
            <a:r>
              <a:rPr lang="en-US" spc="-150" dirty="0" smtClean="0">
                <a:solidFill>
                  <a:srgbClr val="00153E"/>
                </a:solidFill>
              </a:rPr>
              <a:t>is laid up for </a:t>
            </a:r>
            <a:r>
              <a:rPr lang="en-US" dirty="0" smtClean="0">
                <a:solidFill>
                  <a:srgbClr val="00153E"/>
                </a:solidFill>
              </a:rPr>
              <a:t>me the crown of righteousness</a:t>
            </a:r>
            <a:r>
              <a:rPr lang="en-US" spc="-150" dirty="0" smtClean="0">
                <a:solidFill>
                  <a:srgbClr val="00153E"/>
                </a:solidFill>
              </a:rPr>
              <a:t>, which the </a:t>
            </a:r>
            <a:r>
              <a:rPr lang="en-US" dirty="0" smtClean="0">
                <a:solidFill>
                  <a:srgbClr val="00153E"/>
                </a:solidFill>
              </a:rPr>
              <a:t>Lord</a:t>
            </a:r>
            <a:r>
              <a:rPr lang="en-US" spc="-150" dirty="0" smtClean="0">
                <a:solidFill>
                  <a:srgbClr val="00153E"/>
                </a:solidFill>
              </a:rPr>
              <a:t>, the </a:t>
            </a:r>
            <a:r>
              <a:rPr lang="en-US" dirty="0" smtClean="0">
                <a:solidFill>
                  <a:srgbClr val="00153E"/>
                </a:solidFill>
              </a:rPr>
              <a:t>righteous Judge</a:t>
            </a:r>
            <a:r>
              <a:rPr lang="en-US" spc="-150" dirty="0" smtClean="0">
                <a:solidFill>
                  <a:srgbClr val="00153E"/>
                </a:solidFill>
              </a:rPr>
              <a:t>, will </a:t>
            </a:r>
            <a:r>
              <a:rPr lang="en-US" dirty="0" smtClean="0">
                <a:solidFill>
                  <a:srgbClr val="00153E"/>
                </a:solidFill>
              </a:rPr>
              <a:t>award to me on that day; and not only to me, but also to all who have loved His appearing. </a:t>
            </a:r>
          </a:p>
          <a:p>
            <a:pPr>
              <a:lnSpc>
                <a:spcPct val="90000"/>
              </a:lnSpc>
              <a:spcBef>
                <a:spcPts val="200"/>
              </a:spcBef>
            </a:pPr>
            <a:r>
              <a:rPr lang="en-US" dirty="0" smtClean="0">
                <a:solidFill>
                  <a:srgbClr val="00153E"/>
                </a:solidFill>
              </a:rPr>
              <a:t>Punitive: punish because of sin</a:t>
            </a:r>
            <a:r>
              <a:rPr lang="en-US" spc="-150" dirty="0" smtClean="0">
                <a:solidFill>
                  <a:srgbClr val="00153E"/>
                </a:solidFill>
              </a:rPr>
              <a:t>: </a:t>
            </a:r>
            <a:r>
              <a:rPr lang="en-US" b="1" spc="-150" dirty="0" smtClean="0">
                <a:solidFill>
                  <a:srgbClr val="00153E"/>
                </a:solidFill>
              </a:rPr>
              <a:t>2 Timothy 2:13 </a:t>
            </a:r>
            <a:r>
              <a:rPr lang="en-US" dirty="0" smtClean="0">
                <a:solidFill>
                  <a:srgbClr val="00153E"/>
                </a:solidFill>
              </a:rPr>
              <a:t> If we are faithless, He remains faithful, for He cannot deny Himself. </a:t>
            </a:r>
            <a:br>
              <a:rPr lang="en-US" dirty="0" smtClean="0">
                <a:solidFill>
                  <a:srgbClr val="00153E"/>
                </a:solidFill>
              </a:rPr>
            </a:br>
            <a:r>
              <a:rPr lang="en-US" dirty="0" smtClean="0">
                <a:solidFill>
                  <a:srgbClr val="00153E"/>
                </a:solidFill>
              </a:rPr>
              <a:t/>
            </a:r>
            <a:br>
              <a:rPr lang="en-US" dirty="0" smtClean="0">
                <a:solidFill>
                  <a:srgbClr val="00153E"/>
                </a:solidFill>
              </a:rPr>
            </a:br>
            <a:endParaRPr lang="en-US"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smtClean="0">
                <a:solidFill>
                  <a:srgbClr val="002060"/>
                </a:solidFill>
                <a:latin typeface="Tahoma" pitchFamily="34" charset="0"/>
                <a:ea typeface="Tahoma" pitchFamily="34" charset="0"/>
                <a:cs typeface="Tahoma" pitchFamily="34" charset="0"/>
              </a:rPr>
              <a:t>VERSE FOR THE JOURNEY</a:t>
            </a:r>
            <a:endParaRPr lang="en-US" sz="4800" b="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Romans 1:21-25 </a:t>
            </a:r>
            <a:r>
              <a:rPr lang="en-US" sz="2800" dirty="0" smtClean="0">
                <a:solidFill>
                  <a:srgbClr val="00153E"/>
                </a:solidFill>
                <a:latin typeface="Tahoma" pitchFamily="34" charset="0"/>
                <a:ea typeface="Tahoma" pitchFamily="34" charset="0"/>
                <a:cs typeface="Tahoma" pitchFamily="34" charset="0"/>
              </a:rPr>
              <a:t> For even though they knew God, they did</a:t>
            </a:r>
            <a:r>
              <a:rPr lang="en-US" sz="2800" spc="-150" dirty="0" smtClean="0">
                <a:solidFill>
                  <a:srgbClr val="00153E"/>
                </a:solidFill>
                <a:latin typeface="Tahoma" pitchFamily="34" charset="0"/>
                <a:ea typeface="Tahoma" pitchFamily="34" charset="0"/>
                <a:cs typeface="Tahoma" pitchFamily="34" charset="0"/>
              </a:rPr>
              <a:t> not </a:t>
            </a:r>
            <a:r>
              <a:rPr lang="en-US" sz="2800" dirty="0" smtClean="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smtClean="0">
                <a:solidFill>
                  <a:srgbClr val="00153E"/>
                </a:solidFill>
                <a:latin typeface="Tahoma" pitchFamily="34" charset="0"/>
                <a:ea typeface="Tahoma" pitchFamily="34" charset="0"/>
                <a:cs typeface="Tahoma" pitchFamily="34" charset="0"/>
              </a:rPr>
              <a:t>, and </a:t>
            </a:r>
            <a:r>
              <a:rPr lang="en-US" sz="2800" b="1" dirty="0" smtClean="0">
                <a:solidFill>
                  <a:srgbClr val="00153E"/>
                </a:solidFill>
                <a:latin typeface="Tahoma" pitchFamily="34" charset="0"/>
                <a:ea typeface="Tahoma" pitchFamily="34" charset="0"/>
                <a:cs typeface="Tahoma" pitchFamily="34" charset="0"/>
              </a:rPr>
              <a:t>exchanged</a:t>
            </a:r>
            <a:r>
              <a:rPr lang="en-US" sz="2800" dirty="0" smtClean="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smtClean="0">
                <a:solidFill>
                  <a:srgbClr val="00153E"/>
                </a:solidFill>
                <a:latin typeface="Tahoma" pitchFamily="34" charset="0"/>
                <a:ea typeface="Tahoma" pitchFamily="34" charset="0"/>
                <a:cs typeface="Tahoma" pitchFamily="34" charset="0"/>
              </a:rPr>
              <a:t> Therefore </a:t>
            </a:r>
            <a:r>
              <a:rPr lang="en-US" sz="2800" dirty="0" smtClean="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smtClean="0">
                <a:solidFill>
                  <a:srgbClr val="00153E"/>
                </a:solidFill>
                <a:latin typeface="Tahoma" pitchFamily="34" charset="0"/>
                <a:ea typeface="Tahoma" pitchFamily="34" charset="0"/>
                <a:cs typeface="Tahoma" pitchFamily="34" charset="0"/>
              </a:rPr>
              <a:t>. For </a:t>
            </a:r>
            <a:r>
              <a:rPr lang="en-US" sz="2800" dirty="0" smtClean="0">
                <a:solidFill>
                  <a:srgbClr val="00153E"/>
                </a:solidFill>
                <a:latin typeface="Tahoma" pitchFamily="34" charset="0"/>
                <a:ea typeface="Tahoma" pitchFamily="34" charset="0"/>
                <a:cs typeface="Tahoma" pitchFamily="34" charset="0"/>
              </a:rPr>
              <a:t>they </a:t>
            </a:r>
            <a:r>
              <a:rPr lang="en-US" sz="2800" b="1" dirty="0" smtClean="0">
                <a:solidFill>
                  <a:srgbClr val="00153E"/>
                </a:solidFill>
                <a:latin typeface="Tahoma" pitchFamily="34" charset="0"/>
                <a:ea typeface="Tahoma" pitchFamily="34" charset="0"/>
                <a:cs typeface="Tahoma" pitchFamily="34" charset="0"/>
              </a:rPr>
              <a:t>exchanged</a:t>
            </a:r>
            <a:r>
              <a:rPr lang="en-US" sz="2800" b="1" spc="-150" dirty="0" smtClean="0">
                <a:solidFill>
                  <a:srgbClr val="00153E"/>
                </a:solidFill>
                <a:latin typeface="Tahoma" pitchFamily="34" charset="0"/>
                <a:ea typeface="Tahoma" pitchFamily="34" charset="0"/>
                <a:cs typeface="Tahoma" pitchFamily="34" charset="0"/>
              </a:rPr>
              <a:t> </a:t>
            </a:r>
            <a:r>
              <a:rPr lang="en-US" sz="2800" spc="-150" dirty="0" smtClean="0">
                <a:solidFill>
                  <a:srgbClr val="00153E"/>
                </a:solidFill>
                <a:latin typeface="Tahoma" pitchFamily="34" charset="0"/>
                <a:ea typeface="Tahoma" pitchFamily="34" charset="0"/>
                <a:cs typeface="Tahoma" pitchFamily="34" charset="0"/>
              </a:rPr>
              <a:t>the </a:t>
            </a:r>
            <a:r>
              <a:rPr lang="en-US" sz="2800" dirty="0" smtClean="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Exchanged: </a:t>
            </a:r>
            <a:r>
              <a:rPr lang="en-US" sz="2800" i="1" dirty="0" err="1" smtClean="0">
                <a:solidFill>
                  <a:srgbClr val="00153E"/>
                </a:solidFill>
                <a:latin typeface="Tahoma" pitchFamily="34" charset="0"/>
                <a:ea typeface="Tahoma" pitchFamily="34" charset="0"/>
                <a:cs typeface="Tahoma" pitchFamily="34" charset="0"/>
              </a:rPr>
              <a:t>allasso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to alter, to substitute one thing for another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A PLACE CALLED HELL</a:t>
            </a:r>
            <a:endParaRPr lang="en-US" sz="48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rmAutofit/>
          </a:bodyPr>
          <a:lstStyle/>
          <a:p>
            <a:pPr>
              <a:lnSpc>
                <a:spcPct val="95000"/>
              </a:lnSpc>
              <a:spcBef>
                <a:spcPts val="0"/>
              </a:spcBef>
            </a:pPr>
            <a:r>
              <a:rPr lang="en-US" dirty="0" smtClean="0">
                <a:solidFill>
                  <a:srgbClr val="00153E"/>
                </a:solidFill>
                <a:latin typeface="Tahoma" pitchFamily="34" charset="0"/>
                <a:ea typeface="Tahoma" pitchFamily="34" charset="0"/>
                <a:cs typeface="Tahoma" pitchFamily="34" charset="0"/>
              </a:rPr>
              <a:t>At the center of the Christian tradition since the first church has </a:t>
            </a:r>
            <a:r>
              <a:rPr lang="en-US" spc="-150" dirty="0" smtClean="0">
                <a:solidFill>
                  <a:srgbClr val="00153E"/>
                </a:solidFill>
                <a:latin typeface="Tahoma" pitchFamily="34" charset="0"/>
                <a:ea typeface="Tahoma" pitchFamily="34" charset="0"/>
                <a:cs typeface="Tahoma" pitchFamily="34" charset="0"/>
              </a:rPr>
              <a:t>been the </a:t>
            </a:r>
            <a:r>
              <a:rPr lang="en-US" dirty="0" smtClean="0">
                <a:solidFill>
                  <a:srgbClr val="00153E"/>
                </a:solidFill>
                <a:latin typeface="Tahoma" pitchFamily="34" charset="0"/>
                <a:ea typeface="Tahoma" pitchFamily="34" charset="0"/>
                <a:cs typeface="Tahoma" pitchFamily="34" charset="0"/>
              </a:rPr>
              <a:t>insistence that </a:t>
            </a:r>
            <a:r>
              <a:rPr lang="en-US" spc="-150" dirty="0" smtClean="0">
                <a:solidFill>
                  <a:srgbClr val="00153E"/>
                </a:solidFill>
                <a:latin typeface="Tahoma" pitchFamily="34" charset="0"/>
                <a:ea typeface="Tahoma" pitchFamily="34" charset="0"/>
                <a:cs typeface="Tahoma" pitchFamily="34" charset="0"/>
              </a:rPr>
              <a:t>history is not </a:t>
            </a:r>
            <a:r>
              <a:rPr lang="en-US" dirty="0" smtClean="0">
                <a:solidFill>
                  <a:srgbClr val="00153E"/>
                </a:solidFill>
                <a:latin typeface="Tahoma" pitchFamily="34" charset="0"/>
                <a:ea typeface="Tahoma" pitchFamily="34" charset="0"/>
                <a:cs typeface="Tahoma" pitchFamily="34" charset="0"/>
              </a:rPr>
              <a:t>tragic, hell is not forever, and love, in the end, wins.   </a:t>
            </a:r>
            <a:r>
              <a:rPr lang="en-US" sz="2000" dirty="0" smtClean="0">
                <a:solidFill>
                  <a:srgbClr val="00153E"/>
                </a:solidFill>
                <a:latin typeface="Tahoma" pitchFamily="34" charset="0"/>
                <a:ea typeface="Tahoma" pitchFamily="34" charset="0"/>
                <a:cs typeface="Tahoma" pitchFamily="34" charset="0"/>
              </a:rPr>
              <a:t>Rob Bell</a:t>
            </a:r>
            <a:endParaRPr lang="en-US" sz="2000" dirty="0" smtClean="0">
              <a:solidFill>
                <a:srgbClr val="00153E"/>
              </a:solidFill>
            </a:endParaRPr>
          </a:p>
          <a:p>
            <a:pPr>
              <a:lnSpc>
                <a:spcPct val="95000"/>
              </a:lnSpc>
              <a:spcBef>
                <a:spcPts val="0"/>
              </a:spcBef>
            </a:pPr>
            <a:r>
              <a:rPr lang="en-US" dirty="0" smtClean="0">
                <a:solidFill>
                  <a:srgbClr val="00153E"/>
                </a:solidFill>
              </a:rPr>
              <a:t>Hell</a:t>
            </a:r>
            <a:r>
              <a:rPr lang="en-US" spc="-150" dirty="0" smtClean="0">
                <a:solidFill>
                  <a:srgbClr val="00153E"/>
                </a:solidFill>
              </a:rPr>
              <a:t> is </a:t>
            </a:r>
            <a:r>
              <a:rPr lang="en-US" dirty="0" smtClean="0">
                <a:solidFill>
                  <a:srgbClr val="00153E"/>
                </a:solidFill>
              </a:rPr>
              <a:t>disconnection</a:t>
            </a:r>
            <a:r>
              <a:rPr lang="en-US" spc="-150" dirty="0" smtClean="0">
                <a:solidFill>
                  <a:srgbClr val="00153E"/>
                </a:solidFill>
              </a:rPr>
              <a:t> and </a:t>
            </a:r>
            <a:r>
              <a:rPr lang="en-US" dirty="0" smtClean="0">
                <a:solidFill>
                  <a:srgbClr val="00153E"/>
                </a:solidFill>
              </a:rPr>
              <a:t>disi</a:t>
            </a:r>
            <a:r>
              <a:rPr lang="en-US" spc="-150" dirty="0" smtClean="0">
                <a:solidFill>
                  <a:srgbClr val="00153E"/>
                </a:solidFill>
              </a:rPr>
              <a:t>ntegr</a:t>
            </a:r>
            <a:r>
              <a:rPr lang="en-US" dirty="0" smtClean="0">
                <a:solidFill>
                  <a:srgbClr val="00153E"/>
                </a:solidFill>
              </a:rPr>
              <a:t>ation</a:t>
            </a:r>
            <a:r>
              <a:rPr lang="en-US" spc="-150" dirty="0" smtClean="0">
                <a:solidFill>
                  <a:srgbClr val="00153E"/>
                </a:solidFill>
              </a:rPr>
              <a:t> with </a:t>
            </a:r>
            <a:r>
              <a:rPr lang="en-US" dirty="0" smtClean="0">
                <a:solidFill>
                  <a:srgbClr val="00153E"/>
                </a:solidFill>
              </a:rPr>
              <a:t>God</a:t>
            </a:r>
            <a:r>
              <a:rPr lang="en-US" spc="-150" dirty="0" smtClean="0">
                <a:solidFill>
                  <a:srgbClr val="00153E"/>
                </a:solidFill>
              </a:rPr>
              <a:t>. You </a:t>
            </a:r>
            <a:r>
              <a:rPr lang="en-US" dirty="0" smtClean="0">
                <a:solidFill>
                  <a:srgbClr val="00153E"/>
                </a:solidFill>
              </a:rPr>
              <a:t>will not find statements of what our community believes on this website.  Belief is a dynamic lived reality and doesn’t lend itself to website statements. </a:t>
            </a:r>
            <a:r>
              <a:rPr lang="en-US" sz="2000" dirty="0" smtClean="0">
                <a:solidFill>
                  <a:srgbClr val="00153E"/>
                </a:solidFill>
              </a:rPr>
              <a:t>Doug </a:t>
            </a:r>
            <a:r>
              <a:rPr lang="en-US" sz="2000" dirty="0" err="1" smtClean="0">
                <a:solidFill>
                  <a:srgbClr val="00153E"/>
                </a:solidFill>
              </a:rPr>
              <a:t>Pagitt</a:t>
            </a:r>
            <a:endParaRPr lang="en-US" sz="2000" dirty="0" smtClean="0">
              <a:solidFill>
                <a:srgbClr val="00153E"/>
              </a:solidFill>
            </a:endParaRPr>
          </a:p>
          <a:p>
            <a:pPr>
              <a:lnSpc>
                <a:spcPct val="95000"/>
              </a:lnSpc>
              <a:spcBef>
                <a:spcPts val="0"/>
              </a:spcBef>
            </a:pPr>
            <a:r>
              <a:rPr lang="en-US" dirty="0" smtClean="0">
                <a:solidFill>
                  <a:srgbClr val="00153E"/>
                </a:solidFill>
              </a:rPr>
              <a:t>Hell: </a:t>
            </a:r>
            <a:r>
              <a:rPr lang="en-US" i="1" dirty="0" err="1" smtClean="0">
                <a:solidFill>
                  <a:srgbClr val="00153E"/>
                </a:solidFill>
              </a:rPr>
              <a:t>sheol</a:t>
            </a:r>
            <a:r>
              <a:rPr lang="en-US" dirty="0" smtClean="0">
                <a:solidFill>
                  <a:srgbClr val="00153E"/>
                </a:solidFill>
              </a:rPr>
              <a:t> (Hebrew): the underworld; a place where people descend at death</a:t>
            </a:r>
          </a:p>
          <a:p>
            <a:pPr>
              <a:lnSpc>
                <a:spcPct val="95000"/>
              </a:lnSpc>
              <a:spcBef>
                <a:spcPts val="0"/>
              </a:spcBef>
            </a:pPr>
            <a:r>
              <a:rPr lang="en-US" dirty="0" smtClean="0">
                <a:solidFill>
                  <a:srgbClr val="00153E"/>
                </a:solidFill>
              </a:rPr>
              <a:t>Hell:</a:t>
            </a:r>
            <a:r>
              <a:rPr lang="en-US" i="1" dirty="0" smtClean="0">
                <a:solidFill>
                  <a:srgbClr val="00153E"/>
                </a:solidFill>
              </a:rPr>
              <a:t> </a:t>
            </a:r>
            <a:r>
              <a:rPr lang="en-US" i="1" dirty="0" err="1" smtClean="0">
                <a:solidFill>
                  <a:srgbClr val="00153E"/>
                </a:solidFill>
              </a:rPr>
              <a:t>hades</a:t>
            </a:r>
            <a:r>
              <a:rPr lang="en-US" i="1" dirty="0" smtClean="0">
                <a:solidFill>
                  <a:srgbClr val="00153E"/>
                </a:solidFill>
              </a:rPr>
              <a:t> </a:t>
            </a:r>
            <a:r>
              <a:rPr lang="en-US" dirty="0" smtClean="0">
                <a:solidFill>
                  <a:srgbClr val="00153E"/>
                </a:solidFill>
              </a:rPr>
              <a:t>(Greek): the abode of departed spirits</a:t>
            </a:r>
          </a:p>
          <a:p>
            <a:pPr>
              <a:lnSpc>
                <a:spcPct val="95000"/>
              </a:lnSpc>
              <a:spcBef>
                <a:spcPts val="0"/>
              </a:spcBef>
            </a:pPr>
            <a:r>
              <a:rPr lang="en-US" dirty="0" smtClean="0">
                <a:solidFill>
                  <a:srgbClr val="00153E"/>
                </a:solidFill>
              </a:rPr>
              <a:t>Hell: </a:t>
            </a:r>
            <a:r>
              <a:rPr lang="en-US" dirty="0" err="1" smtClean="0">
                <a:solidFill>
                  <a:srgbClr val="00153E"/>
                </a:solidFill>
              </a:rPr>
              <a:t>Gehenna</a:t>
            </a:r>
            <a:r>
              <a:rPr lang="en-US" dirty="0" smtClean="0">
                <a:solidFill>
                  <a:srgbClr val="00153E"/>
                </a:solidFill>
              </a:rPr>
              <a:t>: valley SW of Jerusalem where garbage was burned and where children were sacrificed</a:t>
            </a:r>
          </a:p>
          <a:p>
            <a:pPr>
              <a:lnSpc>
                <a:spcPct val="95000"/>
              </a:lnSpc>
              <a:spcBef>
                <a:spcPts val="0"/>
              </a:spcBef>
            </a:pPr>
            <a:endParaRPr lang="en-US" dirty="0" smtClean="0">
              <a:solidFill>
                <a:srgbClr val="00153E"/>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ABODE OF FALLEN ANGELS</a:t>
            </a:r>
            <a:endParaRPr lang="en-US" sz="5400" dirty="0">
              <a:solidFill>
                <a:srgbClr val="002060"/>
              </a:solidFill>
            </a:endParaRPr>
          </a:p>
        </p:txBody>
      </p:sp>
      <p:sp>
        <p:nvSpPr>
          <p:cNvPr id="6" name="Content Placeholder 5"/>
          <p:cNvSpPr>
            <a:spLocks noGrp="1"/>
          </p:cNvSpPr>
          <p:nvPr>
            <p:ph idx="1"/>
          </p:nvPr>
        </p:nvSpPr>
        <p:spPr>
          <a:xfrm>
            <a:off x="0" y="1143000"/>
            <a:ext cx="9144000" cy="5715000"/>
          </a:xfrm>
        </p:spPr>
        <p:txBody>
          <a:bodyPr>
            <a:normAutofit lnSpcReduction="10000"/>
          </a:bodyPr>
          <a:lstStyle/>
          <a:p>
            <a:pPr>
              <a:spcBef>
                <a:spcPts val="200"/>
              </a:spcBef>
            </a:pPr>
            <a:r>
              <a:rPr lang="en-US" dirty="0" err="1" smtClean="0">
                <a:solidFill>
                  <a:srgbClr val="00153E"/>
                </a:solidFill>
              </a:rPr>
              <a:t>Tartarus</a:t>
            </a:r>
            <a:r>
              <a:rPr lang="en-US" dirty="0" smtClean="0">
                <a:solidFill>
                  <a:srgbClr val="00153E"/>
                </a:solidFill>
              </a:rPr>
              <a:t>: </a:t>
            </a:r>
            <a:r>
              <a:rPr lang="en-US" b="1" dirty="0" smtClean="0">
                <a:solidFill>
                  <a:srgbClr val="00153E"/>
                </a:solidFill>
              </a:rPr>
              <a:t>2 Peter 2:4 </a:t>
            </a:r>
            <a:r>
              <a:rPr lang="en-US" dirty="0" smtClean="0">
                <a:solidFill>
                  <a:srgbClr val="00153E"/>
                </a:solidFill>
              </a:rPr>
              <a:t>For if God did not spare angels when they sinned, but cast them into hell and committed them to pits of darkness, reserved for judgment; </a:t>
            </a:r>
          </a:p>
          <a:p>
            <a:pPr>
              <a:spcBef>
                <a:spcPts val="200"/>
              </a:spcBef>
            </a:pPr>
            <a:r>
              <a:rPr lang="en-US" dirty="0" smtClean="0">
                <a:solidFill>
                  <a:srgbClr val="00153E"/>
                </a:solidFill>
              </a:rPr>
              <a:t>UNQUENCHABLE FIRE</a:t>
            </a:r>
          </a:p>
          <a:p>
            <a:pPr>
              <a:spcBef>
                <a:spcPts val="200"/>
              </a:spcBef>
            </a:pPr>
            <a:r>
              <a:rPr lang="en-US" dirty="0" smtClean="0">
                <a:solidFill>
                  <a:srgbClr val="00153E"/>
                </a:solidFill>
              </a:rPr>
              <a:t>BACK OR OUTER DARKNESS</a:t>
            </a:r>
          </a:p>
          <a:p>
            <a:pPr>
              <a:spcBef>
                <a:spcPts val="200"/>
              </a:spcBef>
            </a:pPr>
            <a:r>
              <a:rPr lang="en-US" dirty="0" smtClean="0">
                <a:solidFill>
                  <a:srgbClr val="00153E"/>
                </a:solidFill>
              </a:rPr>
              <a:t>FURNACE OF FIRE</a:t>
            </a:r>
          </a:p>
          <a:p>
            <a:pPr>
              <a:spcBef>
                <a:spcPts val="200"/>
              </a:spcBef>
            </a:pPr>
            <a:r>
              <a:rPr lang="en-US" dirty="0" smtClean="0">
                <a:solidFill>
                  <a:srgbClr val="00153E"/>
                </a:solidFill>
              </a:rPr>
              <a:t>FIRE AND BRIMSTONE</a:t>
            </a:r>
          </a:p>
          <a:p>
            <a:pPr>
              <a:spcBef>
                <a:spcPts val="200"/>
              </a:spcBef>
            </a:pPr>
            <a:r>
              <a:rPr lang="en-US" dirty="0" smtClean="0">
                <a:solidFill>
                  <a:srgbClr val="00153E"/>
                </a:solidFill>
              </a:rPr>
              <a:t>SMOKE OF TORMENT</a:t>
            </a:r>
          </a:p>
          <a:p>
            <a:pPr>
              <a:spcBef>
                <a:spcPts val="200"/>
              </a:spcBef>
            </a:pPr>
            <a:r>
              <a:rPr lang="en-US" dirty="0" smtClean="0">
                <a:solidFill>
                  <a:srgbClr val="00153E"/>
                </a:solidFill>
              </a:rPr>
              <a:t>LAKE OF FIRE (MAYBE A SEPARATE PART OF HELL?)</a:t>
            </a:r>
          </a:p>
          <a:p>
            <a:pPr>
              <a:spcBef>
                <a:spcPts val="200"/>
              </a:spcBef>
            </a:pPr>
            <a:r>
              <a:rPr lang="en-US" dirty="0" smtClean="0">
                <a:solidFill>
                  <a:srgbClr val="00153E"/>
                </a:solidFill>
              </a:rPr>
              <a:t>ETERNAL FIRE</a:t>
            </a:r>
          </a:p>
          <a:p>
            <a:pPr>
              <a:spcBef>
                <a:spcPts val="200"/>
              </a:spcBef>
            </a:pPr>
            <a:r>
              <a:rPr lang="en-US" dirty="0" smtClean="0">
                <a:solidFill>
                  <a:srgbClr val="00153E"/>
                </a:solidFill>
              </a:rPr>
              <a:t>The Bible clearly speaks of a place of punishment, wherever you may think it is</a:t>
            </a:r>
            <a:br>
              <a:rPr lang="en-US" dirty="0" smtClean="0">
                <a:solidFill>
                  <a:srgbClr val="00153E"/>
                </a:solidFill>
              </a:rPr>
            </a:br>
            <a:r>
              <a:rPr lang="en-US" dirty="0" smtClean="0">
                <a:solidFill>
                  <a:srgbClr val="00153E"/>
                </a:solidFill>
              </a:rPr>
              <a:t>                              </a:t>
            </a:r>
          </a:p>
          <a:p>
            <a:pPr>
              <a:lnSpc>
                <a:spcPct val="98000"/>
              </a:lnSpc>
              <a:spcBef>
                <a:spcPts val="200"/>
              </a:spcBef>
            </a:pP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FOR REHAB?</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Autofit/>
          </a:bodyPr>
          <a:lstStyle/>
          <a:p>
            <a:pPr>
              <a:lnSpc>
                <a:spcPct val="89000"/>
              </a:lnSpc>
              <a:spcBef>
                <a:spcPts val="200"/>
              </a:spcBef>
            </a:pPr>
            <a:r>
              <a:rPr lang="en-US" dirty="0" smtClean="0">
                <a:solidFill>
                  <a:srgbClr val="00153E"/>
                </a:solidFill>
                <a:latin typeface="Tahoma" pitchFamily="34" charset="0"/>
                <a:ea typeface="Tahoma" pitchFamily="34" charset="0"/>
                <a:cs typeface="Tahoma" pitchFamily="34" charset="0"/>
              </a:rPr>
              <a:t>The punishment of hell reflects the justice of God</a:t>
            </a:r>
          </a:p>
          <a:p>
            <a:pPr>
              <a:lnSpc>
                <a:spcPct val="89000"/>
              </a:lnSpc>
              <a:spcBef>
                <a:spcPts val="200"/>
              </a:spcBef>
            </a:pPr>
            <a:r>
              <a:rPr lang="en-US" b="1" dirty="0" smtClean="0">
                <a:solidFill>
                  <a:srgbClr val="00153E"/>
                </a:solidFill>
              </a:rPr>
              <a:t>Matthew 25:44-46 </a:t>
            </a:r>
            <a:r>
              <a:rPr lang="en-US" dirty="0" smtClean="0">
                <a:solidFill>
                  <a:srgbClr val="00153E"/>
                </a:solidFill>
              </a:rPr>
              <a:t> "Then they themselves also will answer, 'Lord, when did we see You hungry, or thirsty, or a stranger, or naked, or sick, or in prison, and did not take care of You?’ Then He will answer them, 'Truly I say to you, to the extent that you did not do it to one of the least of these, you did not do it to Me.’  These will go away into eternal punishment, but the righteous into eternal life." </a:t>
            </a:r>
          </a:p>
          <a:p>
            <a:pPr>
              <a:lnSpc>
                <a:spcPct val="89000"/>
              </a:lnSpc>
              <a:spcBef>
                <a:spcPts val="200"/>
              </a:spcBef>
            </a:pPr>
            <a:r>
              <a:rPr lang="en-US" dirty="0" smtClean="0">
                <a:solidFill>
                  <a:srgbClr val="00153E"/>
                </a:solidFill>
                <a:latin typeface="Tahoma" pitchFamily="34" charset="0"/>
                <a:ea typeface="Tahoma" pitchFamily="34" charset="0"/>
                <a:cs typeface="Tahoma" pitchFamily="34" charset="0"/>
              </a:rPr>
              <a:t>Is heaven or hell dependen</a:t>
            </a:r>
            <a:r>
              <a:rPr lang="en-US" dirty="0" smtClean="0">
                <a:solidFill>
                  <a:srgbClr val="00153E"/>
                </a:solidFill>
              </a:rPr>
              <a:t>t on what we do??? </a:t>
            </a:r>
            <a:r>
              <a:rPr lang="en-US" dirty="0" smtClean="0">
                <a:solidFill>
                  <a:srgbClr val="00153E"/>
                </a:solidFill>
                <a:latin typeface="Tahoma" pitchFamily="34" charset="0"/>
                <a:ea typeface="Tahoma" pitchFamily="34" charset="0"/>
                <a:cs typeface="Tahoma" pitchFamily="34" charset="0"/>
              </a:rPr>
              <a:t>What we do reflects our attitude of heart</a:t>
            </a:r>
          </a:p>
          <a:p>
            <a:pPr>
              <a:lnSpc>
                <a:spcPct val="89000"/>
              </a:lnSpc>
              <a:spcBef>
                <a:spcPts val="200"/>
              </a:spcBef>
            </a:pPr>
            <a:r>
              <a:rPr lang="en-US" b="1" dirty="0" smtClean="0">
                <a:solidFill>
                  <a:srgbClr val="00153E"/>
                </a:solidFill>
              </a:rPr>
              <a:t>John 14:13-15 </a:t>
            </a:r>
            <a:r>
              <a:rPr lang="en-US" dirty="0" smtClean="0">
                <a:solidFill>
                  <a:srgbClr val="00153E"/>
                </a:solidFill>
              </a:rPr>
              <a:t>Whatever you ask in My name, that will I do, so that the Father may be glorified in the Son. If you ask Me anything in My name, I will do </a:t>
            </a:r>
            <a:r>
              <a:rPr lang="en-US" i="1" dirty="0" smtClean="0">
                <a:solidFill>
                  <a:srgbClr val="00153E"/>
                </a:solidFill>
              </a:rPr>
              <a:t>it.</a:t>
            </a:r>
            <a:r>
              <a:rPr lang="en-US" dirty="0" smtClean="0">
                <a:solidFill>
                  <a:srgbClr val="00153E"/>
                </a:solidFill>
              </a:rPr>
              <a:t> </a:t>
            </a:r>
            <a:br>
              <a:rPr lang="en-US" dirty="0" smtClean="0">
                <a:solidFill>
                  <a:srgbClr val="00153E"/>
                </a:solidFill>
              </a:rPr>
            </a:br>
            <a:r>
              <a:rPr lang="en-US" dirty="0" smtClean="0">
                <a:solidFill>
                  <a:srgbClr val="00153E"/>
                </a:solidFill>
              </a:rPr>
              <a:t>If you love Me, you will keep My commandments. </a:t>
            </a:r>
          </a:p>
          <a:p>
            <a:pPr>
              <a:lnSpc>
                <a:spcPct val="90000"/>
              </a:lnSpc>
              <a:spcBef>
                <a:spcPts val="200"/>
              </a:spcBef>
            </a:pPr>
            <a:endParaRPr lang="en-US"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0"/>
            <a:ext cx="8991600" cy="1143000"/>
          </a:xfrm>
        </p:spPr>
        <p:txBody>
          <a:bodyPr>
            <a:normAutofit/>
          </a:bodyPr>
          <a:lstStyle/>
          <a:p>
            <a:pPr algn="ctr"/>
            <a:r>
              <a:rPr lang="en-US" sz="5400" dirty="0" smtClean="0">
                <a:solidFill>
                  <a:srgbClr val="002060"/>
                </a:solidFill>
              </a:rPr>
              <a:t>HOW DOES IT HAPPEN?</a:t>
            </a:r>
            <a:endParaRPr lang="en-US" sz="5400" dirty="0">
              <a:solidFill>
                <a:srgbClr val="002060"/>
              </a:solidFill>
            </a:endParaRPr>
          </a:p>
        </p:txBody>
      </p:sp>
      <p:sp>
        <p:nvSpPr>
          <p:cNvPr id="6" name="Content Placeholder 5"/>
          <p:cNvSpPr>
            <a:spLocks noGrp="1"/>
          </p:cNvSpPr>
          <p:nvPr>
            <p:ph idx="1"/>
          </p:nvPr>
        </p:nvSpPr>
        <p:spPr>
          <a:xfrm>
            <a:off x="0" y="1066800"/>
            <a:ext cx="9144000" cy="6019800"/>
          </a:xfrm>
        </p:spPr>
        <p:txBody>
          <a:bodyPr>
            <a:noAutofit/>
          </a:bodyPr>
          <a:lstStyle/>
          <a:p>
            <a:pPr>
              <a:lnSpc>
                <a:spcPct val="90000"/>
              </a:lnSpc>
              <a:spcBef>
                <a:spcPts val="300"/>
              </a:spcBef>
            </a:pPr>
            <a:r>
              <a:rPr lang="en-US" b="1" dirty="0" smtClean="0">
                <a:solidFill>
                  <a:srgbClr val="00153E"/>
                </a:solidFill>
              </a:rPr>
              <a:t>Romans 1:18-21 </a:t>
            </a:r>
            <a:r>
              <a:rPr lang="en-US" dirty="0" smtClean="0">
                <a:solidFill>
                  <a:srgbClr val="00153E"/>
                </a:solidFill>
              </a:rPr>
              <a:t> For the wrath of God is revealed from heaven against all ungodliness and unrighteous-</a:t>
            </a:r>
            <a:r>
              <a:rPr lang="en-US" dirty="0" err="1" smtClean="0">
                <a:solidFill>
                  <a:srgbClr val="00153E"/>
                </a:solidFill>
              </a:rPr>
              <a:t>ness</a:t>
            </a:r>
            <a:r>
              <a:rPr lang="en-US" dirty="0" smtClean="0">
                <a:solidFill>
                  <a:srgbClr val="00153E"/>
                </a:solidFill>
              </a:rPr>
              <a:t> of </a:t>
            </a:r>
            <a:r>
              <a:rPr lang="en-US" spc="-150" dirty="0" smtClean="0">
                <a:solidFill>
                  <a:srgbClr val="00153E"/>
                </a:solidFill>
              </a:rPr>
              <a:t>men who </a:t>
            </a:r>
            <a:r>
              <a:rPr lang="en-US" dirty="0" smtClean="0">
                <a:solidFill>
                  <a:srgbClr val="00153E"/>
                </a:solidFill>
              </a:rPr>
              <a:t>suppress </a:t>
            </a:r>
            <a:r>
              <a:rPr lang="en-US" spc="-150" dirty="0" smtClean="0">
                <a:solidFill>
                  <a:srgbClr val="00153E"/>
                </a:solidFill>
              </a:rPr>
              <a:t>the truth </a:t>
            </a:r>
            <a:r>
              <a:rPr lang="en-US" dirty="0" smtClean="0">
                <a:solidFill>
                  <a:srgbClr val="00153E"/>
                </a:solidFill>
              </a:rPr>
              <a:t>in unrighteousness, because that which is known about God is evident within them; for God made it evident to them. For since the creation of the world His invisible attributes, His eternal power and divine nature, have been clearly seen, being understood through what has been made, so that they are without excuse. For even though they knew God, they did not honor Him as God or give thanks, but they became futile in their speculations, and their foolish heart was darkened. </a:t>
            </a:r>
          </a:p>
          <a:p>
            <a:pPr>
              <a:lnSpc>
                <a:spcPct val="90000"/>
              </a:lnSpc>
              <a:spcBef>
                <a:spcPts val="300"/>
              </a:spcBef>
            </a:pPr>
            <a:r>
              <a:rPr lang="en-US" dirty="0" smtClean="0">
                <a:solidFill>
                  <a:srgbClr val="00153E"/>
                </a:solidFill>
              </a:rPr>
              <a:t>Seeing God’s creation should make people seek the creator</a:t>
            </a:r>
          </a:p>
          <a:p>
            <a:pPr>
              <a:lnSpc>
                <a:spcPct val="90000"/>
              </a:lnSpc>
              <a:spcBef>
                <a:spcPts val="300"/>
              </a:spcBef>
            </a:pP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Autofit/>
          </a:bodyPr>
          <a:lstStyle/>
          <a:p>
            <a:pPr algn="ctr"/>
            <a:r>
              <a:rPr lang="en-US" sz="5400" dirty="0" smtClean="0">
                <a:solidFill>
                  <a:srgbClr val="002060"/>
                </a:solidFill>
              </a:rPr>
              <a:t>SEEKING GOD</a:t>
            </a:r>
            <a:endParaRPr lang="en-US" sz="5400" dirty="0">
              <a:solidFill>
                <a:srgbClr val="002060"/>
              </a:solidFill>
            </a:endParaRPr>
          </a:p>
        </p:txBody>
      </p:sp>
      <p:sp>
        <p:nvSpPr>
          <p:cNvPr id="4" name="Content Placeholder 3"/>
          <p:cNvSpPr>
            <a:spLocks noGrp="1"/>
          </p:cNvSpPr>
          <p:nvPr>
            <p:ph idx="1"/>
          </p:nvPr>
        </p:nvSpPr>
        <p:spPr>
          <a:xfrm>
            <a:off x="0" y="1066800"/>
            <a:ext cx="9144000" cy="5791200"/>
          </a:xfrm>
        </p:spPr>
        <p:txBody>
          <a:bodyPr>
            <a:normAutofit fontScale="85000" lnSpcReduction="20000"/>
          </a:bodyPr>
          <a:lstStyle/>
          <a:p>
            <a:pPr>
              <a:lnSpc>
                <a:spcPct val="108000"/>
              </a:lnSpc>
              <a:spcBef>
                <a:spcPts val="300"/>
              </a:spcBef>
            </a:pPr>
            <a:r>
              <a:rPr lang="en-US" sz="3300" b="1" dirty="0" smtClean="0">
                <a:solidFill>
                  <a:srgbClr val="00153E"/>
                </a:solidFill>
              </a:rPr>
              <a:t>Isaiah 55:6  </a:t>
            </a:r>
            <a:r>
              <a:rPr lang="en-US" sz="3300" dirty="0" smtClean="0">
                <a:solidFill>
                  <a:srgbClr val="00153E"/>
                </a:solidFill>
              </a:rPr>
              <a:t>Seek the </a:t>
            </a:r>
            <a:r>
              <a:rPr lang="en-US" sz="3300" cap="small" dirty="0" smtClean="0">
                <a:solidFill>
                  <a:srgbClr val="00153E"/>
                </a:solidFill>
              </a:rPr>
              <a:t>LORD</a:t>
            </a:r>
            <a:r>
              <a:rPr lang="en-US" sz="3300" dirty="0" smtClean="0">
                <a:solidFill>
                  <a:srgbClr val="00153E"/>
                </a:solidFill>
              </a:rPr>
              <a:t> while He may be found; Call upon Him while He is near. </a:t>
            </a:r>
          </a:p>
          <a:p>
            <a:pPr>
              <a:lnSpc>
                <a:spcPct val="108000"/>
              </a:lnSpc>
              <a:spcBef>
                <a:spcPts val="300"/>
              </a:spcBef>
            </a:pPr>
            <a:r>
              <a:rPr lang="en-US" sz="3300" b="1" dirty="0" smtClean="0">
                <a:solidFill>
                  <a:srgbClr val="00153E"/>
                </a:solidFill>
              </a:rPr>
              <a:t>2 Thessalonians 1:6-10 </a:t>
            </a:r>
            <a:r>
              <a:rPr lang="en-US" sz="3300" dirty="0" smtClean="0">
                <a:solidFill>
                  <a:srgbClr val="00153E"/>
                </a:solidFill>
              </a:rPr>
              <a:t> For after all it is </a:t>
            </a:r>
            <a:r>
              <a:rPr lang="en-US" sz="3300" i="1" dirty="0" smtClean="0">
                <a:solidFill>
                  <a:srgbClr val="00153E"/>
                </a:solidFill>
              </a:rPr>
              <a:t>only</a:t>
            </a:r>
            <a:r>
              <a:rPr lang="en-US" sz="3300" dirty="0" smtClean="0">
                <a:solidFill>
                  <a:srgbClr val="00153E"/>
                </a:solidFill>
              </a:rPr>
              <a:t> just for God to repay with affliction those who afflict you, and </a:t>
            </a:r>
            <a:r>
              <a:rPr lang="en-US" sz="3300" i="1" dirty="0" smtClean="0">
                <a:solidFill>
                  <a:srgbClr val="00153E"/>
                </a:solidFill>
              </a:rPr>
              <a:t>to give</a:t>
            </a:r>
            <a:r>
              <a:rPr lang="en-US" sz="3300" dirty="0" smtClean="0">
                <a:solidFill>
                  <a:srgbClr val="00153E"/>
                </a:solidFill>
              </a:rPr>
              <a:t> relief to you who are afflicted and to us as well when the Lord Jesus will be revealed from heaven with His mighty angels in flaming fire, dealing out retribution to those who do not know God and to those who do not obey the gospel of our Lord Jesus. These will pay the penalty of eternal destruction, away from the presence of the Lord and from the glory of His power, when He comes to be glorified in His saints on that day, and to be marveled at among all who have believed—for our testimony to you was believed. </a:t>
            </a:r>
            <a:endParaRPr lang="en-US" dirty="0">
              <a:solidFill>
                <a:srgbClr val="00153E"/>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latin typeface="Tahoma" pitchFamily="34" charset="0"/>
                <a:ea typeface="Tahoma" pitchFamily="34" charset="0"/>
                <a:cs typeface="Tahoma" pitchFamily="34" charset="0"/>
              </a:rPr>
              <a:t>DESTRUCTION</a:t>
            </a:r>
            <a:endParaRPr lang="en-US" sz="54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152400" y="990600"/>
            <a:ext cx="9296400" cy="5867400"/>
          </a:xfrm>
        </p:spPr>
        <p:txBody>
          <a:bodyPr>
            <a:noAutofit/>
          </a:bodyPr>
          <a:lstStyle/>
          <a:p>
            <a:pPr>
              <a:lnSpc>
                <a:spcPct val="85000"/>
              </a:lnSpc>
              <a:spcBef>
                <a:spcPts val="0"/>
              </a:spcBef>
            </a:pPr>
            <a:r>
              <a:rPr lang="en-US" sz="2650" b="1" dirty="0" smtClean="0">
                <a:solidFill>
                  <a:srgbClr val="00194C"/>
                </a:solidFill>
              </a:rPr>
              <a:t>Jude 1:5-7…</a:t>
            </a:r>
            <a:r>
              <a:rPr lang="en-US" sz="2650" dirty="0" smtClean="0">
                <a:solidFill>
                  <a:srgbClr val="00194C"/>
                </a:solidFill>
              </a:rPr>
              <a:t>after saving a people out of the land of Egypt, subsequently destroyed those who did not believe</a:t>
            </a:r>
            <a:r>
              <a:rPr lang="en-US" sz="2650" spc="-150" dirty="0" smtClean="0">
                <a:solidFill>
                  <a:srgbClr val="00194C"/>
                </a:solidFill>
              </a:rPr>
              <a:t>.  And  </a:t>
            </a:r>
            <a:r>
              <a:rPr lang="en-US" sz="2650" dirty="0" smtClean="0">
                <a:solidFill>
                  <a:srgbClr val="00194C"/>
                </a:solidFill>
              </a:rPr>
              <a:t>angels </a:t>
            </a:r>
            <a:r>
              <a:rPr lang="en-US" sz="2650" spc="-150" dirty="0" smtClean="0">
                <a:solidFill>
                  <a:srgbClr val="00194C"/>
                </a:solidFill>
              </a:rPr>
              <a:t>who did not </a:t>
            </a:r>
            <a:r>
              <a:rPr lang="en-US" sz="2650" dirty="0" smtClean="0">
                <a:solidFill>
                  <a:srgbClr val="00194C"/>
                </a:solidFill>
              </a:rPr>
              <a:t>keep their own domain but</a:t>
            </a:r>
            <a:r>
              <a:rPr lang="en-US" sz="2650" spc="-150" dirty="0" smtClean="0">
                <a:solidFill>
                  <a:srgbClr val="00194C"/>
                </a:solidFill>
              </a:rPr>
              <a:t> abandoned </a:t>
            </a:r>
            <a:r>
              <a:rPr lang="en-US" sz="2650" dirty="0" smtClean="0">
                <a:solidFill>
                  <a:srgbClr val="00194C"/>
                </a:solidFill>
              </a:rPr>
              <a:t>their proper </a:t>
            </a:r>
            <a:r>
              <a:rPr lang="en-US" sz="2650" spc="-150" dirty="0" smtClean="0">
                <a:solidFill>
                  <a:srgbClr val="00194C"/>
                </a:solidFill>
              </a:rPr>
              <a:t>abode, He has </a:t>
            </a:r>
            <a:r>
              <a:rPr lang="en-US" sz="2650" dirty="0" smtClean="0">
                <a:solidFill>
                  <a:srgbClr val="00194C"/>
                </a:solidFill>
              </a:rPr>
              <a:t>kept in eternal bond</a:t>
            </a:r>
            <a:r>
              <a:rPr lang="en-US" sz="2650" spc="-150" dirty="0" smtClean="0">
                <a:solidFill>
                  <a:srgbClr val="00194C"/>
                </a:solidFill>
              </a:rPr>
              <a:t>s under </a:t>
            </a:r>
            <a:r>
              <a:rPr lang="en-US" sz="2650" dirty="0" smtClean="0">
                <a:solidFill>
                  <a:srgbClr val="00194C"/>
                </a:solidFill>
              </a:rPr>
              <a:t>darkness </a:t>
            </a:r>
            <a:r>
              <a:rPr lang="en-US" sz="2650" spc="-150" dirty="0" smtClean="0">
                <a:solidFill>
                  <a:srgbClr val="00194C"/>
                </a:solidFill>
              </a:rPr>
              <a:t>for the </a:t>
            </a:r>
            <a:r>
              <a:rPr lang="en-US" sz="2650" dirty="0" smtClean="0">
                <a:solidFill>
                  <a:srgbClr val="00194C"/>
                </a:solidFill>
              </a:rPr>
              <a:t>judgment of the great day just as Sodom and Gomorrah </a:t>
            </a:r>
            <a:r>
              <a:rPr lang="en-US" sz="2650" spc="-150" dirty="0" smtClean="0">
                <a:solidFill>
                  <a:srgbClr val="00194C"/>
                </a:solidFill>
              </a:rPr>
              <a:t>and the cities </a:t>
            </a:r>
            <a:r>
              <a:rPr lang="en-US" sz="2650" dirty="0" smtClean="0">
                <a:solidFill>
                  <a:srgbClr val="00194C"/>
                </a:solidFill>
              </a:rPr>
              <a:t>around </a:t>
            </a:r>
            <a:r>
              <a:rPr lang="en-US" sz="2650" spc="-150" dirty="0" smtClean="0">
                <a:solidFill>
                  <a:srgbClr val="00194C"/>
                </a:solidFill>
              </a:rPr>
              <a:t>them since they in the same way indulged in gross immorality </a:t>
            </a:r>
            <a:r>
              <a:rPr lang="en-US" sz="2650" dirty="0" smtClean="0">
                <a:solidFill>
                  <a:srgbClr val="00194C"/>
                </a:solidFill>
              </a:rPr>
              <a:t>and went after strange flesh, are exhibited as an example in undergoing the punishment of eternal fire.</a:t>
            </a:r>
          </a:p>
          <a:p>
            <a:pPr>
              <a:lnSpc>
                <a:spcPct val="85000"/>
              </a:lnSpc>
              <a:spcBef>
                <a:spcPts val="0"/>
              </a:spcBef>
            </a:pPr>
            <a:r>
              <a:rPr lang="en-US" sz="2650" b="1" dirty="0" smtClean="0">
                <a:solidFill>
                  <a:srgbClr val="00194C"/>
                </a:solidFill>
              </a:rPr>
              <a:t>Genesis </a:t>
            </a:r>
            <a:r>
              <a:rPr lang="en-US" sz="2650" b="1" dirty="0" smtClean="0">
                <a:solidFill>
                  <a:srgbClr val="00194C"/>
                </a:solidFill>
              </a:rPr>
              <a:t>6:1-2,4…</a:t>
            </a:r>
            <a:r>
              <a:rPr lang="en-US" sz="2650" dirty="0" smtClean="0">
                <a:solidFill>
                  <a:srgbClr val="00194C"/>
                </a:solidFill>
              </a:rPr>
              <a:t>when </a:t>
            </a:r>
            <a:r>
              <a:rPr lang="en-US" sz="2650" dirty="0" smtClean="0">
                <a:solidFill>
                  <a:srgbClr val="00194C"/>
                </a:solidFill>
              </a:rPr>
              <a:t>men began to multiply on the face of the land</a:t>
            </a:r>
            <a:r>
              <a:rPr lang="en-US" sz="2650" spc="-150" dirty="0" smtClean="0">
                <a:solidFill>
                  <a:srgbClr val="00194C"/>
                </a:solidFill>
              </a:rPr>
              <a:t>, and </a:t>
            </a:r>
            <a:r>
              <a:rPr lang="en-US" sz="2650" dirty="0" smtClean="0">
                <a:solidFill>
                  <a:srgbClr val="00194C"/>
                </a:solidFill>
              </a:rPr>
              <a:t>daughters were born to them, </a:t>
            </a:r>
            <a:r>
              <a:rPr lang="en-US" sz="2650" dirty="0" smtClean="0">
                <a:solidFill>
                  <a:srgbClr val="00194C"/>
                </a:solidFill>
              </a:rPr>
              <a:t>that </a:t>
            </a:r>
            <a:r>
              <a:rPr lang="en-US" sz="2650" dirty="0" smtClean="0">
                <a:solidFill>
                  <a:srgbClr val="00194C"/>
                </a:solidFill>
              </a:rPr>
              <a:t>the </a:t>
            </a:r>
            <a:r>
              <a:rPr lang="en-US" sz="2650" spc="-150" dirty="0" smtClean="0">
                <a:solidFill>
                  <a:srgbClr val="00194C"/>
                </a:solidFill>
              </a:rPr>
              <a:t>sons of </a:t>
            </a:r>
            <a:r>
              <a:rPr lang="en-US" sz="2650" dirty="0" smtClean="0">
                <a:solidFill>
                  <a:srgbClr val="00194C"/>
                </a:solidFill>
              </a:rPr>
              <a:t>God </a:t>
            </a:r>
            <a:r>
              <a:rPr lang="en-US" sz="2650" spc="-150" dirty="0" smtClean="0">
                <a:solidFill>
                  <a:srgbClr val="00194C"/>
                </a:solidFill>
              </a:rPr>
              <a:t>saw that the </a:t>
            </a:r>
            <a:r>
              <a:rPr lang="en-US" sz="2650" dirty="0" smtClean="0">
                <a:solidFill>
                  <a:srgbClr val="00194C"/>
                </a:solidFill>
              </a:rPr>
              <a:t>daughters of men </a:t>
            </a:r>
            <a:r>
              <a:rPr lang="en-US" sz="2650" spc="-150" dirty="0" smtClean="0">
                <a:solidFill>
                  <a:srgbClr val="00194C"/>
                </a:solidFill>
              </a:rPr>
              <a:t>were </a:t>
            </a:r>
            <a:r>
              <a:rPr lang="en-US" sz="2650" dirty="0" smtClean="0">
                <a:solidFill>
                  <a:srgbClr val="00194C"/>
                </a:solidFill>
              </a:rPr>
              <a:t>beautiful</a:t>
            </a:r>
            <a:r>
              <a:rPr lang="en-US" sz="2650" spc="-150" dirty="0" smtClean="0">
                <a:solidFill>
                  <a:srgbClr val="00194C"/>
                </a:solidFill>
              </a:rPr>
              <a:t>; and they took </a:t>
            </a:r>
            <a:r>
              <a:rPr lang="en-US" sz="2650" dirty="0" smtClean="0">
                <a:solidFill>
                  <a:srgbClr val="00194C"/>
                </a:solidFill>
              </a:rPr>
              <a:t>wives for themselves, </a:t>
            </a:r>
            <a:r>
              <a:rPr lang="en-US" sz="2650" spc="-150" dirty="0" smtClean="0">
                <a:solidFill>
                  <a:srgbClr val="00194C"/>
                </a:solidFill>
              </a:rPr>
              <a:t>whomever</a:t>
            </a:r>
            <a:r>
              <a:rPr lang="en-US" sz="2650" dirty="0" smtClean="0">
                <a:solidFill>
                  <a:srgbClr val="00194C"/>
                </a:solidFill>
              </a:rPr>
              <a:t> they </a:t>
            </a:r>
            <a:r>
              <a:rPr lang="en-US" sz="2650" spc="-150" dirty="0" smtClean="0">
                <a:solidFill>
                  <a:srgbClr val="00194C"/>
                </a:solidFill>
              </a:rPr>
              <a:t>chose. </a:t>
            </a:r>
            <a:r>
              <a:rPr lang="en-US" sz="2650" spc="-150" dirty="0" smtClean="0">
                <a:solidFill>
                  <a:srgbClr val="00194C"/>
                </a:solidFill>
              </a:rPr>
              <a:t>The </a:t>
            </a:r>
            <a:r>
              <a:rPr lang="en-US" sz="2650" dirty="0" err="1" smtClean="0">
                <a:solidFill>
                  <a:srgbClr val="00194C"/>
                </a:solidFill>
              </a:rPr>
              <a:t>Nephilim</a:t>
            </a:r>
            <a:r>
              <a:rPr lang="en-US" sz="2650" dirty="0" smtClean="0">
                <a:solidFill>
                  <a:srgbClr val="00194C"/>
                </a:solidFill>
              </a:rPr>
              <a:t> were on the </a:t>
            </a:r>
            <a:r>
              <a:rPr lang="en-US" sz="2650" spc="-150" dirty="0" smtClean="0">
                <a:solidFill>
                  <a:srgbClr val="00194C"/>
                </a:solidFill>
              </a:rPr>
              <a:t>earth in those </a:t>
            </a:r>
            <a:r>
              <a:rPr lang="en-US" sz="2650" dirty="0" smtClean="0">
                <a:solidFill>
                  <a:srgbClr val="00194C"/>
                </a:solidFill>
              </a:rPr>
              <a:t>days, and also afterward, when the sons of God came in to the daughters of men, and they bore </a:t>
            </a:r>
            <a:r>
              <a:rPr lang="en-US" sz="2650" i="1" dirty="0" smtClean="0">
                <a:solidFill>
                  <a:srgbClr val="00194C"/>
                </a:solidFill>
              </a:rPr>
              <a:t>children</a:t>
            </a:r>
            <a:r>
              <a:rPr lang="en-US" sz="2650" dirty="0" smtClean="0">
                <a:solidFill>
                  <a:srgbClr val="00194C"/>
                </a:solidFill>
              </a:rPr>
              <a:t> to them. Those were the mighty men who </a:t>
            </a:r>
            <a:r>
              <a:rPr lang="en-US" sz="2650" i="1" dirty="0" smtClean="0">
                <a:solidFill>
                  <a:srgbClr val="00194C"/>
                </a:solidFill>
              </a:rPr>
              <a:t>were</a:t>
            </a:r>
            <a:r>
              <a:rPr lang="en-US" sz="2650" dirty="0" smtClean="0">
                <a:solidFill>
                  <a:srgbClr val="00194C"/>
                </a:solidFill>
              </a:rPr>
              <a:t> of old, men of renown. </a:t>
            </a:r>
            <a:r>
              <a:rPr lang="en-US" sz="2650" dirty="0" smtClean="0">
                <a:solidFill>
                  <a:srgbClr val="00194C"/>
                </a:solidFill>
              </a:rPr>
              <a:t> </a:t>
            </a:r>
            <a:endParaRPr lang="en-US" sz="2650" dirty="0" smtClean="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143000"/>
          </a:xfrm>
        </p:spPr>
        <p:txBody>
          <a:bodyPr>
            <a:normAutofit/>
          </a:bodyPr>
          <a:lstStyle/>
          <a:p>
            <a:pPr algn="ctr"/>
            <a:r>
              <a:rPr lang="en-US" sz="5400" dirty="0" smtClean="0">
                <a:solidFill>
                  <a:srgbClr val="00153E"/>
                </a:solidFill>
                <a:latin typeface="Tahoma" pitchFamily="34" charset="0"/>
                <a:ea typeface="Tahoma" pitchFamily="34" charset="0"/>
                <a:cs typeface="Tahoma" pitchFamily="34" charset="0"/>
              </a:rPr>
              <a:t>Doctrinal illiteracy</a:t>
            </a:r>
            <a:endParaRPr lang="en-US" sz="5400" dirty="0">
              <a:solidFill>
                <a:srgbClr val="00153E"/>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b="1" dirty="0" smtClean="0">
                <a:solidFill>
                  <a:srgbClr val="00153E"/>
                </a:solidFill>
              </a:rPr>
              <a:t>Revelation </a:t>
            </a:r>
            <a:r>
              <a:rPr lang="en-US" b="1" spc="-150" dirty="0" smtClean="0">
                <a:solidFill>
                  <a:srgbClr val="00153E"/>
                </a:solidFill>
              </a:rPr>
              <a:t>1:17-18 </a:t>
            </a:r>
            <a:r>
              <a:rPr lang="en-US" spc="-150" dirty="0" smtClean="0">
                <a:solidFill>
                  <a:srgbClr val="00153E"/>
                </a:solidFill>
              </a:rPr>
              <a:t> When I </a:t>
            </a:r>
            <a:r>
              <a:rPr lang="en-US" dirty="0" smtClean="0">
                <a:solidFill>
                  <a:srgbClr val="00153E"/>
                </a:solidFill>
              </a:rPr>
              <a:t>saw Him, I fell at His feet like a dead man. And He placed His right hand on me, saying</a:t>
            </a:r>
            <a:r>
              <a:rPr lang="en-US" spc="-150" dirty="0" smtClean="0">
                <a:solidFill>
                  <a:srgbClr val="00153E"/>
                </a:solidFill>
              </a:rPr>
              <a:t>, "Do </a:t>
            </a:r>
            <a:r>
              <a:rPr lang="en-US" dirty="0" smtClean="0">
                <a:solidFill>
                  <a:srgbClr val="00153E"/>
                </a:solidFill>
              </a:rPr>
              <a:t>not be afraid</a:t>
            </a:r>
            <a:r>
              <a:rPr lang="en-US" spc="-150" dirty="0" smtClean="0">
                <a:solidFill>
                  <a:srgbClr val="00153E"/>
                </a:solidFill>
              </a:rPr>
              <a:t>; I am the </a:t>
            </a:r>
            <a:r>
              <a:rPr lang="en-US" dirty="0" smtClean="0">
                <a:solidFill>
                  <a:srgbClr val="00153E"/>
                </a:solidFill>
              </a:rPr>
              <a:t>first and the last, </a:t>
            </a:r>
            <a:r>
              <a:rPr lang="en-US" spc="-150" dirty="0" smtClean="0">
                <a:solidFill>
                  <a:srgbClr val="00153E"/>
                </a:solidFill>
              </a:rPr>
              <a:t>and</a:t>
            </a:r>
            <a:r>
              <a:rPr lang="en-US" dirty="0" smtClean="0">
                <a:solidFill>
                  <a:srgbClr val="00153E"/>
                </a:solidFill>
              </a:rPr>
              <a:t> the living One; and I was dead, and behold, I am alive forevermore</a:t>
            </a:r>
            <a:r>
              <a:rPr lang="en-US" spc="-150" dirty="0" smtClean="0">
                <a:solidFill>
                  <a:srgbClr val="00153E"/>
                </a:solidFill>
              </a:rPr>
              <a:t>, and I have </a:t>
            </a:r>
            <a:r>
              <a:rPr lang="en-US" dirty="0" smtClean="0">
                <a:solidFill>
                  <a:srgbClr val="00153E"/>
                </a:solidFill>
              </a:rPr>
              <a:t>the keys </a:t>
            </a:r>
            <a:r>
              <a:rPr lang="en-US" spc="-150" dirty="0" smtClean="0">
                <a:solidFill>
                  <a:srgbClr val="00153E"/>
                </a:solidFill>
              </a:rPr>
              <a:t>of death </a:t>
            </a:r>
            <a:r>
              <a:rPr lang="en-US" dirty="0" smtClean="0">
                <a:solidFill>
                  <a:srgbClr val="00153E"/>
                </a:solidFill>
              </a:rPr>
              <a:t>and of Hades.</a:t>
            </a:r>
          </a:p>
          <a:p>
            <a:pPr>
              <a:lnSpc>
                <a:spcPct val="90000"/>
              </a:lnSpc>
              <a:spcBef>
                <a:spcPts val="200"/>
              </a:spcBef>
            </a:pPr>
            <a:r>
              <a:rPr lang="en-US" b="1" dirty="0" smtClean="0">
                <a:solidFill>
                  <a:srgbClr val="00153E"/>
                </a:solidFill>
              </a:rPr>
              <a:t>Matthew 16:16-19 </a:t>
            </a:r>
            <a:r>
              <a:rPr lang="en-US" dirty="0" smtClean="0">
                <a:solidFill>
                  <a:srgbClr val="00153E"/>
                </a:solidFill>
              </a:rPr>
              <a:t> Simon Peter answered, "You are the Christ, the </a:t>
            </a:r>
            <a:r>
              <a:rPr lang="en-US" spc="-150" dirty="0" smtClean="0">
                <a:solidFill>
                  <a:srgbClr val="00153E"/>
                </a:solidFill>
              </a:rPr>
              <a:t>Son of the </a:t>
            </a:r>
            <a:r>
              <a:rPr lang="en-US" dirty="0" smtClean="0">
                <a:solidFill>
                  <a:srgbClr val="00153E"/>
                </a:solidFill>
              </a:rPr>
              <a:t>living God.” And Jesus said to </a:t>
            </a:r>
            <a:r>
              <a:rPr lang="en-US" spc="-150" dirty="0" smtClean="0">
                <a:solidFill>
                  <a:srgbClr val="00153E"/>
                </a:solidFill>
              </a:rPr>
              <a:t>him, "</a:t>
            </a:r>
            <a:r>
              <a:rPr lang="en-US" dirty="0" smtClean="0">
                <a:solidFill>
                  <a:srgbClr val="00153E"/>
                </a:solidFill>
              </a:rPr>
              <a:t>Blessed are you, </a:t>
            </a:r>
            <a:r>
              <a:rPr lang="en-US" spc="-150" dirty="0" smtClean="0">
                <a:solidFill>
                  <a:srgbClr val="00153E"/>
                </a:solidFill>
              </a:rPr>
              <a:t>Si</a:t>
            </a:r>
            <a:r>
              <a:rPr lang="en-US" dirty="0" smtClean="0">
                <a:solidFill>
                  <a:srgbClr val="00153E"/>
                </a:solidFill>
              </a:rPr>
              <a:t>mon </a:t>
            </a:r>
            <a:r>
              <a:rPr lang="en-US" spc="-150" dirty="0" err="1" smtClean="0">
                <a:solidFill>
                  <a:srgbClr val="00153E"/>
                </a:solidFill>
              </a:rPr>
              <a:t>Barjona</a:t>
            </a:r>
            <a:r>
              <a:rPr lang="en-US" spc="-150" dirty="0" smtClean="0">
                <a:solidFill>
                  <a:srgbClr val="00153E"/>
                </a:solidFill>
              </a:rPr>
              <a:t>, </a:t>
            </a:r>
            <a:r>
              <a:rPr lang="en-US" dirty="0" smtClean="0">
                <a:solidFill>
                  <a:srgbClr val="00153E"/>
                </a:solidFill>
              </a:rPr>
              <a:t>because flesh </a:t>
            </a:r>
            <a:r>
              <a:rPr lang="en-US" spc="-150" dirty="0" smtClean="0">
                <a:solidFill>
                  <a:srgbClr val="00153E"/>
                </a:solidFill>
              </a:rPr>
              <a:t>and </a:t>
            </a:r>
            <a:r>
              <a:rPr lang="en-US" dirty="0" smtClean="0">
                <a:solidFill>
                  <a:srgbClr val="00153E"/>
                </a:solidFill>
              </a:rPr>
              <a:t>blood did not reveal </a:t>
            </a:r>
            <a:r>
              <a:rPr lang="en-US" i="1" dirty="0" smtClean="0">
                <a:solidFill>
                  <a:srgbClr val="00153E"/>
                </a:solidFill>
              </a:rPr>
              <a:t>this</a:t>
            </a:r>
            <a:r>
              <a:rPr lang="en-US" dirty="0" smtClean="0">
                <a:solidFill>
                  <a:srgbClr val="00153E"/>
                </a:solidFill>
              </a:rPr>
              <a:t> to you, but My Father who is in heaven. I also say to you that you are Peter, and upon this rock I will build My church; and the gates of Hades will not overpower it. I will give you the keys of the kingdom of heaven; and whatever you bind on earth shall have been bound in heaven, and whatever you loose on earth shall have been loosed in heaven."  </a:t>
            </a:r>
            <a:endParaRPr lang="en-US" dirty="0">
              <a:solidFill>
                <a:srgbClr val="00153E"/>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3464</TotalTime>
  <Words>435</Words>
  <Application>Microsoft Office PowerPoint</Application>
  <PresentationFormat>On-screen Show (4:3)</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THE GREAT EXCHANGE</vt:lpstr>
      <vt:lpstr>VERSE FOR THE JOURNEY</vt:lpstr>
      <vt:lpstr>A PLACE CALLED HELL</vt:lpstr>
      <vt:lpstr>ABODE OF FALLEN ANGELS</vt:lpstr>
      <vt:lpstr>FOR REHAB?</vt:lpstr>
      <vt:lpstr>HOW DOES IT HAPPEN?</vt:lpstr>
      <vt:lpstr>SEEKING GOD</vt:lpstr>
      <vt:lpstr>DESTRUCTION</vt:lpstr>
      <vt:lpstr>Doctrinal illiteracy</vt:lpstr>
      <vt:lpstr>END OF THE MILLENNIUM</vt:lpstr>
      <vt:lpstr>The law of fairness….</vt:lpstr>
      <vt:lpstr>TYPES OF JUSTICE</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15</cp:revision>
  <dcterms:created xsi:type="dcterms:W3CDTF">2018-12-30T17:11:34Z</dcterms:created>
  <dcterms:modified xsi:type="dcterms:W3CDTF">2019-02-15T22:43:50Z</dcterms:modified>
</cp:coreProperties>
</file>