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1" r:id="rId5"/>
    <p:sldId id="262" r:id="rId6"/>
    <p:sldId id="263" r:id="rId7"/>
    <p:sldId id="264" r:id="rId8"/>
    <p:sldId id="265" r:id="rId9"/>
    <p:sldId id="269" r:id="rId10"/>
    <p:sldId id="266" r:id="rId11"/>
    <p:sldId id="267" r:id="rId12"/>
    <p:sldId id="268"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3E"/>
    <a:srgbClr val="00194C"/>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p:scale>
          <a:sx n="75" d="100"/>
          <a:sy n="75" d="100"/>
        </p:scale>
        <p:origin x="-1482" y="4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2/8/2019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2/8/2019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2/8/2019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2/8/2019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2/8/2019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2/8/2019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2/8/2019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2/8/2019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2/8/2019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2/8/2019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5</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DOUBTING SCRIPTURES</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88000"/>
              </a:lnSpc>
              <a:spcBef>
                <a:spcPts val="0"/>
              </a:spcBef>
            </a:pPr>
            <a:r>
              <a:rPr lang="en-US" sz="2750" dirty="0" smtClean="0">
                <a:solidFill>
                  <a:srgbClr val="00153E"/>
                </a:solidFill>
              </a:rPr>
              <a:t>Doubting </a:t>
            </a:r>
            <a:r>
              <a:rPr lang="en-US" sz="2750" dirty="0" err="1" smtClean="0">
                <a:solidFill>
                  <a:srgbClr val="00153E"/>
                </a:solidFill>
              </a:rPr>
              <a:t>substitutionary</a:t>
            </a:r>
            <a:r>
              <a:rPr lang="en-US" sz="2750" dirty="0" smtClean="0">
                <a:solidFill>
                  <a:srgbClr val="00153E"/>
                </a:solidFill>
              </a:rPr>
              <a:t> atonement doubts scripture</a:t>
            </a:r>
          </a:p>
          <a:p>
            <a:pPr>
              <a:lnSpc>
                <a:spcPct val="88000"/>
              </a:lnSpc>
              <a:spcBef>
                <a:spcPts val="0"/>
              </a:spcBef>
            </a:pPr>
            <a:r>
              <a:rPr lang="en-US" sz="2750" b="1" dirty="0" smtClean="0">
                <a:solidFill>
                  <a:srgbClr val="00153E"/>
                </a:solidFill>
              </a:rPr>
              <a:t>1 Corinthians </a:t>
            </a:r>
            <a:r>
              <a:rPr lang="en-US" sz="2750" b="1" spc="-150" dirty="0" smtClean="0">
                <a:solidFill>
                  <a:srgbClr val="00153E"/>
                </a:solidFill>
              </a:rPr>
              <a:t>15:3-8 </a:t>
            </a:r>
            <a:r>
              <a:rPr lang="en-US" sz="2750" spc="-150" dirty="0" smtClean="0">
                <a:solidFill>
                  <a:srgbClr val="00153E"/>
                </a:solidFill>
              </a:rPr>
              <a:t> For I </a:t>
            </a:r>
            <a:r>
              <a:rPr lang="en-US" sz="2750" dirty="0" smtClean="0">
                <a:solidFill>
                  <a:srgbClr val="00153E"/>
                </a:solidFill>
              </a:rPr>
              <a:t>delivered to you as of first importa</a:t>
            </a:r>
            <a:r>
              <a:rPr lang="en-US" sz="2750" spc="-150" dirty="0" smtClean="0">
                <a:solidFill>
                  <a:srgbClr val="00153E"/>
                </a:solidFill>
              </a:rPr>
              <a:t>nce</a:t>
            </a:r>
            <a:r>
              <a:rPr lang="en-US" sz="2750" dirty="0" smtClean="0">
                <a:solidFill>
                  <a:srgbClr val="00153E"/>
                </a:solidFill>
              </a:rPr>
              <a:t> what </a:t>
            </a:r>
            <a:r>
              <a:rPr lang="en-US" sz="2750" spc="-150" dirty="0" smtClean="0">
                <a:solidFill>
                  <a:srgbClr val="00153E"/>
                </a:solidFill>
              </a:rPr>
              <a:t>I also </a:t>
            </a:r>
            <a:r>
              <a:rPr lang="en-US" sz="2750" dirty="0" smtClean="0">
                <a:solidFill>
                  <a:srgbClr val="00153E"/>
                </a:solidFill>
              </a:rPr>
              <a:t>received, </a:t>
            </a:r>
            <a:r>
              <a:rPr lang="en-US" sz="2750" u="sng" dirty="0" smtClean="0">
                <a:solidFill>
                  <a:srgbClr val="00153E"/>
                </a:solidFill>
              </a:rPr>
              <a:t>that</a:t>
            </a:r>
            <a:r>
              <a:rPr lang="en-US" sz="2750" u="sng" spc="-150" dirty="0" smtClean="0">
                <a:solidFill>
                  <a:srgbClr val="00153E"/>
                </a:solidFill>
              </a:rPr>
              <a:t> Christ </a:t>
            </a:r>
            <a:r>
              <a:rPr lang="en-US" sz="2750" u="sng" dirty="0" smtClean="0">
                <a:solidFill>
                  <a:srgbClr val="00153E"/>
                </a:solidFill>
              </a:rPr>
              <a:t>died for our sins</a:t>
            </a:r>
            <a:r>
              <a:rPr lang="en-US" sz="2750" dirty="0" smtClean="0">
                <a:solidFill>
                  <a:srgbClr val="00153E"/>
                </a:solidFill>
              </a:rPr>
              <a:t> according </a:t>
            </a:r>
            <a:r>
              <a:rPr lang="en-US" sz="2750" spc="-150" dirty="0" smtClean="0">
                <a:solidFill>
                  <a:srgbClr val="00153E"/>
                </a:solidFill>
              </a:rPr>
              <a:t>to the </a:t>
            </a:r>
            <a:r>
              <a:rPr lang="en-US" sz="2750" dirty="0" smtClean="0">
                <a:solidFill>
                  <a:srgbClr val="00153E"/>
                </a:solidFill>
              </a:rPr>
              <a:t>Scriptures</a:t>
            </a:r>
            <a:r>
              <a:rPr lang="en-US" sz="2750" spc="-150" dirty="0" smtClean="0">
                <a:solidFill>
                  <a:srgbClr val="00153E"/>
                </a:solidFill>
              </a:rPr>
              <a:t>, and </a:t>
            </a:r>
            <a:r>
              <a:rPr lang="en-US" sz="2750" dirty="0" smtClean="0">
                <a:solidFill>
                  <a:srgbClr val="00153E"/>
                </a:solidFill>
              </a:rPr>
              <a:t>that He was buried and that He was raised on the third day according to the Scriptures; that He appeared </a:t>
            </a:r>
            <a:r>
              <a:rPr lang="en-US" sz="2750" spc="-150" dirty="0" smtClean="0">
                <a:solidFill>
                  <a:srgbClr val="00153E"/>
                </a:solidFill>
              </a:rPr>
              <a:t>to </a:t>
            </a:r>
            <a:r>
              <a:rPr lang="en-US" sz="2750" spc="-150" dirty="0" err="1" smtClean="0">
                <a:solidFill>
                  <a:srgbClr val="00153E"/>
                </a:solidFill>
              </a:rPr>
              <a:t>Cephas</a:t>
            </a:r>
            <a:r>
              <a:rPr lang="en-US" sz="2750" dirty="0" smtClean="0">
                <a:solidFill>
                  <a:srgbClr val="00153E"/>
                </a:solidFill>
              </a:rPr>
              <a:t>,</a:t>
            </a:r>
            <a:r>
              <a:rPr lang="en-US" sz="2750" spc="-150" dirty="0" smtClean="0">
                <a:solidFill>
                  <a:srgbClr val="00153E"/>
                </a:solidFill>
              </a:rPr>
              <a:t> then </a:t>
            </a:r>
            <a:r>
              <a:rPr lang="en-US" sz="2750" dirty="0" smtClean="0">
                <a:solidFill>
                  <a:srgbClr val="00153E"/>
                </a:solidFill>
              </a:rPr>
              <a:t>to the </a:t>
            </a:r>
            <a:r>
              <a:rPr lang="en-US" sz="2750" spc="-150" dirty="0" smtClean="0">
                <a:solidFill>
                  <a:srgbClr val="00153E"/>
                </a:solidFill>
              </a:rPr>
              <a:t>twe</a:t>
            </a:r>
            <a:r>
              <a:rPr lang="en-US" sz="2750" dirty="0" smtClean="0">
                <a:solidFill>
                  <a:srgbClr val="00153E"/>
                </a:solidFill>
              </a:rPr>
              <a:t>lve</a:t>
            </a:r>
            <a:r>
              <a:rPr lang="en-US" sz="2750" spc="-150" dirty="0" smtClean="0">
                <a:solidFill>
                  <a:srgbClr val="00153E"/>
                </a:solidFill>
              </a:rPr>
              <a:t>. After </a:t>
            </a:r>
            <a:r>
              <a:rPr lang="en-US" sz="2750" dirty="0" smtClean="0">
                <a:solidFill>
                  <a:srgbClr val="00153E"/>
                </a:solidFill>
              </a:rPr>
              <a:t>that He appeared</a:t>
            </a:r>
            <a:r>
              <a:rPr lang="en-US" sz="2750" spc="-150" dirty="0" smtClean="0">
                <a:solidFill>
                  <a:srgbClr val="00153E"/>
                </a:solidFill>
              </a:rPr>
              <a:t> to </a:t>
            </a:r>
            <a:r>
              <a:rPr lang="en-US" sz="2750" dirty="0" smtClean="0">
                <a:solidFill>
                  <a:srgbClr val="00153E"/>
                </a:solidFill>
              </a:rPr>
              <a:t>more</a:t>
            </a:r>
            <a:r>
              <a:rPr lang="en-US" sz="2750" spc="-150" dirty="0" smtClean="0">
                <a:solidFill>
                  <a:srgbClr val="00153E"/>
                </a:solidFill>
              </a:rPr>
              <a:t> than </a:t>
            </a:r>
            <a:r>
              <a:rPr lang="en-US" sz="2750" dirty="0" smtClean="0">
                <a:solidFill>
                  <a:srgbClr val="00153E"/>
                </a:solidFill>
              </a:rPr>
              <a:t>five hun</a:t>
            </a:r>
            <a:r>
              <a:rPr lang="en-US" sz="2750" spc="-150" dirty="0" smtClean="0">
                <a:solidFill>
                  <a:srgbClr val="00153E"/>
                </a:solidFill>
              </a:rPr>
              <a:t>dred</a:t>
            </a:r>
            <a:r>
              <a:rPr lang="en-US" sz="2750" dirty="0" smtClean="0">
                <a:solidFill>
                  <a:srgbClr val="00153E"/>
                </a:solidFill>
              </a:rPr>
              <a:t> brethren at one time, most of whom remain until now, but some have fallen asleep; then He appeared to James, then to all the apostles; and last of all, as to one untimely born, He appeared to me also. </a:t>
            </a:r>
          </a:p>
          <a:p>
            <a:pPr>
              <a:lnSpc>
                <a:spcPct val="88000"/>
              </a:lnSpc>
              <a:spcBef>
                <a:spcPts val="0"/>
              </a:spcBef>
            </a:pPr>
            <a:r>
              <a:rPr lang="en-US" sz="2750" b="1" dirty="0" smtClean="0">
                <a:solidFill>
                  <a:srgbClr val="00153E"/>
                </a:solidFill>
              </a:rPr>
              <a:t>Romans 5:8-9 </a:t>
            </a:r>
            <a:r>
              <a:rPr lang="en-US" sz="2750" dirty="0" smtClean="0">
                <a:solidFill>
                  <a:srgbClr val="00153E"/>
                </a:solidFill>
              </a:rPr>
              <a:t>But God demonstrates His own love </a:t>
            </a:r>
            <a:r>
              <a:rPr lang="en-US" sz="2750" spc="-150" dirty="0" smtClean="0">
                <a:solidFill>
                  <a:srgbClr val="00153E"/>
                </a:solidFill>
              </a:rPr>
              <a:t>toward us, in that while we were yet sinners, Christ died for us. </a:t>
            </a:r>
            <a:r>
              <a:rPr lang="en-US" sz="2750" dirty="0" smtClean="0">
                <a:solidFill>
                  <a:srgbClr val="00153E"/>
                </a:solidFill>
              </a:rPr>
              <a:t>Much </a:t>
            </a:r>
            <a:r>
              <a:rPr lang="en-US" sz="2750" spc="-150" dirty="0" smtClean="0">
                <a:solidFill>
                  <a:srgbClr val="00153E"/>
                </a:solidFill>
              </a:rPr>
              <a:t>more then, </a:t>
            </a:r>
            <a:r>
              <a:rPr lang="en-US" sz="2750" dirty="0" smtClean="0">
                <a:solidFill>
                  <a:srgbClr val="00153E"/>
                </a:solidFill>
              </a:rPr>
              <a:t>having now </a:t>
            </a:r>
            <a:r>
              <a:rPr lang="en-US" sz="2750" spc="-150" dirty="0" smtClean="0">
                <a:solidFill>
                  <a:srgbClr val="00153E"/>
                </a:solidFill>
              </a:rPr>
              <a:t>been justified by His </a:t>
            </a:r>
            <a:r>
              <a:rPr lang="en-US" sz="2750" dirty="0" smtClean="0">
                <a:solidFill>
                  <a:srgbClr val="00153E"/>
                </a:solidFill>
              </a:rPr>
              <a:t>blood, we shall be saved from the wrath </a:t>
            </a:r>
            <a:r>
              <a:rPr lang="en-US" sz="2750" i="1" dirty="0" smtClean="0">
                <a:solidFill>
                  <a:srgbClr val="00153E"/>
                </a:solidFill>
              </a:rPr>
              <a:t>of God</a:t>
            </a:r>
            <a:r>
              <a:rPr lang="en-US" sz="2750" dirty="0" smtClean="0">
                <a:solidFill>
                  <a:srgbClr val="00153E"/>
                </a:solidFill>
              </a:rPr>
              <a:t> through Him. </a:t>
            </a:r>
          </a:p>
          <a:p>
            <a:pPr>
              <a:lnSpc>
                <a:spcPct val="88000"/>
              </a:lnSpc>
              <a:spcBef>
                <a:spcPts val="0"/>
              </a:spcBef>
            </a:pP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FULFILLING THE LAW</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spcBef>
                <a:spcPts val="300"/>
              </a:spcBef>
            </a:pPr>
            <a:r>
              <a:rPr lang="en-US" b="1" dirty="0" smtClean="0">
                <a:solidFill>
                  <a:srgbClr val="00153E"/>
                </a:solidFill>
              </a:rPr>
              <a:t>Genesis 22:8 </a:t>
            </a:r>
            <a:r>
              <a:rPr lang="en-US" dirty="0" smtClean="0">
                <a:solidFill>
                  <a:srgbClr val="00153E"/>
                </a:solidFill>
              </a:rPr>
              <a:t> Abraham said, "God will provide for Himself the lamb for the burnt offering, my son." So the two of them walked on together. </a:t>
            </a:r>
          </a:p>
          <a:p>
            <a:pPr>
              <a:spcBef>
                <a:spcPts val="300"/>
              </a:spcBef>
            </a:pPr>
            <a:r>
              <a:rPr lang="en-US" b="1" dirty="0" smtClean="0">
                <a:solidFill>
                  <a:srgbClr val="00153E"/>
                </a:solidFill>
              </a:rPr>
              <a:t>John 1:27-31 </a:t>
            </a:r>
            <a:r>
              <a:rPr lang="en-US" dirty="0" smtClean="0">
                <a:solidFill>
                  <a:srgbClr val="00153E"/>
                </a:solidFill>
              </a:rPr>
              <a:t> "</a:t>
            </a:r>
            <a:r>
              <a:rPr lang="en-US" i="1" dirty="0" smtClean="0">
                <a:solidFill>
                  <a:srgbClr val="00153E"/>
                </a:solidFill>
              </a:rPr>
              <a:t>It is</a:t>
            </a:r>
            <a:r>
              <a:rPr lang="en-US" dirty="0" smtClean="0">
                <a:solidFill>
                  <a:srgbClr val="00153E"/>
                </a:solidFill>
              </a:rPr>
              <a:t> He who comes after me, the thong of whose sandal I am not worthy to untie.” These things took place in Bethany beyond the Jordan, where John was baptizing. The next day he saw Jesus coming to him and said, "Behold, the </a:t>
            </a:r>
            <a:r>
              <a:rPr lang="en-US" b="1" dirty="0" smtClean="0">
                <a:solidFill>
                  <a:srgbClr val="00153E"/>
                </a:solidFill>
              </a:rPr>
              <a:t>Lamb of God </a:t>
            </a:r>
            <a:r>
              <a:rPr lang="en-US" dirty="0" smtClean="0">
                <a:solidFill>
                  <a:srgbClr val="00153E"/>
                </a:solidFill>
              </a:rPr>
              <a:t>who takes away the sin of the world! This is He on behalf of whom I said, 'After me comes a Man who has a higher rank than I, for He existed before me.’  I did not recognize Him, but so that He might be manifested to Israel, I came baptizing in water.”</a:t>
            </a:r>
          </a:p>
          <a:p>
            <a:pPr>
              <a:spcBef>
                <a:spcPts val="300"/>
              </a:spcBef>
            </a:pPr>
            <a:r>
              <a:rPr lang="en-US" dirty="0" smtClean="0">
                <a:solidFill>
                  <a:srgbClr val="00153E"/>
                </a:solidFill>
                <a:latin typeface="Tahoma" pitchFamily="34" charset="0"/>
                <a:ea typeface="Tahoma" pitchFamily="34" charset="0"/>
                <a:cs typeface="Tahoma" pitchFamily="34" charset="0"/>
              </a:rPr>
              <a:t>SPRING FEAST FULFILLMENT</a:t>
            </a: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COMPLETED WORK</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200"/>
              </a:spcBef>
            </a:pPr>
            <a:r>
              <a:rPr lang="en-US" b="1" dirty="0" smtClean="0">
                <a:solidFill>
                  <a:srgbClr val="00153E"/>
                </a:solidFill>
              </a:rPr>
              <a:t>Ephesians 4:4-12 </a:t>
            </a:r>
            <a:r>
              <a:rPr lang="en-US" dirty="0" smtClean="0">
                <a:solidFill>
                  <a:srgbClr val="00153E"/>
                </a:solidFill>
              </a:rPr>
              <a:t> </a:t>
            </a:r>
            <a:r>
              <a:rPr lang="en-US" i="1" dirty="0" smtClean="0">
                <a:solidFill>
                  <a:srgbClr val="00153E"/>
                </a:solidFill>
              </a:rPr>
              <a:t>There is</a:t>
            </a:r>
            <a:r>
              <a:rPr lang="en-US" dirty="0" smtClean="0">
                <a:solidFill>
                  <a:srgbClr val="00153E"/>
                </a:solidFill>
              </a:rPr>
              <a:t> one body and one Spirit, just as also you were called </a:t>
            </a:r>
            <a:r>
              <a:rPr lang="en-US" spc="-150" dirty="0" smtClean="0">
                <a:solidFill>
                  <a:srgbClr val="00153E"/>
                </a:solidFill>
              </a:rPr>
              <a:t>in one </a:t>
            </a:r>
            <a:r>
              <a:rPr lang="en-US" dirty="0" smtClean="0">
                <a:solidFill>
                  <a:srgbClr val="00153E"/>
                </a:solidFill>
              </a:rPr>
              <a:t>hope of your calling; one Lord</a:t>
            </a:r>
            <a:r>
              <a:rPr lang="en-US" spc="-150" dirty="0" smtClean="0">
                <a:solidFill>
                  <a:srgbClr val="00153E"/>
                </a:solidFill>
              </a:rPr>
              <a:t>, one </a:t>
            </a:r>
            <a:r>
              <a:rPr lang="en-US" dirty="0" smtClean="0">
                <a:solidFill>
                  <a:srgbClr val="00153E"/>
                </a:solidFill>
              </a:rPr>
              <a:t>faith</a:t>
            </a:r>
            <a:r>
              <a:rPr lang="en-US" spc="-150" dirty="0" smtClean="0">
                <a:solidFill>
                  <a:srgbClr val="00153E"/>
                </a:solidFill>
              </a:rPr>
              <a:t>, one </a:t>
            </a:r>
            <a:r>
              <a:rPr lang="en-US" dirty="0" smtClean="0">
                <a:solidFill>
                  <a:srgbClr val="00153E"/>
                </a:solidFill>
              </a:rPr>
              <a:t>baptism</a:t>
            </a:r>
            <a:r>
              <a:rPr lang="en-US" spc="-150" dirty="0" smtClean="0">
                <a:solidFill>
                  <a:srgbClr val="00153E"/>
                </a:solidFill>
              </a:rPr>
              <a:t>, one </a:t>
            </a:r>
            <a:r>
              <a:rPr lang="en-US" dirty="0" smtClean="0">
                <a:solidFill>
                  <a:srgbClr val="00153E"/>
                </a:solidFill>
              </a:rPr>
              <a:t>God and Father of all who is over all and through </a:t>
            </a:r>
            <a:r>
              <a:rPr lang="en-US" spc="-150" dirty="0" smtClean="0">
                <a:solidFill>
                  <a:srgbClr val="00153E"/>
                </a:solidFill>
              </a:rPr>
              <a:t>all and in </a:t>
            </a:r>
            <a:r>
              <a:rPr lang="en-US" dirty="0" smtClean="0">
                <a:solidFill>
                  <a:srgbClr val="00153E"/>
                </a:solidFill>
              </a:rPr>
              <a:t>all. But to each </a:t>
            </a:r>
            <a:r>
              <a:rPr lang="en-US" spc="-150" dirty="0" smtClean="0">
                <a:solidFill>
                  <a:srgbClr val="00153E"/>
                </a:solidFill>
              </a:rPr>
              <a:t>one of us </a:t>
            </a:r>
            <a:r>
              <a:rPr lang="en-US" dirty="0" smtClean="0">
                <a:solidFill>
                  <a:srgbClr val="00153E"/>
                </a:solidFill>
              </a:rPr>
              <a:t>grace was given according to the measure of Christ's gift. Therefore it says, </a:t>
            </a:r>
            <a:r>
              <a:rPr lang="en-US" sz="2400" dirty="0" smtClean="0">
                <a:solidFill>
                  <a:srgbClr val="00153E"/>
                </a:solidFill>
              </a:rPr>
              <a:t>"</a:t>
            </a:r>
            <a:r>
              <a:rPr lang="en-US" sz="2400" cap="small" dirty="0" smtClean="0">
                <a:solidFill>
                  <a:srgbClr val="00153E"/>
                </a:solidFill>
              </a:rPr>
              <a:t>WHEN</a:t>
            </a:r>
            <a:r>
              <a:rPr lang="en-US" sz="2400" dirty="0" smtClean="0">
                <a:solidFill>
                  <a:srgbClr val="00153E"/>
                </a:solidFill>
              </a:rPr>
              <a:t> </a:t>
            </a:r>
            <a:r>
              <a:rPr lang="en-US" sz="2400" cap="small" dirty="0" smtClean="0">
                <a:solidFill>
                  <a:srgbClr val="00153E"/>
                </a:solidFill>
              </a:rPr>
              <a:t>HE ASCENDED </a:t>
            </a:r>
            <a:r>
              <a:rPr lang="en-US" sz="2400" cap="small" spc="-150" dirty="0" smtClean="0">
                <a:solidFill>
                  <a:srgbClr val="00153E"/>
                </a:solidFill>
              </a:rPr>
              <a:t>ON HIGH</a:t>
            </a:r>
            <a:r>
              <a:rPr lang="en-US" sz="2400" spc="-150" dirty="0" smtClean="0">
                <a:solidFill>
                  <a:srgbClr val="00153E"/>
                </a:solidFill>
              </a:rPr>
              <a:t>, </a:t>
            </a:r>
            <a:r>
              <a:rPr lang="en-US" sz="2400" cap="small" spc="-150" dirty="0" smtClean="0">
                <a:solidFill>
                  <a:srgbClr val="00153E"/>
                </a:solidFill>
              </a:rPr>
              <a:t>HE</a:t>
            </a:r>
            <a:r>
              <a:rPr lang="en-US" sz="2400" spc="-150" dirty="0" smtClean="0">
                <a:solidFill>
                  <a:srgbClr val="00153E"/>
                </a:solidFill>
              </a:rPr>
              <a:t> </a:t>
            </a:r>
            <a:r>
              <a:rPr lang="en-US" sz="2400" cap="small" spc="-150" dirty="0" smtClean="0">
                <a:solidFill>
                  <a:srgbClr val="00153E"/>
                </a:solidFill>
              </a:rPr>
              <a:t>LED </a:t>
            </a:r>
            <a:r>
              <a:rPr lang="en-US" sz="2400" cap="small" dirty="0" smtClean="0">
                <a:solidFill>
                  <a:srgbClr val="00153E"/>
                </a:solidFill>
              </a:rPr>
              <a:t>CAPTIVE</a:t>
            </a:r>
            <a:r>
              <a:rPr lang="en-US" sz="2400" cap="small" spc="-150" dirty="0" smtClean="0">
                <a:solidFill>
                  <a:srgbClr val="00153E"/>
                </a:solidFill>
              </a:rPr>
              <a:t> A HOST OF </a:t>
            </a:r>
            <a:r>
              <a:rPr lang="en-US" sz="2400" cap="small" dirty="0" smtClean="0">
                <a:solidFill>
                  <a:srgbClr val="00153E"/>
                </a:solidFill>
              </a:rPr>
              <a:t>CAPTIVES</a:t>
            </a:r>
            <a:r>
              <a:rPr lang="en-US" sz="2400" dirty="0" smtClean="0">
                <a:solidFill>
                  <a:srgbClr val="00153E"/>
                </a:solidFill>
              </a:rPr>
              <a:t>, </a:t>
            </a:r>
            <a:r>
              <a:rPr lang="en-US" sz="2400" cap="small" spc="-150" dirty="0" smtClean="0">
                <a:solidFill>
                  <a:srgbClr val="00153E"/>
                </a:solidFill>
              </a:rPr>
              <a:t>AND</a:t>
            </a:r>
            <a:r>
              <a:rPr lang="en-US" sz="2400" spc="-150" dirty="0" smtClean="0">
                <a:solidFill>
                  <a:srgbClr val="00153E"/>
                </a:solidFill>
              </a:rPr>
              <a:t> </a:t>
            </a:r>
            <a:r>
              <a:rPr lang="en-US" sz="2400" cap="small" spc="-150" dirty="0" smtClean="0">
                <a:solidFill>
                  <a:srgbClr val="00153E"/>
                </a:solidFill>
              </a:rPr>
              <a:t>HE </a:t>
            </a:r>
            <a:r>
              <a:rPr lang="en-US" sz="2400" cap="small" dirty="0" smtClean="0">
                <a:solidFill>
                  <a:srgbClr val="00153E"/>
                </a:solidFill>
              </a:rPr>
              <a:t>GAVE G</a:t>
            </a:r>
            <a:r>
              <a:rPr lang="en-US" sz="2400" cap="small" spc="-150" dirty="0" smtClean="0">
                <a:solidFill>
                  <a:srgbClr val="00153E"/>
                </a:solidFill>
              </a:rPr>
              <a:t>IFTS</a:t>
            </a:r>
            <a:r>
              <a:rPr lang="en-US" sz="2400" cap="small" dirty="0" smtClean="0">
                <a:solidFill>
                  <a:srgbClr val="00153E"/>
                </a:solidFill>
              </a:rPr>
              <a:t> TO MEN</a:t>
            </a:r>
            <a:r>
              <a:rPr lang="en-US" sz="2400" dirty="0" smtClean="0">
                <a:solidFill>
                  <a:srgbClr val="00153E"/>
                </a:solidFill>
              </a:rPr>
              <a:t>.” </a:t>
            </a:r>
            <a:r>
              <a:rPr lang="en-US" dirty="0" smtClean="0">
                <a:solidFill>
                  <a:srgbClr val="00153E"/>
                </a:solidFill>
              </a:rPr>
              <a:t>(</a:t>
            </a:r>
            <a:r>
              <a:rPr lang="en-US" spc="-150" dirty="0" smtClean="0">
                <a:solidFill>
                  <a:srgbClr val="00153E"/>
                </a:solidFill>
              </a:rPr>
              <a:t>Now this </a:t>
            </a:r>
            <a:r>
              <a:rPr lang="en-US" i="1" spc="-150" dirty="0" smtClean="0">
                <a:solidFill>
                  <a:srgbClr val="00153E"/>
                </a:solidFill>
              </a:rPr>
              <a:t>expression</a:t>
            </a:r>
            <a:r>
              <a:rPr lang="en-US" i="1" dirty="0" smtClean="0">
                <a:solidFill>
                  <a:srgbClr val="00153E"/>
                </a:solidFill>
              </a:rPr>
              <a:t>,</a:t>
            </a:r>
            <a:r>
              <a:rPr lang="en-US" dirty="0" smtClean="0">
                <a:solidFill>
                  <a:srgbClr val="00153E"/>
                </a:solidFill>
              </a:rPr>
              <a:t> "He ascend</a:t>
            </a:r>
            <a:r>
              <a:rPr lang="en-US" spc="-150" dirty="0" smtClean="0">
                <a:solidFill>
                  <a:srgbClr val="00153E"/>
                </a:solidFill>
              </a:rPr>
              <a:t>ed," </a:t>
            </a:r>
            <a:r>
              <a:rPr lang="en-US" dirty="0" smtClean="0">
                <a:solidFill>
                  <a:srgbClr val="00153E"/>
                </a:solidFill>
              </a:rPr>
              <a:t>what does </a:t>
            </a:r>
            <a:r>
              <a:rPr lang="en-US" spc="-150" dirty="0" smtClean="0">
                <a:solidFill>
                  <a:srgbClr val="00153E"/>
                </a:solidFill>
              </a:rPr>
              <a:t>it mean </a:t>
            </a:r>
            <a:r>
              <a:rPr lang="en-US" dirty="0" smtClean="0">
                <a:solidFill>
                  <a:srgbClr val="00153E"/>
                </a:solidFill>
              </a:rPr>
              <a:t>except that He </a:t>
            </a:r>
            <a:r>
              <a:rPr lang="en-US" spc="-150" dirty="0" smtClean="0">
                <a:solidFill>
                  <a:srgbClr val="00153E"/>
                </a:solidFill>
              </a:rPr>
              <a:t>also had </a:t>
            </a:r>
            <a:r>
              <a:rPr lang="en-US" dirty="0" smtClean="0">
                <a:solidFill>
                  <a:srgbClr val="00153E"/>
                </a:solidFill>
              </a:rPr>
              <a:t>descended </a:t>
            </a:r>
            <a:r>
              <a:rPr lang="en-US" spc="-150" dirty="0" smtClean="0">
                <a:solidFill>
                  <a:srgbClr val="00153E"/>
                </a:solidFill>
              </a:rPr>
              <a:t>into the </a:t>
            </a:r>
            <a:r>
              <a:rPr lang="en-US" dirty="0" smtClean="0">
                <a:solidFill>
                  <a:srgbClr val="00153E"/>
                </a:solidFill>
              </a:rPr>
              <a:t>lower parts </a:t>
            </a:r>
            <a:r>
              <a:rPr lang="en-US" spc="-150" dirty="0" smtClean="0">
                <a:solidFill>
                  <a:srgbClr val="00153E"/>
                </a:solidFill>
              </a:rPr>
              <a:t>of the </a:t>
            </a:r>
            <a:r>
              <a:rPr lang="en-US" dirty="0" smtClean="0">
                <a:solidFill>
                  <a:srgbClr val="00153E"/>
                </a:solidFill>
              </a:rPr>
              <a:t>earth</a:t>
            </a:r>
            <a:r>
              <a:rPr lang="en-US" spc="-150" dirty="0" smtClean="0">
                <a:solidFill>
                  <a:srgbClr val="00153E"/>
                </a:solidFill>
              </a:rPr>
              <a:t>? He who </a:t>
            </a:r>
            <a:r>
              <a:rPr lang="en-US" dirty="0" smtClean="0">
                <a:solidFill>
                  <a:srgbClr val="00153E"/>
                </a:solidFill>
              </a:rPr>
              <a:t>descended is Himself also He </a:t>
            </a:r>
            <a:r>
              <a:rPr lang="en-US" spc="-150" dirty="0" smtClean="0">
                <a:solidFill>
                  <a:srgbClr val="00153E"/>
                </a:solidFill>
              </a:rPr>
              <a:t>who ascended </a:t>
            </a:r>
            <a:r>
              <a:rPr lang="en-US" dirty="0" smtClean="0">
                <a:solidFill>
                  <a:srgbClr val="00153E"/>
                </a:solidFill>
              </a:rPr>
              <a:t>far </a:t>
            </a:r>
            <a:r>
              <a:rPr lang="en-US" spc="-150" dirty="0" smtClean="0">
                <a:solidFill>
                  <a:srgbClr val="00153E"/>
                </a:solidFill>
              </a:rPr>
              <a:t>above all the </a:t>
            </a:r>
            <a:r>
              <a:rPr lang="en-US" dirty="0" smtClean="0">
                <a:solidFill>
                  <a:srgbClr val="00153E"/>
                </a:solidFill>
              </a:rPr>
              <a:t>heavens</a:t>
            </a:r>
            <a:r>
              <a:rPr lang="en-US" spc="-150" dirty="0" smtClean="0">
                <a:solidFill>
                  <a:srgbClr val="00153E"/>
                </a:solidFill>
              </a:rPr>
              <a:t>, so that </a:t>
            </a:r>
            <a:r>
              <a:rPr lang="en-US" dirty="0" smtClean="0">
                <a:solidFill>
                  <a:srgbClr val="00153E"/>
                </a:solidFill>
              </a:rPr>
              <a:t>He might fill all things</a:t>
            </a:r>
            <a:r>
              <a:rPr lang="en-US" spc="-150" dirty="0" smtClean="0">
                <a:solidFill>
                  <a:srgbClr val="00153E"/>
                </a:solidFill>
              </a:rPr>
              <a:t>.) And He </a:t>
            </a:r>
            <a:r>
              <a:rPr lang="en-US" dirty="0" smtClean="0">
                <a:solidFill>
                  <a:srgbClr val="00153E"/>
                </a:solidFill>
              </a:rPr>
              <a:t>gave some </a:t>
            </a:r>
            <a:r>
              <a:rPr lang="en-US" i="1" dirty="0" smtClean="0">
                <a:solidFill>
                  <a:srgbClr val="00153E"/>
                </a:solidFill>
              </a:rPr>
              <a:t>as</a:t>
            </a:r>
            <a:r>
              <a:rPr lang="en-US" dirty="0" smtClean="0">
                <a:solidFill>
                  <a:srgbClr val="00153E"/>
                </a:solidFill>
              </a:rPr>
              <a:t> apostles, some </a:t>
            </a:r>
            <a:r>
              <a:rPr lang="en-US" i="1" dirty="0" smtClean="0">
                <a:solidFill>
                  <a:srgbClr val="00153E"/>
                </a:solidFill>
              </a:rPr>
              <a:t>as</a:t>
            </a:r>
            <a:r>
              <a:rPr lang="en-US" dirty="0" smtClean="0">
                <a:solidFill>
                  <a:srgbClr val="00153E"/>
                </a:solidFill>
              </a:rPr>
              <a:t> prophets, some </a:t>
            </a:r>
            <a:r>
              <a:rPr lang="en-US" i="1" dirty="0" smtClean="0">
                <a:solidFill>
                  <a:srgbClr val="00153E"/>
                </a:solidFill>
              </a:rPr>
              <a:t>as</a:t>
            </a:r>
            <a:r>
              <a:rPr lang="en-US" dirty="0" smtClean="0">
                <a:solidFill>
                  <a:srgbClr val="00153E"/>
                </a:solidFill>
              </a:rPr>
              <a:t> </a:t>
            </a:r>
            <a:r>
              <a:rPr lang="en-US" smtClean="0">
                <a:solidFill>
                  <a:srgbClr val="00153E"/>
                </a:solidFill>
              </a:rPr>
              <a:t>evangelists, </a:t>
            </a:r>
            <a:r>
              <a:rPr lang="en-US" dirty="0" smtClean="0">
                <a:solidFill>
                  <a:srgbClr val="00153E"/>
                </a:solidFill>
              </a:rPr>
              <a:t>some </a:t>
            </a:r>
            <a:r>
              <a:rPr lang="en-US" i="1" dirty="0" smtClean="0">
                <a:solidFill>
                  <a:srgbClr val="00153E"/>
                </a:solidFill>
              </a:rPr>
              <a:t>as</a:t>
            </a:r>
            <a:r>
              <a:rPr lang="en-US" dirty="0" smtClean="0">
                <a:solidFill>
                  <a:srgbClr val="00153E"/>
                </a:solidFill>
              </a:rPr>
              <a:t> pastors and teachers, for the equipping of the saints for the work of service, to the building up of the body of Christ; </a:t>
            </a:r>
            <a:br>
              <a:rPr lang="en-US" dirty="0" smtClean="0">
                <a:solidFill>
                  <a:srgbClr val="00153E"/>
                </a:solidFill>
              </a:rPr>
            </a:b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SUBSTITUTIONARY ATONEMENT</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0000"/>
              </a:lnSpc>
              <a:spcBef>
                <a:spcPts val="300"/>
              </a:spcBef>
            </a:pPr>
            <a:r>
              <a:rPr lang="en-US" sz="2600" dirty="0" smtClean="0">
                <a:solidFill>
                  <a:srgbClr val="00153E"/>
                </a:solidFill>
                <a:latin typeface="Tahoma" pitchFamily="34" charset="0"/>
                <a:ea typeface="Tahoma" pitchFamily="34" charset="0"/>
                <a:cs typeface="Tahoma" pitchFamily="34" charset="0"/>
              </a:rPr>
              <a:t>Of all the elements of Christianity, the most repugnant is the </a:t>
            </a:r>
            <a:r>
              <a:rPr lang="en-US" sz="2600" smtClean="0">
                <a:solidFill>
                  <a:srgbClr val="00153E"/>
                </a:solidFill>
                <a:latin typeface="Tahoma" pitchFamily="34" charset="0"/>
                <a:ea typeface="Tahoma" pitchFamily="34" charset="0"/>
                <a:cs typeface="Tahoma" pitchFamily="34" charset="0"/>
              </a:rPr>
              <a:t>notion </a:t>
            </a:r>
            <a:r>
              <a:rPr lang="en-US" sz="2600" smtClean="0">
                <a:solidFill>
                  <a:srgbClr val="00153E"/>
                </a:solidFill>
                <a:latin typeface="Tahoma" pitchFamily="34" charset="0"/>
                <a:ea typeface="Tahoma" pitchFamily="34" charset="0"/>
                <a:cs typeface="Tahoma" pitchFamily="34" charset="0"/>
              </a:rPr>
              <a:t>of </a:t>
            </a:r>
            <a:r>
              <a:rPr lang="en-US" sz="2600" dirty="0" smtClean="0">
                <a:solidFill>
                  <a:srgbClr val="00153E"/>
                </a:solidFill>
                <a:latin typeface="Tahoma" pitchFamily="34" charset="0"/>
                <a:ea typeface="Tahoma" pitchFamily="34" charset="0"/>
                <a:cs typeface="Tahoma" pitchFamily="34" charset="0"/>
              </a:rPr>
              <a:t>the Christ who took our sins upon himself and sacrificed his body in agony to save our souls.  Did we ask him to?  </a:t>
            </a:r>
            <a:r>
              <a:rPr lang="en-US" sz="2400" i="1" dirty="0" smtClean="0">
                <a:solidFill>
                  <a:srgbClr val="00153E"/>
                </a:solidFill>
                <a:latin typeface="Tahoma" pitchFamily="34" charset="0"/>
                <a:ea typeface="Tahoma" pitchFamily="34" charset="0"/>
                <a:cs typeface="Tahoma" pitchFamily="34" charset="0"/>
              </a:rPr>
              <a:t>Spencer Burke</a:t>
            </a:r>
          </a:p>
          <a:p>
            <a:pPr>
              <a:lnSpc>
                <a:spcPct val="90000"/>
              </a:lnSpc>
              <a:spcBef>
                <a:spcPts val="300"/>
              </a:spcBef>
            </a:pPr>
            <a:r>
              <a:rPr lang="en-US" b="1" dirty="0" smtClean="0">
                <a:solidFill>
                  <a:srgbClr val="00153E"/>
                </a:solidFill>
              </a:rPr>
              <a:t>1 Peter 2:21-24 </a:t>
            </a:r>
            <a:r>
              <a:rPr lang="en-US" dirty="0" smtClean="0">
                <a:solidFill>
                  <a:srgbClr val="00153E"/>
                </a:solidFill>
              </a:rPr>
              <a:t> For you have been called for this purpose, since Christ also suffered for you, leaving you an example for you to follow in His steps, </a:t>
            </a:r>
            <a:r>
              <a:rPr lang="en-US" sz="2400" cap="small" dirty="0" smtClean="0">
                <a:solidFill>
                  <a:srgbClr val="00153E"/>
                </a:solidFill>
              </a:rPr>
              <a:t>WHO</a:t>
            </a:r>
            <a:r>
              <a:rPr lang="en-US" sz="2400" dirty="0" smtClean="0">
                <a:solidFill>
                  <a:srgbClr val="00153E"/>
                </a:solidFill>
              </a:rPr>
              <a:t> </a:t>
            </a:r>
            <a:r>
              <a:rPr lang="en-US" sz="2400" cap="small" dirty="0" smtClean="0">
                <a:solidFill>
                  <a:srgbClr val="00153E"/>
                </a:solidFill>
              </a:rPr>
              <a:t>COMMITTED NO SIN</a:t>
            </a:r>
            <a:r>
              <a:rPr lang="en-US" sz="2400" dirty="0" smtClean="0">
                <a:solidFill>
                  <a:srgbClr val="00153E"/>
                </a:solidFill>
              </a:rPr>
              <a:t>, </a:t>
            </a:r>
            <a:r>
              <a:rPr lang="en-US" sz="2400" cap="small" dirty="0" smtClean="0">
                <a:solidFill>
                  <a:srgbClr val="00153E"/>
                </a:solidFill>
              </a:rPr>
              <a:t>NOR WAS ANY DECEIT FOUND IN</a:t>
            </a:r>
            <a:r>
              <a:rPr lang="en-US" sz="2400" dirty="0" smtClean="0">
                <a:solidFill>
                  <a:srgbClr val="00153E"/>
                </a:solidFill>
              </a:rPr>
              <a:t> </a:t>
            </a:r>
            <a:r>
              <a:rPr lang="en-US" sz="2400" cap="small" dirty="0" smtClean="0">
                <a:solidFill>
                  <a:srgbClr val="00153E"/>
                </a:solidFill>
              </a:rPr>
              <a:t>HIS MOUTH</a:t>
            </a:r>
            <a:r>
              <a:rPr lang="en-US" dirty="0" smtClean="0">
                <a:solidFill>
                  <a:srgbClr val="00153E"/>
                </a:solidFill>
              </a:rPr>
              <a:t>; and while being reviled, He did not revile in return; while suffering, He uttered no threats, but kept entrusting </a:t>
            </a:r>
            <a:r>
              <a:rPr lang="en-US" i="1" dirty="0" smtClean="0">
                <a:solidFill>
                  <a:srgbClr val="00153E"/>
                </a:solidFill>
              </a:rPr>
              <a:t>Himself</a:t>
            </a:r>
            <a:r>
              <a:rPr lang="en-US" dirty="0" smtClean="0">
                <a:solidFill>
                  <a:srgbClr val="00153E"/>
                </a:solidFill>
              </a:rPr>
              <a:t> to Him who judges righteously; and He Himself bore our sins in His body on the cross, so that we might die to sin and live to righteousness; for by His wounds you were healed. </a:t>
            </a:r>
          </a:p>
          <a:p>
            <a:pPr>
              <a:lnSpc>
                <a:spcPct val="90000"/>
              </a:lnSpc>
              <a:spcBef>
                <a:spcPts val="300"/>
              </a:spcBef>
            </a:pPr>
            <a:r>
              <a:rPr lang="en-US" dirty="0" smtClean="0">
                <a:solidFill>
                  <a:srgbClr val="00153E"/>
                </a:solidFill>
              </a:rPr>
              <a:t>Healed: </a:t>
            </a:r>
            <a:r>
              <a:rPr lang="en-US" i="1" dirty="0" err="1" smtClean="0">
                <a:solidFill>
                  <a:srgbClr val="00153E"/>
                </a:solidFill>
              </a:rPr>
              <a:t>iaomai</a:t>
            </a:r>
            <a:r>
              <a:rPr lang="en-US" i="1" dirty="0" smtClean="0">
                <a:solidFill>
                  <a:srgbClr val="00153E"/>
                </a:solidFill>
              </a:rPr>
              <a:t>: </a:t>
            </a:r>
            <a:r>
              <a:rPr lang="en-US" dirty="0" smtClean="0">
                <a:solidFill>
                  <a:srgbClr val="00153E"/>
                </a:solidFill>
              </a:rPr>
              <a:t>to make whole, to restore</a:t>
            </a:r>
          </a:p>
          <a:p>
            <a:pPr>
              <a:lnSpc>
                <a:spcPct val="90000"/>
              </a:lnSpc>
              <a:spcBef>
                <a:spcPts val="300"/>
              </a:spcBef>
            </a:pP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SUFFERING SERVANT</a:t>
            </a:r>
            <a:endParaRPr lang="en-US" sz="5400" dirty="0">
              <a:solidFill>
                <a:srgbClr val="002060"/>
              </a:solidFill>
            </a:endParaRPr>
          </a:p>
        </p:txBody>
      </p:sp>
      <p:sp>
        <p:nvSpPr>
          <p:cNvPr id="6" name="Content Placeholder 5"/>
          <p:cNvSpPr>
            <a:spLocks noGrp="1"/>
          </p:cNvSpPr>
          <p:nvPr>
            <p:ph idx="1"/>
          </p:nvPr>
        </p:nvSpPr>
        <p:spPr>
          <a:xfrm>
            <a:off x="0" y="1143000"/>
            <a:ext cx="9144000" cy="5715000"/>
          </a:xfrm>
        </p:spPr>
        <p:txBody>
          <a:bodyPr>
            <a:normAutofit lnSpcReduction="10000"/>
          </a:bodyPr>
          <a:lstStyle/>
          <a:p>
            <a:pPr>
              <a:lnSpc>
                <a:spcPct val="98000"/>
              </a:lnSpc>
              <a:spcBef>
                <a:spcPts val="200"/>
              </a:spcBef>
            </a:pPr>
            <a:r>
              <a:rPr lang="en-US" b="1" dirty="0" smtClean="0">
                <a:solidFill>
                  <a:srgbClr val="00153E"/>
                </a:solidFill>
              </a:rPr>
              <a:t>Isaiah 53:4-6 </a:t>
            </a:r>
            <a:r>
              <a:rPr lang="en-US" dirty="0" smtClean="0">
                <a:solidFill>
                  <a:srgbClr val="00153E"/>
                </a:solidFill>
              </a:rPr>
              <a:t> Surely our </a:t>
            </a:r>
            <a:r>
              <a:rPr lang="en-US" dirty="0" err="1" smtClean="0">
                <a:solidFill>
                  <a:srgbClr val="00153E"/>
                </a:solidFill>
              </a:rPr>
              <a:t>griefs</a:t>
            </a:r>
            <a:r>
              <a:rPr lang="en-US" dirty="0" smtClean="0">
                <a:solidFill>
                  <a:srgbClr val="00153E"/>
                </a:solidFill>
              </a:rPr>
              <a:t> He Himself bore, and our sorrows He carried; Yet we ourselves esteemed Him stricken, smitten of God, and afflicted. </a:t>
            </a:r>
            <a:br>
              <a:rPr lang="en-US" dirty="0" smtClean="0">
                <a:solidFill>
                  <a:srgbClr val="00153E"/>
                </a:solidFill>
              </a:rPr>
            </a:br>
            <a:r>
              <a:rPr lang="en-US" dirty="0" smtClean="0">
                <a:solidFill>
                  <a:srgbClr val="00153E"/>
                </a:solidFill>
              </a:rPr>
              <a:t>But He was pierced through for our transgressions, He was crushed for our iniquities; the chastening for our well-being </a:t>
            </a:r>
            <a:r>
              <a:rPr lang="en-US" i="1" dirty="0" smtClean="0">
                <a:solidFill>
                  <a:srgbClr val="00153E"/>
                </a:solidFill>
              </a:rPr>
              <a:t>fell</a:t>
            </a:r>
            <a:r>
              <a:rPr lang="en-US" dirty="0" smtClean="0">
                <a:solidFill>
                  <a:srgbClr val="00153E"/>
                </a:solidFill>
              </a:rPr>
              <a:t> upon Him, and by His scourging we are healed. All of us like sheep have gone astray, each of us has turned to his own way; but the </a:t>
            </a:r>
            <a:r>
              <a:rPr lang="en-US" cap="small" dirty="0" smtClean="0">
                <a:solidFill>
                  <a:srgbClr val="00153E"/>
                </a:solidFill>
              </a:rPr>
              <a:t>LORD</a:t>
            </a:r>
            <a:r>
              <a:rPr lang="en-US" dirty="0" smtClean="0">
                <a:solidFill>
                  <a:srgbClr val="00153E"/>
                </a:solidFill>
              </a:rPr>
              <a:t> has caused the iniquity of us all to fall on Him. </a:t>
            </a:r>
          </a:p>
          <a:p>
            <a:pPr>
              <a:lnSpc>
                <a:spcPct val="98000"/>
              </a:lnSpc>
              <a:spcBef>
                <a:spcPts val="200"/>
              </a:spcBef>
            </a:pPr>
            <a:r>
              <a:rPr lang="en-US" dirty="0" smtClean="0">
                <a:solidFill>
                  <a:srgbClr val="00153E"/>
                </a:solidFill>
              </a:rPr>
              <a:t>Healed: </a:t>
            </a:r>
            <a:r>
              <a:rPr lang="en-US" i="1" dirty="0" err="1" smtClean="0">
                <a:solidFill>
                  <a:srgbClr val="00153E"/>
                </a:solidFill>
              </a:rPr>
              <a:t>rapha</a:t>
            </a:r>
            <a:r>
              <a:rPr lang="en-US" i="1" dirty="0" smtClean="0">
                <a:solidFill>
                  <a:srgbClr val="00153E"/>
                </a:solidFill>
              </a:rPr>
              <a:t>: </a:t>
            </a:r>
            <a:r>
              <a:rPr lang="en-US" dirty="0" smtClean="0">
                <a:solidFill>
                  <a:srgbClr val="00153E"/>
                </a:solidFill>
              </a:rPr>
              <a:t>to refresh, to repair, to cure</a:t>
            </a:r>
          </a:p>
          <a:p>
            <a:pPr>
              <a:lnSpc>
                <a:spcPct val="98000"/>
              </a:lnSpc>
              <a:spcBef>
                <a:spcPts val="200"/>
              </a:spcBef>
            </a:pPr>
            <a:r>
              <a:rPr lang="en-US" dirty="0" smtClean="0">
                <a:solidFill>
                  <a:srgbClr val="00153E"/>
                </a:solidFill>
              </a:rPr>
              <a:t>The OT sacrificial system was pointing God’s people to the future </a:t>
            </a:r>
            <a:r>
              <a:rPr lang="en-US" dirty="0" err="1" smtClean="0">
                <a:solidFill>
                  <a:srgbClr val="00153E"/>
                </a:solidFill>
              </a:rPr>
              <a:t>substitutionary</a:t>
            </a:r>
            <a:r>
              <a:rPr lang="en-US" dirty="0" smtClean="0">
                <a:solidFill>
                  <a:srgbClr val="00153E"/>
                </a:solidFill>
              </a:rPr>
              <a:t> atonement of Christ</a:t>
            </a:r>
          </a:p>
          <a:p>
            <a:pPr>
              <a:lnSpc>
                <a:spcPct val="98000"/>
              </a:lnSpc>
              <a:spcBef>
                <a:spcPts val="200"/>
              </a:spcBef>
            </a:pPr>
            <a:r>
              <a:rPr lang="en-US" dirty="0" smtClean="0">
                <a:solidFill>
                  <a:srgbClr val="00153E"/>
                </a:solidFill>
              </a:rPr>
              <a:t>But there is a difference between sacrificing a lamb and a man</a:t>
            </a:r>
          </a:p>
          <a:p>
            <a:pPr>
              <a:lnSpc>
                <a:spcPct val="98000"/>
              </a:lnSpc>
              <a:spcBef>
                <a:spcPts val="200"/>
              </a:spcBef>
            </a:pP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OT SACRIFICES</a:t>
            </a:r>
            <a:endParaRPr lang="en-US" sz="5400" dirty="0">
              <a:solidFill>
                <a:srgbClr val="002060"/>
              </a:solidFill>
            </a:endParaRPr>
          </a:p>
        </p:txBody>
      </p:sp>
      <p:sp>
        <p:nvSpPr>
          <p:cNvPr id="6" name="Content Placeholder 5"/>
          <p:cNvSpPr>
            <a:spLocks noGrp="1"/>
          </p:cNvSpPr>
          <p:nvPr>
            <p:ph idx="1"/>
          </p:nvPr>
        </p:nvSpPr>
        <p:spPr>
          <a:xfrm>
            <a:off x="0" y="1066800"/>
            <a:ext cx="9296400" cy="5791200"/>
          </a:xfrm>
        </p:spPr>
        <p:txBody>
          <a:bodyPr>
            <a:noAutofit/>
          </a:bodyPr>
          <a:lstStyle/>
          <a:p>
            <a:pPr>
              <a:lnSpc>
                <a:spcPct val="90000"/>
              </a:lnSpc>
              <a:spcBef>
                <a:spcPts val="200"/>
              </a:spcBef>
            </a:pPr>
            <a:r>
              <a:rPr lang="en-US" sz="2780" dirty="0" smtClean="0">
                <a:solidFill>
                  <a:srgbClr val="00153E"/>
                </a:solidFill>
              </a:rPr>
              <a:t>Propitiatory offerings: sin (state of heart, general offering) and trespass or guilt (action committed): to acknowledge guilt before God and restore relationship</a:t>
            </a:r>
          </a:p>
          <a:p>
            <a:pPr>
              <a:lnSpc>
                <a:spcPct val="90000"/>
              </a:lnSpc>
              <a:spcBef>
                <a:spcPts val="200"/>
              </a:spcBef>
            </a:pPr>
            <a:r>
              <a:rPr lang="en-US" sz="2780" dirty="0" smtClean="0">
                <a:solidFill>
                  <a:srgbClr val="00153E"/>
                </a:solidFill>
              </a:rPr>
              <a:t>Worship/Relationship offerings: (a) burnt (b) peace including thank offerings, votive offerings, and freewill offerings; (c) grain and drink offerings.</a:t>
            </a:r>
          </a:p>
          <a:p>
            <a:pPr>
              <a:lnSpc>
                <a:spcPct val="90000"/>
              </a:lnSpc>
              <a:spcBef>
                <a:spcPts val="200"/>
              </a:spcBef>
            </a:pPr>
            <a:r>
              <a:rPr lang="en-US" sz="2780" b="1" dirty="0" smtClean="0">
                <a:solidFill>
                  <a:srgbClr val="00153E"/>
                </a:solidFill>
              </a:rPr>
              <a:t>Romans</a:t>
            </a:r>
            <a:r>
              <a:rPr lang="en-US" sz="2780" b="1" spc="-150" dirty="0" smtClean="0">
                <a:solidFill>
                  <a:srgbClr val="00153E"/>
                </a:solidFill>
              </a:rPr>
              <a:t> 8:1-4 </a:t>
            </a:r>
            <a:r>
              <a:rPr lang="en-US" sz="2780" dirty="0" smtClean="0">
                <a:solidFill>
                  <a:srgbClr val="00153E"/>
                </a:solidFill>
              </a:rPr>
              <a:t>T</a:t>
            </a:r>
            <a:r>
              <a:rPr lang="en-US" sz="2780" spc="-150" dirty="0" smtClean="0">
                <a:solidFill>
                  <a:srgbClr val="00153E"/>
                </a:solidFill>
              </a:rPr>
              <a:t>he</a:t>
            </a:r>
            <a:r>
              <a:rPr lang="en-US" sz="2780" dirty="0" smtClean="0">
                <a:solidFill>
                  <a:srgbClr val="00153E"/>
                </a:solidFill>
              </a:rPr>
              <a:t>refore </a:t>
            </a:r>
            <a:r>
              <a:rPr lang="en-US" sz="2780" spc="-150" dirty="0" smtClean="0">
                <a:solidFill>
                  <a:srgbClr val="00153E"/>
                </a:solidFill>
              </a:rPr>
              <a:t>there is </a:t>
            </a:r>
            <a:r>
              <a:rPr lang="en-US" sz="2780" dirty="0" smtClean="0">
                <a:solidFill>
                  <a:srgbClr val="00153E"/>
                </a:solidFill>
              </a:rPr>
              <a:t>now no condemnation for those who are in Christ Jesus. For the law of the Spirit of </a:t>
            </a:r>
            <a:r>
              <a:rPr lang="en-US" sz="2780" spc="-150" dirty="0" smtClean="0">
                <a:solidFill>
                  <a:srgbClr val="00153E"/>
                </a:solidFill>
              </a:rPr>
              <a:t>life in Christ </a:t>
            </a:r>
            <a:r>
              <a:rPr lang="en-US" sz="2780" dirty="0" smtClean="0">
                <a:solidFill>
                  <a:srgbClr val="00153E"/>
                </a:solidFill>
              </a:rPr>
              <a:t>Jesus has set you free from the law of sin</a:t>
            </a:r>
            <a:r>
              <a:rPr lang="en-US" sz="2780" spc="-150" dirty="0" smtClean="0">
                <a:solidFill>
                  <a:srgbClr val="00153E"/>
                </a:solidFill>
              </a:rPr>
              <a:t> and </a:t>
            </a:r>
            <a:r>
              <a:rPr lang="en-US" sz="2780" dirty="0" smtClean="0">
                <a:solidFill>
                  <a:srgbClr val="00153E"/>
                </a:solidFill>
              </a:rPr>
              <a:t>of death</a:t>
            </a:r>
            <a:r>
              <a:rPr lang="en-US" sz="2780" spc="-150" dirty="0" smtClean="0">
                <a:solidFill>
                  <a:srgbClr val="00153E"/>
                </a:solidFill>
              </a:rPr>
              <a:t>. For </a:t>
            </a:r>
            <a:r>
              <a:rPr lang="en-US" sz="2780" dirty="0" smtClean="0">
                <a:solidFill>
                  <a:srgbClr val="00153E"/>
                </a:solidFill>
              </a:rPr>
              <a:t>what the Law could</a:t>
            </a:r>
            <a:r>
              <a:rPr lang="en-US" sz="2780" spc="-150" dirty="0" smtClean="0">
                <a:solidFill>
                  <a:srgbClr val="00153E"/>
                </a:solidFill>
              </a:rPr>
              <a:t> not </a:t>
            </a:r>
            <a:r>
              <a:rPr lang="en-US" sz="2780" dirty="0" smtClean="0">
                <a:solidFill>
                  <a:srgbClr val="00153E"/>
                </a:solidFill>
              </a:rPr>
              <a:t>do</a:t>
            </a:r>
            <a:r>
              <a:rPr lang="en-US" sz="2780" spc="-150" dirty="0" smtClean="0">
                <a:solidFill>
                  <a:srgbClr val="00153E"/>
                </a:solidFill>
              </a:rPr>
              <a:t>, weak </a:t>
            </a:r>
            <a:r>
              <a:rPr lang="en-US" sz="2780" dirty="0" smtClean="0">
                <a:solidFill>
                  <a:srgbClr val="00153E"/>
                </a:solidFill>
              </a:rPr>
              <a:t>as it was through the flesh, God </a:t>
            </a:r>
            <a:r>
              <a:rPr lang="en-US" sz="2780" i="1" dirty="0" smtClean="0">
                <a:solidFill>
                  <a:srgbClr val="00153E"/>
                </a:solidFill>
              </a:rPr>
              <a:t>did:</a:t>
            </a:r>
            <a:r>
              <a:rPr lang="en-US" sz="2780" dirty="0" smtClean="0">
                <a:solidFill>
                  <a:srgbClr val="00153E"/>
                </a:solidFill>
              </a:rPr>
              <a:t> sending His own Son in the likeness of sinful flesh and </a:t>
            </a:r>
            <a:r>
              <a:rPr lang="en-US" sz="2780" i="1" dirty="0" smtClean="0">
                <a:solidFill>
                  <a:srgbClr val="00153E"/>
                </a:solidFill>
              </a:rPr>
              <a:t>as an offering</a:t>
            </a:r>
            <a:r>
              <a:rPr lang="en-US" sz="2780" dirty="0" smtClean="0">
                <a:solidFill>
                  <a:srgbClr val="00153E"/>
                </a:solidFill>
              </a:rPr>
              <a:t> for sin, He condemned sin in the flesh, so that the require-</a:t>
            </a:r>
            <a:r>
              <a:rPr lang="en-US" sz="2780" dirty="0" err="1" smtClean="0">
                <a:solidFill>
                  <a:srgbClr val="00153E"/>
                </a:solidFill>
              </a:rPr>
              <a:t>ment</a:t>
            </a:r>
            <a:r>
              <a:rPr lang="en-US" sz="2780" dirty="0" smtClean="0">
                <a:solidFill>
                  <a:srgbClr val="00153E"/>
                </a:solidFill>
              </a:rPr>
              <a:t> of the Law might be fulfilled in us, who do not walk according to the flesh but according to the Spirit.</a:t>
            </a:r>
            <a:endParaRPr lang="en-US" sz="278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0"/>
            <a:ext cx="8991600" cy="1143000"/>
          </a:xfrm>
        </p:spPr>
        <p:txBody>
          <a:bodyPr>
            <a:normAutofit/>
          </a:bodyPr>
          <a:lstStyle/>
          <a:p>
            <a:pPr algn="ctr"/>
            <a:r>
              <a:rPr lang="en-US" sz="5400" dirty="0" smtClean="0">
                <a:solidFill>
                  <a:srgbClr val="002060"/>
                </a:solidFill>
              </a:rPr>
              <a:t>PROPITIATION</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Autofit/>
          </a:bodyPr>
          <a:lstStyle/>
          <a:p>
            <a:pPr>
              <a:lnSpc>
                <a:spcPct val="90000"/>
              </a:lnSpc>
              <a:spcBef>
                <a:spcPts val="300"/>
              </a:spcBef>
            </a:pPr>
            <a:r>
              <a:rPr lang="en-US" b="1" dirty="0" smtClean="0">
                <a:solidFill>
                  <a:srgbClr val="00153E"/>
                </a:solidFill>
              </a:rPr>
              <a:t>Romans 3:25-26…</a:t>
            </a:r>
            <a:r>
              <a:rPr lang="en-US" dirty="0" smtClean="0">
                <a:solidFill>
                  <a:srgbClr val="00153E"/>
                </a:solidFill>
              </a:rPr>
              <a:t>whom God displayed publicly as a propitiation in His blood through faith. </a:t>
            </a:r>
            <a:r>
              <a:rPr lang="en-US" i="1" dirty="0" smtClean="0">
                <a:solidFill>
                  <a:srgbClr val="00153E"/>
                </a:solidFill>
              </a:rPr>
              <a:t>This was</a:t>
            </a:r>
            <a:r>
              <a:rPr lang="en-US" dirty="0" smtClean="0">
                <a:solidFill>
                  <a:srgbClr val="00153E"/>
                </a:solidFill>
              </a:rPr>
              <a:t> to demonstrate His righteousness, because in the forbearance of God He passed over the sins previously committed</a:t>
            </a:r>
            <a:r>
              <a:rPr lang="en-US" spc="-150" dirty="0" smtClean="0">
                <a:solidFill>
                  <a:srgbClr val="00153E"/>
                </a:solidFill>
              </a:rPr>
              <a:t>; for the </a:t>
            </a:r>
            <a:r>
              <a:rPr lang="en-US" dirty="0" smtClean="0">
                <a:solidFill>
                  <a:srgbClr val="00153E"/>
                </a:solidFill>
              </a:rPr>
              <a:t>demonstration</a:t>
            </a:r>
            <a:r>
              <a:rPr lang="en-US" spc="-150" dirty="0" smtClean="0">
                <a:solidFill>
                  <a:srgbClr val="00153E"/>
                </a:solidFill>
              </a:rPr>
              <a:t>, </a:t>
            </a:r>
            <a:r>
              <a:rPr lang="en-US" i="1" spc="-150" dirty="0" smtClean="0">
                <a:solidFill>
                  <a:srgbClr val="00153E"/>
                </a:solidFill>
              </a:rPr>
              <a:t>I say</a:t>
            </a:r>
            <a:r>
              <a:rPr lang="en-US" i="1" dirty="0" smtClean="0">
                <a:solidFill>
                  <a:srgbClr val="00153E"/>
                </a:solidFill>
              </a:rPr>
              <a:t>,</a:t>
            </a:r>
            <a:r>
              <a:rPr lang="en-US" dirty="0" smtClean="0">
                <a:solidFill>
                  <a:srgbClr val="00153E"/>
                </a:solidFill>
              </a:rPr>
              <a:t> of</a:t>
            </a:r>
            <a:r>
              <a:rPr lang="en-US" spc="-150" dirty="0" smtClean="0">
                <a:solidFill>
                  <a:srgbClr val="00153E"/>
                </a:solidFill>
              </a:rPr>
              <a:t> His righ</a:t>
            </a:r>
            <a:r>
              <a:rPr lang="en-US" dirty="0" smtClean="0">
                <a:solidFill>
                  <a:srgbClr val="00153E"/>
                </a:solidFill>
              </a:rPr>
              <a:t>teous-</a:t>
            </a:r>
            <a:r>
              <a:rPr lang="en-US" dirty="0" err="1" smtClean="0">
                <a:solidFill>
                  <a:srgbClr val="00153E"/>
                </a:solidFill>
              </a:rPr>
              <a:t>ness</a:t>
            </a:r>
            <a:r>
              <a:rPr lang="en-US" dirty="0" smtClean="0">
                <a:solidFill>
                  <a:srgbClr val="00153E"/>
                </a:solidFill>
              </a:rPr>
              <a:t> at the present time, so that He would be just and the justifier of the one who has faith in Jesus. </a:t>
            </a:r>
          </a:p>
          <a:p>
            <a:pPr>
              <a:lnSpc>
                <a:spcPct val="90000"/>
              </a:lnSpc>
              <a:spcBef>
                <a:spcPts val="300"/>
              </a:spcBef>
            </a:pPr>
            <a:r>
              <a:rPr lang="en-US" b="1" dirty="0" smtClean="0">
                <a:solidFill>
                  <a:srgbClr val="00153E"/>
                </a:solidFill>
              </a:rPr>
              <a:t>1 John 2:2 …</a:t>
            </a:r>
            <a:r>
              <a:rPr lang="en-US" dirty="0" smtClean="0">
                <a:solidFill>
                  <a:srgbClr val="00153E"/>
                </a:solidFill>
              </a:rPr>
              <a:t>and He Himself is the propitiation for our sins; and not for ours only, but also for </a:t>
            </a:r>
            <a:r>
              <a:rPr lang="en-US" i="1" dirty="0" smtClean="0">
                <a:solidFill>
                  <a:srgbClr val="00153E"/>
                </a:solidFill>
              </a:rPr>
              <a:t>those of</a:t>
            </a:r>
            <a:r>
              <a:rPr lang="en-US" dirty="0" smtClean="0">
                <a:solidFill>
                  <a:srgbClr val="00153E"/>
                </a:solidFill>
              </a:rPr>
              <a:t> the whole world.</a:t>
            </a:r>
          </a:p>
          <a:p>
            <a:pPr>
              <a:lnSpc>
                <a:spcPct val="90000"/>
              </a:lnSpc>
              <a:spcBef>
                <a:spcPts val="300"/>
              </a:spcBef>
            </a:pPr>
            <a:r>
              <a:rPr lang="en-US" dirty="0" smtClean="0">
                <a:solidFill>
                  <a:srgbClr val="00153E"/>
                </a:solidFill>
              </a:rPr>
              <a:t>Propitiation: </a:t>
            </a:r>
            <a:r>
              <a:rPr lang="en-US" i="1" dirty="0" err="1" smtClean="0">
                <a:solidFill>
                  <a:srgbClr val="00153E"/>
                </a:solidFill>
              </a:rPr>
              <a:t>hilasmos</a:t>
            </a:r>
            <a:r>
              <a:rPr lang="en-US" i="1" dirty="0" smtClean="0">
                <a:solidFill>
                  <a:srgbClr val="00153E"/>
                </a:solidFill>
              </a:rPr>
              <a:t>: </a:t>
            </a:r>
            <a:r>
              <a:rPr lang="en-US" dirty="0" smtClean="0">
                <a:solidFill>
                  <a:srgbClr val="00153E"/>
                </a:solidFill>
              </a:rPr>
              <a:t>a merciful covering</a:t>
            </a:r>
          </a:p>
          <a:p>
            <a:pPr>
              <a:lnSpc>
                <a:spcPct val="90000"/>
              </a:lnSpc>
              <a:spcBef>
                <a:spcPts val="300"/>
              </a:spcBef>
            </a:pPr>
            <a:r>
              <a:rPr lang="en-US" b="1" dirty="0" smtClean="0">
                <a:solidFill>
                  <a:srgbClr val="00153E"/>
                </a:solidFill>
              </a:rPr>
              <a:t>Hebrews 9:5 …</a:t>
            </a:r>
            <a:r>
              <a:rPr lang="en-US" dirty="0" smtClean="0">
                <a:solidFill>
                  <a:srgbClr val="00153E"/>
                </a:solidFill>
              </a:rPr>
              <a:t>and above it </a:t>
            </a:r>
            <a:r>
              <a:rPr lang="en-US" i="1" dirty="0" smtClean="0">
                <a:solidFill>
                  <a:srgbClr val="00153E"/>
                </a:solidFill>
              </a:rPr>
              <a:t>were</a:t>
            </a:r>
            <a:r>
              <a:rPr lang="en-US" dirty="0" smtClean="0">
                <a:solidFill>
                  <a:srgbClr val="00153E"/>
                </a:solidFill>
              </a:rPr>
              <a:t> the cherubim of glory overshadowing the </a:t>
            </a:r>
            <a:r>
              <a:rPr lang="en-US" u="sng" dirty="0" smtClean="0">
                <a:solidFill>
                  <a:srgbClr val="00153E"/>
                </a:solidFill>
              </a:rPr>
              <a:t>mercy seat</a:t>
            </a:r>
            <a:r>
              <a:rPr lang="en-US" dirty="0" smtClean="0">
                <a:solidFill>
                  <a:srgbClr val="00153E"/>
                </a:solidFill>
              </a:rPr>
              <a:t>; but of these things we cannot now speak in detail. </a:t>
            </a:r>
            <a:br>
              <a:rPr lang="en-US" dirty="0" smtClean="0">
                <a:solidFill>
                  <a:srgbClr val="00153E"/>
                </a:solidFill>
              </a:rPr>
            </a:br>
            <a:endParaRPr lang="en-US" dirty="0" smtClean="0">
              <a:solidFill>
                <a:srgbClr val="00153E"/>
              </a:solidFill>
            </a:endParaRPr>
          </a:p>
          <a:p>
            <a:pPr>
              <a:lnSpc>
                <a:spcPct val="90000"/>
              </a:lnSpc>
              <a:spcBef>
                <a:spcPts val="300"/>
              </a:spcBef>
            </a:pP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GRACE AND MERCY</a:t>
            </a:r>
            <a:endParaRPr lang="en-US" sz="5400" dirty="0">
              <a:solidFill>
                <a:srgbClr val="002060"/>
              </a:solidFill>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35704" y="1066800"/>
            <a:ext cx="9179704" cy="561695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latin typeface="Tahoma" pitchFamily="34" charset="0"/>
                <a:ea typeface="Tahoma" pitchFamily="34" charset="0"/>
                <a:cs typeface="Tahoma" pitchFamily="34" charset="0"/>
              </a:rPr>
              <a:t>THE EXCHANGE</a:t>
            </a:r>
            <a:endParaRPr lang="en-US" sz="54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spcAft>
                <a:spcPts val="200"/>
              </a:spcAft>
            </a:pPr>
            <a:r>
              <a:rPr lang="en-US" sz="2600" b="1" dirty="0" smtClean="0">
                <a:solidFill>
                  <a:srgbClr val="00153E"/>
                </a:solidFill>
              </a:rPr>
              <a:t>Exodus 25:17 </a:t>
            </a:r>
            <a:r>
              <a:rPr lang="en-US" sz="2600" dirty="0" smtClean="0">
                <a:solidFill>
                  <a:srgbClr val="00153E"/>
                </a:solidFill>
              </a:rPr>
              <a:t>"You shall make a mercy seat of pure gold, two and a half cubits long and one and a half cubits wide.”</a:t>
            </a:r>
          </a:p>
          <a:p>
            <a:pPr>
              <a:lnSpc>
                <a:spcPct val="90000"/>
              </a:lnSpc>
              <a:spcBef>
                <a:spcPts val="0"/>
              </a:spcBef>
              <a:spcAft>
                <a:spcPts val="200"/>
              </a:spcAft>
            </a:pPr>
            <a:r>
              <a:rPr lang="en-US" dirty="0" smtClean="0">
                <a:solidFill>
                  <a:srgbClr val="00153E"/>
                </a:solidFill>
              </a:rPr>
              <a:t>Mercy seat: </a:t>
            </a:r>
            <a:r>
              <a:rPr lang="en-US" i="1" dirty="0" err="1" smtClean="0">
                <a:solidFill>
                  <a:srgbClr val="00153E"/>
                </a:solidFill>
              </a:rPr>
              <a:t>kapporeth</a:t>
            </a:r>
            <a:r>
              <a:rPr lang="en-US" i="1" dirty="0" smtClean="0">
                <a:solidFill>
                  <a:srgbClr val="00153E"/>
                </a:solidFill>
              </a:rPr>
              <a:t>: </a:t>
            </a:r>
            <a:r>
              <a:rPr lang="en-US" dirty="0" smtClean="0">
                <a:solidFill>
                  <a:srgbClr val="00153E"/>
                </a:solidFill>
              </a:rPr>
              <a:t>place of propitiation from </a:t>
            </a:r>
            <a:r>
              <a:rPr lang="en-US" i="1" dirty="0" err="1" smtClean="0">
                <a:solidFill>
                  <a:srgbClr val="00153E"/>
                </a:solidFill>
              </a:rPr>
              <a:t>kopher</a:t>
            </a:r>
            <a:r>
              <a:rPr lang="en-US" i="1" dirty="0" smtClean="0">
                <a:solidFill>
                  <a:srgbClr val="00153E"/>
                </a:solidFill>
              </a:rPr>
              <a:t>: </a:t>
            </a:r>
            <a:r>
              <a:rPr lang="en-US" dirty="0" smtClean="0">
                <a:solidFill>
                  <a:srgbClr val="00153E"/>
                </a:solidFill>
              </a:rPr>
              <a:t>the redemptive price of a life </a:t>
            </a:r>
          </a:p>
          <a:p>
            <a:pPr>
              <a:lnSpc>
                <a:spcPct val="90000"/>
              </a:lnSpc>
              <a:spcBef>
                <a:spcPts val="0"/>
              </a:spcBef>
              <a:spcAft>
                <a:spcPts val="200"/>
              </a:spcAft>
            </a:pPr>
            <a:r>
              <a:rPr lang="en-US" b="1" dirty="0" smtClean="0">
                <a:solidFill>
                  <a:srgbClr val="00153E"/>
                </a:solidFill>
              </a:rPr>
              <a:t>Hebrews 10:19-24 </a:t>
            </a:r>
            <a:r>
              <a:rPr lang="en-US" dirty="0" smtClean="0">
                <a:solidFill>
                  <a:srgbClr val="00153E"/>
                </a:solidFill>
              </a:rPr>
              <a:t>Therefore, brethren, since we have confidence to enter the holy place by the blood of Jesus</a:t>
            </a:r>
            <a:r>
              <a:rPr lang="en-US" spc="-150" dirty="0" smtClean="0">
                <a:solidFill>
                  <a:srgbClr val="00153E"/>
                </a:solidFill>
              </a:rPr>
              <a:t>, by a </a:t>
            </a:r>
            <a:r>
              <a:rPr lang="en-US" dirty="0" smtClean="0">
                <a:solidFill>
                  <a:srgbClr val="00153E"/>
                </a:solidFill>
              </a:rPr>
              <a:t>new</a:t>
            </a:r>
            <a:r>
              <a:rPr lang="en-US" spc="-150" dirty="0" smtClean="0">
                <a:solidFill>
                  <a:srgbClr val="00153E"/>
                </a:solidFill>
              </a:rPr>
              <a:t> and </a:t>
            </a:r>
            <a:r>
              <a:rPr lang="en-US" dirty="0" smtClean="0">
                <a:solidFill>
                  <a:srgbClr val="00153E"/>
                </a:solidFill>
              </a:rPr>
              <a:t>living way which He inaugurated for us through the veil, that is, His flesh, and since </a:t>
            </a:r>
            <a:r>
              <a:rPr lang="en-US" i="1" dirty="0" smtClean="0">
                <a:solidFill>
                  <a:srgbClr val="00153E"/>
                </a:solidFill>
              </a:rPr>
              <a:t>we have</a:t>
            </a:r>
            <a:r>
              <a:rPr lang="en-US" dirty="0" smtClean="0">
                <a:solidFill>
                  <a:srgbClr val="00153E"/>
                </a:solidFill>
              </a:rPr>
              <a:t> a great priest over the house of God, let us draw near with a sincere heart in full assurance of faith, having</a:t>
            </a:r>
            <a:r>
              <a:rPr lang="en-US" spc="-150" dirty="0" smtClean="0">
                <a:solidFill>
                  <a:srgbClr val="00153E"/>
                </a:solidFill>
              </a:rPr>
              <a:t> our </a:t>
            </a:r>
            <a:r>
              <a:rPr lang="en-US" dirty="0" smtClean="0">
                <a:solidFill>
                  <a:srgbClr val="00153E"/>
                </a:solidFill>
              </a:rPr>
              <a:t>hearts sprinkled</a:t>
            </a:r>
            <a:r>
              <a:rPr lang="en-US" spc="-150" dirty="0" smtClean="0">
                <a:solidFill>
                  <a:srgbClr val="00153E"/>
                </a:solidFill>
              </a:rPr>
              <a:t> </a:t>
            </a:r>
            <a:r>
              <a:rPr lang="en-US" i="1" spc="-150" dirty="0" smtClean="0">
                <a:solidFill>
                  <a:srgbClr val="00153E"/>
                </a:solidFill>
              </a:rPr>
              <a:t>clean</a:t>
            </a:r>
            <a:r>
              <a:rPr lang="en-US" spc="-150" dirty="0" smtClean="0">
                <a:solidFill>
                  <a:srgbClr val="00153E"/>
                </a:solidFill>
              </a:rPr>
              <a:t> </a:t>
            </a:r>
            <a:r>
              <a:rPr lang="en-US" dirty="0" smtClean="0">
                <a:solidFill>
                  <a:srgbClr val="00153E"/>
                </a:solidFill>
              </a:rPr>
              <a:t>from</a:t>
            </a:r>
            <a:r>
              <a:rPr lang="en-US" spc="-150" dirty="0" smtClean="0">
                <a:solidFill>
                  <a:srgbClr val="00153E"/>
                </a:solidFill>
              </a:rPr>
              <a:t> an </a:t>
            </a:r>
            <a:r>
              <a:rPr lang="en-US" dirty="0" smtClean="0">
                <a:solidFill>
                  <a:srgbClr val="00153E"/>
                </a:solidFill>
              </a:rPr>
              <a:t>evil </a:t>
            </a:r>
            <a:r>
              <a:rPr lang="en-US" spc="-150" dirty="0" smtClean="0">
                <a:solidFill>
                  <a:srgbClr val="00153E"/>
                </a:solidFill>
              </a:rPr>
              <a:t>conscien</a:t>
            </a:r>
            <a:r>
              <a:rPr lang="en-US" dirty="0" smtClean="0">
                <a:solidFill>
                  <a:srgbClr val="00153E"/>
                </a:solidFill>
              </a:rPr>
              <a:t>ce and our bodies washed with pure water. Let us hold fast the confession of our hope without wavering, for He who promised is faithful; and let us consider how to stimulate one another to love and good deeds… </a:t>
            </a:r>
            <a:endParaRPr lang="en-US" dirty="0" smtClean="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APPROPRIATE RESPONSE</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smtClean="0">
                <a:solidFill>
                  <a:srgbClr val="00153E"/>
                </a:solidFill>
              </a:rPr>
              <a:t>1 John 4:7-10 </a:t>
            </a:r>
            <a:r>
              <a:rPr lang="en-US" dirty="0" smtClean="0">
                <a:solidFill>
                  <a:srgbClr val="00153E"/>
                </a:solidFill>
              </a:rPr>
              <a:t>Beloved, let us love one another, for love is from God; and everyone who loves is born of God and knows God. The one who does not love does not know God, for God is love. By this the love of God was manifested in us, that God has sent His only begotten Son into the world so that we might live through Him. In this is love, not that we loved God, but that He loved us and sent His Son </a:t>
            </a:r>
            <a:r>
              <a:rPr lang="en-US" i="1" dirty="0" smtClean="0">
                <a:solidFill>
                  <a:srgbClr val="00153E"/>
                </a:solidFill>
              </a:rPr>
              <a:t>to be</a:t>
            </a:r>
            <a:r>
              <a:rPr lang="en-US" dirty="0" smtClean="0">
                <a:solidFill>
                  <a:srgbClr val="00153E"/>
                </a:solidFill>
              </a:rPr>
              <a:t> the propitiation for our sins. </a:t>
            </a:r>
          </a:p>
          <a:p>
            <a:pPr>
              <a:lnSpc>
                <a:spcPct val="90000"/>
              </a:lnSpc>
              <a:spcBef>
                <a:spcPts val="200"/>
              </a:spcBef>
            </a:pPr>
            <a:r>
              <a:rPr lang="en-US" b="1" dirty="0" smtClean="0">
                <a:solidFill>
                  <a:srgbClr val="00153E"/>
                </a:solidFill>
              </a:rPr>
              <a:t>1 Corinthians 1:22-24 </a:t>
            </a:r>
            <a:r>
              <a:rPr lang="en-US" dirty="0" smtClean="0">
                <a:solidFill>
                  <a:srgbClr val="00153E"/>
                </a:solidFill>
              </a:rPr>
              <a:t> For indeed Jews ask for signs and Greeks search for wisdom; but we preach Christ crucified, to Jews a stumbling block and to Gentiles foolishness, but to those who are the called, both Jews and Greeks, Christ the power of God and the wisdom of God. </a:t>
            </a:r>
            <a:endParaRPr lang="en-US" dirty="0">
              <a:solidFill>
                <a:srgbClr val="00153E"/>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3187</TotalTime>
  <Words>509</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SUBSTITUTIONARY ATONEMENT</vt:lpstr>
      <vt:lpstr>SUFFERING SERVANT</vt:lpstr>
      <vt:lpstr>OT SACRIFICES</vt:lpstr>
      <vt:lpstr>PROPITIATION</vt:lpstr>
      <vt:lpstr>GRACE AND MERCY</vt:lpstr>
      <vt:lpstr>THE EXCHANGE</vt:lpstr>
      <vt:lpstr>APPROPRIATE RESPONSE</vt:lpstr>
      <vt:lpstr>DOUBTING SCRIPTURES</vt:lpstr>
      <vt:lpstr>FULFILLING THE LAW</vt:lpstr>
      <vt:lpstr>COMPLETED WORK</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13</cp:revision>
  <dcterms:created xsi:type="dcterms:W3CDTF">2018-12-30T17:11:34Z</dcterms:created>
  <dcterms:modified xsi:type="dcterms:W3CDTF">2019-02-08T19:24:14Z</dcterms:modified>
</cp:coreProperties>
</file>