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8" r:id="rId2"/>
    <p:sldId id="260" r:id="rId3"/>
    <p:sldId id="259" r:id="rId4"/>
    <p:sldId id="261" r:id="rId5"/>
    <p:sldId id="262" r:id="rId6"/>
    <p:sldId id="263" r:id="rId7"/>
    <p:sldId id="264" r:id="rId8"/>
    <p:sldId id="269" r:id="rId9"/>
    <p:sldId id="265" r:id="rId10"/>
    <p:sldId id="266" r:id="rId11"/>
    <p:sldId id="267" r:id="rId12"/>
    <p:sldId id="268"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3E"/>
    <a:srgbClr val="00194C"/>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4660"/>
  </p:normalViewPr>
  <p:slideViewPr>
    <p:cSldViewPr>
      <p:cViewPr>
        <p:scale>
          <a:sx n="75" d="100"/>
          <a:sy n="75" d="100"/>
        </p:scale>
        <p:origin x="-1482"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1/31/2019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1/31/2019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CD1619-8561-43BC-951B-4005DF38A5C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1/31/2019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1/31/2019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1/31/2019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1/31/2019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1/31/2019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1/31/2019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1/31/2019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1/31/2019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1/31/2019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1336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a:t>
            </a:r>
            <a:r>
              <a:rPr lang="en-US" sz="2800" b="1" dirty="0" smtClean="0">
                <a:solidFill>
                  <a:srgbClr val="002060"/>
                </a:solidFill>
                <a:effectLst>
                  <a:outerShdw blurRad="38100" dist="38100" dir="2700000" algn="tl">
                    <a:srgbClr val="000000">
                      <a:alpha val="43137"/>
                    </a:srgbClr>
                  </a:outerShdw>
                </a:effectLst>
                <a:latin typeface="Tempus Sans ITC" pitchFamily="82" charset="0"/>
              </a:rPr>
              <a:t>4</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ISAIAH SCROLL</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rmAutofit/>
          </a:bodyPr>
          <a:lstStyle/>
          <a:p>
            <a:pPr>
              <a:spcBef>
                <a:spcPts val="400"/>
              </a:spcBef>
            </a:pPr>
            <a:r>
              <a:rPr lang="en-US" sz="3000" dirty="0" smtClean="0">
                <a:solidFill>
                  <a:srgbClr val="00153E"/>
                </a:solidFill>
              </a:rPr>
              <a:t>Isaiah scroll dates to 125 BC; </a:t>
            </a:r>
            <a:r>
              <a:rPr lang="en-US" sz="3000" dirty="0" err="1" smtClean="0">
                <a:solidFill>
                  <a:srgbClr val="00153E"/>
                </a:solidFill>
              </a:rPr>
              <a:t>Masoretic</a:t>
            </a:r>
            <a:r>
              <a:rPr lang="en-US" sz="3000" dirty="0" smtClean="0">
                <a:solidFill>
                  <a:srgbClr val="00153E"/>
                </a:solidFill>
              </a:rPr>
              <a:t> text of Isaiah dates to 916 AD</a:t>
            </a:r>
          </a:p>
          <a:p>
            <a:pPr>
              <a:spcBef>
                <a:spcPts val="400"/>
              </a:spcBef>
            </a:pPr>
            <a:r>
              <a:rPr lang="en-US" sz="3000" dirty="0" smtClean="0">
                <a:solidFill>
                  <a:srgbClr val="00153E"/>
                </a:solidFill>
                <a:latin typeface="Tahoma" pitchFamily="34" charset="0"/>
                <a:ea typeface="Tahoma" pitchFamily="34" charset="0"/>
                <a:cs typeface="Tahoma" pitchFamily="34" charset="0"/>
              </a:rPr>
              <a:t>Very few changes and those were spelling and punctuation; word “light” added to Isaiah 53:11 which agrees with the Septuagint (250 BC)</a:t>
            </a:r>
          </a:p>
          <a:p>
            <a:pPr>
              <a:spcBef>
                <a:spcPts val="400"/>
              </a:spcBef>
            </a:pPr>
            <a:r>
              <a:rPr lang="en-US" sz="3000" dirty="0" smtClean="0">
                <a:solidFill>
                  <a:srgbClr val="00153E"/>
                </a:solidFill>
              </a:rPr>
              <a:t>Additionally, a fragment of Samuel from 4Q is the oldest known piece of biblical Hebrew dating  to about 280 BC</a:t>
            </a:r>
          </a:p>
          <a:p>
            <a:pPr>
              <a:spcBef>
                <a:spcPts val="400"/>
              </a:spcBef>
            </a:pPr>
            <a:r>
              <a:rPr lang="en-US" sz="3000" dirty="0" smtClean="0">
                <a:solidFill>
                  <a:srgbClr val="00153E"/>
                </a:solidFill>
              </a:rPr>
              <a:t>The OT was protected first by the priests and later by the </a:t>
            </a:r>
            <a:r>
              <a:rPr lang="en-US" sz="3000" dirty="0" err="1" smtClean="0">
                <a:solidFill>
                  <a:srgbClr val="00153E"/>
                </a:solidFill>
              </a:rPr>
              <a:t>sopherim</a:t>
            </a:r>
            <a:r>
              <a:rPr lang="en-US" sz="3000" dirty="0" smtClean="0">
                <a:solidFill>
                  <a:srgbClr val="00153E"/>
                </a:solidFill>
              </a:rPr>
              <a:t> (scribes) after the Babylonian captivity until about 200 BC; these may have translated the Septuagint</a:t>
            </a:r>
          </a:p>
          <a:p>
            <a:pPr>
              <a:spcBef>
                <a:spcPts val="400"/>
              </a:spcBef>
            </a:pPr>
            <a:endParaRPr lang="en-US" sz="30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SCHOLARLY GROUPS</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5000"/>
              </a:lnSpc>
              <a:spcBef>
                <a:spcPts val="300"/>
              </a:spcBef>
            </a:pPr>
            <a:r>
              <a:rPr lang="en-US" dirty="0" smtClean="0">
                <a:solidFill>
                  <a:srgbClr val="00153E"/>
                </a:solidFill>
              </a:rPr>
              <a:t>Between 200 BC and the time of Christ, the </a:t>
            </a:r>
            <a:br>
              <a:rPr lang="en-US" dirty="0" smtClean="0">
                <a:solidFill>
                  <a:srgbClr val="00153E"/>
                </a:solidFill>
              </a:rPr>
            </a:br>
            <a:r>
              <a:rPr lang="en-US" dirty="0" err="1" smtClean="0">
                <a:solidFill>
                  <a:srgbClr val="00153E"/>
                </a:solidFill>
              </a:rPr>
              <a:t>Zugoth</a:t>
            </a:r>
            <a:r>
              <a:rPr lang="en-US" dirty="0" smtClean="0">
                <a:solidFill>
                  <a:srgbClr val="00153E"/>
                </a:solidFill>
              </a:rPr>
              <a:t> (pairs) of textual scholars were caring for the scriptures</a:t>
            </a:r>
          </a:p>
          <a:p>
            <a:pPr>
              <a:lnSpc>
                <a:spcPct val="95000"/>
              </a:lnSpc>
              <a:spcBef>
                <a:spcPts val="300"/>
              </a:spcBef>
            </a:pPr>
            <a:r>
              <a:rPr lang="en-US" dirty="0" smtClean="0">
                <a:solidFill>
                  <a:srgbClr val="00153E"/>
                </a:solidFill>
                <a:latin typeface="Tahoma" pitchFamily="34" charset="0"/>
                <a:ea typeface="Tahoma" pitchFamily="34" charset="0"/>
                <a:cs typeface="Tahoma" pitchFamily="34" charset="0"/>
              </a:rPr>
              <a:t>The </a:t>
            </a:r>
            <a:r>
              <a:rPr lang="en-US" dirty="0" err="1" smtClean="0">
                <a:solidFill>
                  <a:srgbClr val="00153E"/>
                </a:solidFill>
                <a:latin typeface="Tahoma" pitchFamily="34" charset="0"/>
                <a:ea typeface="Tahoma" pitchFamily="34" charset="0"/>
                <a:cs typeface="Tahoma" pitchFamily="34" charset="0"/>
              </a:rPr>
              <a:t>Tannaim</a:t>
            </a:r>
            <a:r>
              <a:rPr lang="en-US" dirty="0" smtClean="0">
                <a:solidFill>
                  <a:srgbClr val="00153E"/>
                </a:solidFill>
                <a:latin typeface="Tahoma" pitchFamily="34" charset="0"/>
                <a:ea typeface="Tahoma" pitchFamily="34" charset="0"/>
                <a:cs typeface="Tahoma" pitchFamily="34" charset="0"/>
              </a:rPr>
              <a:t> (teachers) worked until about 200 AD</a:t>
            </a:r>
          </a:p>
          <a:p>
            <a:pPr>
              <a:lnSpc>
                <a:spcPct val="95000"/>
              </a:lnSpc>
              <a:spcBef>
                <a:spcPts val="300"/>
              </a:spcBef>
            </a:pPr>
            <a:r>
              <a:rPr lang="en-US" dirty="0" smtClean="0">
                <a:solidFill>
                  <a:srgbClr val="00153E"/>
                </a:solidFill>
              </a:rPr>
              <a:t>The Talmudists worked until about 500 AD</a:t>
            </a:r>
          </a:p>
          <a:p>
            <a:pPr>
              <a:lnSpc>
                <a:spcPct val="95000"/>
              </a:lnSpc>
              <a:spcBef>
                <a:spcPts val="300"/>
              </a:spcBef>
            </a:pPr>
            <a:r>
              <a:rPr lang="en-US" dirty="0" smtClean="0">
                <a:solidFill>
                  <a:srgbClr val="00153E"/>
                </a:solidFill>
                <a:latin typeface="Tahoma" pitchFamily="34" charset="0"/>
                <a:ea typeface="Tahoma" pitchFamily="34" charset="0"/>
                <a:cs typeface="Tahoma" pitchFamily="34" charset="0"/>
              </a:rPr>
              <a:t>The </a:t>
            </a:r>
            <a:r>
              <a:rPr lang="en-US" dirty="0" err="1" smtClean="0">
                <a:solidFill>
                  <a:srgbClr val="00153E"/>
                </a:solidFill>
                <a:latin typeface="Tahoma" pitchFamily="34" charset="0"/>
                <a:ea typeface="Tahoma" pitchFamily="34" charset="0"/>
                <a:cs typeface="Tahoma" pitchFamily="34" charset="0"/>
              </a:rPr>
              <a:t>Masoretes</a:t>
            </a:r>
            <a:r>
              <a:rPr lang="en-US" dirty="0" smtClean="0">
                <a:solidFill>
                  <a:srgbClr val="00153E"/>
                </a:solidFill>
              </a:rPr>
              <a:t>, 500 AD – 950 AD are credited with the most reliable OT manuscript and is the standard for OT translation into other languages</a:t>
            </a:r>
          </a:p>
          <a:p>
            <a:pPr>
              <a:lnSpc>
                <a:spcPct val="95000"/>
              </a:lnSpc>
              <a:spcBef>
                <a:spcPts val="300"/>
              </a:spcBef>
            </a:pPr>
            <a:r>
              <a:rPr lang="en-US" dirty="0" smtClean="0">
                <a:solidFill>
                  <a:srgbClr val="00153E"/>
                </a:solidFill>
                <a:latin typeface="Tahoma" pitchFamily="34" charset="0"/>
                <a:ea typeface="Tahoma" pitchFamily="34" charset="0"/>
                <a:cs typeface="Tahoma" pitchFamily="34" charset="0"/>
              </a:rPr>
              <a:t>In the New Testament, around 10% is actually Old Testament material, containing 295 quotations, 1600 citations, and several allusions</a:t>
            </a:r>
          </a:p>
          <a:p>
            <a:pPr>
              <a:lnSpc>
                <a:spcPct val="95000"/>
              </a:lnSpc>
              <a:spcBef>
                <a:spcPts val="300"/>
              </a:spcBef>
            </a:pPr>
            <a:r>
              <a:rPr lang="en-US" dirty="0" smtClean="0">
                <a:solidFill>
                  <a:srgbClr val="00153E"/>
                </a:solidFill>
              </a:rPr>
              <a:t>These citations serve to show the respect the New Testament authors had for the Old Testament </a:t>
            </a: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INERRANCY</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spcBef>
                <a:spcPts val="200"/>
              </a:spcBef>
            </a:pPr>
            <a:r>
              <a:rPr lang="en-US" sz="2800" dirty="0" smtClean="0">
                <a:solidFill>
                  <a:srgbClr val="002060"/>
                </a:solidFill>
                <a:latin typeface="Tahoma" pitchFamily="34" charset="0"/>
                <a:ea typeface="Tahoma" pitchFamily="34" charset="0"/>
                <a:cs typeface="Tahoma" pitchFamily="34" charset="0"/>
              </a:rPr>
              <a:t>Inerrancy means the scriptures in their original autographs, properly interpreted, will be shown to be completely true</a:t>
            </a:r>
          </a:p>
          <a:p>
            <a:pPr>
              <a:spcBef>
                <a:spcPts val="200"/>
              </a:spcBef>
            </a:pPr>
            <a:r>
              <a:rPr lang="en-US" dirty="0" smtClean="0">
                <a:solidFill>
                  <a:srgbClr val="002060"/>
                </a:solidFill>
              </a:rPr>
              <a:t>Everything affirmed by scripture, whether doctrine, morality, social, physical or scientific will be true</a:t>
            </a:r>
          </a:p>
          <a:p>
            <a:pPr>
              <a:spcBef>
                <a:spcPts val="200"/>
              </a:spcBef>
            </a:pPr>
            <a:r>
              <a:rPr lang="en-US" sz="2800" dirty="0" smtClean="0">
                <a:solidFill>
                  <a:srgbClr val="002060"/>
                </a:solidFill>
                <a:latin typeface="Tahoma" pitchFamily="34" charset="0"/>
                <a:ea typeface="Tahoma" pitchFamily="34" charset="0"/>
                <a:cs typeface="Tahoma" pitchFamily="34" charset="0"/>
              </a:rPr>
              <a:t>The Apostolic Creed states the following:</a:t>
            </a:r>
          </a:p>
          <a:p>
            <a:pPr>
              <a:spcBef>
                <a:spcPts val="200"/>
              </a:spcBef>
              <a:buNone/>
            </a:pPr>
            <a:r>
              <a:rPr lang="en-US" dirty="0" smtClean="0">
                <a:solidFill>
                  <a:srgbClr val="002060"/>
                </a:solidFill>
              </a:rPr>
              <a:t>    “We believe that the Bible is the Word of God, fully inspired and without error in the original manuscripts, written under the inspiration of the Holy Spirit, and that it has supreme authority in all matters of faith and conduct.”</a:t>
            </a:r>
          </a:p>
          <a:p>
            <a:pPr>
              <a:spcBef>
                <a:spcPts val="200"/>
              </a:spcBef>
            </a:pPr>
            <a:r>
              <a:rPr lang="en-US" dirty="0" smtClean="0">
                <a:solidFill>
                  <a:srgbClr val="002060"/>
                </a:solidFill>
              </a:rPr>
              <a:t>We can say with certainty that no book has been so protected as the Bible; believing it to be the Word of God is a matter of faith</a:t>
            </a:r>
          </a:p>
          <a:p>
            <a:pPr>
              <a:spcBef>
                <a:spcPts val="200"/>
              </a:spcBef>
              <a:buNone/>
            </a:pPr>
            <a:endParaRPr lang="en-US" sz="2800"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THE BIBLE ABOUT ITSELF</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2 Timothy 3:16-17 </a:t>
            </a:r>
            <a:r>
              <a:rPr lang="en-US" sz="2800" dirty="0" smtClean="0">
                <a:solidFill>
                  <a:srgbClr val="00153E"/>
                </a:solidFill>
                <a:latin typeface="Tahoma" pitchFamily="34" charset="0"/>
                <a:ea typeface="Tahoma" pitchFamily="34" charset="0"/>
                <a:cs typeface="Tahoma" pitchFamily="34" charset="0"/>
              </a:rPr>
              <a:t> All Scripture is inspired by God and profitable for teaching, for reproof, for correction, for training in righteousness; so that the man of God may be adequate, equipped for every good work.</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Inspired: </a:t>
            </a:r>
            <a:r>
              <a:rPr lang="en-US" sz="2800" i="1" dirty="0" err="1" smtClean="0">
                <a:solidFill>
                  <a:srgbClr val="00153E"/>
                </a:solidFill>
                <a:latin typeface="Tahoma" pitchFamily="34" charset="0"/>
                <a:ea typeface="Tahoma" pitchFamily="34" charset="0"/>
                <a:cs typeface="Tahoma" pitchFamily="34" charset="0"/>
              </a:rPr>
              <a:t>theopneustos</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God-breathed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Teaching: </a:t>
            </a:r>
            <a:r>
              <a:rPr lang="en-US" sz="2800" i="1" dirty="0" err="1" smtClean="0">
                <a:solidFill>
                  <a:srgbClr val="00153E"/>
                </a:solidFill>
                <a:latin typeface="Tahoma" pitchFamily="34" charset="0"/>
                <a:ea typeface="Tahoma" pitchFamily="34" charset="0"/>
                <a:cs typeface="Tahoma" pitchFamily="34" charset="0"/>
              </a:rPr>
              <a:t>didaskalia</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doctrinal instruction</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Reproof: </a:t>
            </a:r>
            <a:r>
              <a:rPr lang="en-US" sz="2800" i="1" dirty="0" err="1" smtClean="0">
                <a:solidFill>
                  <a:srgbClr val="00153E"/>
                </a:solidFill>
                <a:latin typeface="Tahoma" pitchFamily="34" charset="0"/>
                <a:ea typeface="Tahoma" pitchFamily="34" charset="0"/>
                <a:cs typeface="Tahoma" pitchFamily="34" charset="0"/>
              </a:rPr>
              <a:t>elegmos</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show where something is wrong</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Correction: </a:t>
            </a:r>
            <a:r>
              <a:rPr lang="en-US" sz="2800" i="1" dirty="0" err="1" smtClean="0">
                <a:solidFill>
                  <a:srgbClr val="00153E"/>
                </a:solidFill>
                <a:latin typeface="Tahoma" pitchFamily="34" charset="0"/>
                <a:ea typeface="Tahoma" pitchFamily="34" charset="0"/>
                <a:cs typeface="Tahoma" pitchFamily="34" charset="0"/>
              </a:rPr>
              <a:t>epanorthosis</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showing how to fix it</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Training in Righteousness: </a:t>
            </a:r>
            <a:r>
              <a:rPr lang="en-US" sz="2800" i="1" dirty="0" err="1" smtClean="0">
                <a:solidFill>
                  <a:srgbClr val="00153E"/>
                </a:solidFill>
                <a:latin typeface="Tahoma" pitchFamily="34" charset="0"/>
                <a:ea typeface="Tahoma" pitchFamily="34" charset="0"/>
                <a:cs typeface="Tahoma" pitchFamily="34" charset="0"/>
              </a:rPr>
              <a:t>paideia</a:t>
            </a:r>
            <a:r>
              <a:rPr lang="en-US" sz="2800" i="1" dirty="0" smtClean="0">
                <a:solidFill>
                  <a:srgbClr val="00153E"/>
                </a:solidFill>
                <a:latin typeface="Tahoma" pitchFamily="34" charset="0"/>
                <a:ea typeface="Tahoma" pitchFamily="34" charset="0"/>
                <a:cs typeface="Tahoma" pitchFamily="34" charset="0"/>
              </a:rPr>
              <a:t>: </a:t>
            </a:r>
            <a:r>
              <a:rPr lang="en-US" sz="2800" dirty="0" err="1" smtClean="0">
                <a:solidFill>
                  <a:srgbClr val="00153E"/>
                </a:solidFill>
                <a:latin typeface="Tahoma" pitchFamily="34" charset="0"/>
                <a:ea typeface="Tahoma" pitchFamily="34" charset="0"/>
                <a:cs typeface="Tahoma" pitchFamily="34" charset="0"/>
              </a:rPr>
              <a:t>discipine</a:t>
            </a:r>
            <a:r>
              <a:rPr lang="en-US" sz="2800" dirty="0" smtClean="0">
                <a:solidFill>
                  <a:srgbClr val="00153E"/>
                </a:solidFill>
                <a:latin typeface="Tahoma" pitchFamily="34" charset="0"/>
                <a:ea typeface="Tahoma" pitchFamily="34" charset="0"/>
                <a:cs typeface="Tahoma" pitchFamily="34" charset="0"/>
              </a:rPr>
              <a:t>. </a:t>
            </a:r>
          </a:p>
          <a:p>
            <a:pPr>
              <a:lnSpc>
                <a:spcPct val="90000"/>
              </a:lnSpc>
              <a:spcBef>
                <a:spcPts val="300"/>
              </a:spcBef>
              <a:buNone/>
            </a:pPr>
            <a:r>
              <a:rPr lang="en-US" sz="2800" dirty="0" smtClean="0">
                <a:solidFill>
                  <a:srgbClr val="00153E"/>
                </a:solidFill>
                <a:latin typeface="Tahoma" pitchFamily="34" charset="0"/>
                <a:ea typeface="Tahoma" pitchFamily="34" charset="0"/>
                <a:cs typeface="Tahoma" pitchFamily="34" charset="0"/>
              </a:rPr>
              <a:t>    </a:t>
            </a:r>
            <a:r>
              <a:rPr lang="en-US" sz="2800" i="1" dirty="0" err="1" smtClean="0">
                <a:solidFill>
                  <a:srgbClr val="00153E"/>
                </a:solidFill>
                <a:latin typeface="Tahoma" pitchFamily="34" charset="0"/>
                <a:ea typeface="Tahoma" pitchFamily="34" charset="0"/>
                <a:cs typeface="Tahoma" pitchFamily="34" charset="0"/>
              </a:rPr>
              <a:t>dikaiosune</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getting something right</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Equipped: </a:t>
            </a:r>
            <a:r>
              <a:rPr lang="en-US" sz="2800" i="1" dirty="0" err="1" smtClean="0">
                <a:solidFill>
                  <a:srgbClr val="00153E"/>
                </a:solidFill>
                <a:latin typeface="Tahoma" pitchFamily="34" charset="0"/>
                <a:ea typeface="Tahoma" pitchFamily="34" charset="0"/>
                <a:cs typeface="Tahoma" pitchFamily="34" charset="0"/>
              </a:rPr>
              <a:t>exartizo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fully prepared with all we need</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When Paul wrote to Timothy, the scripture under discussion would have been the Old Testament</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OWN INTERPRETATION?</a:t>
            </a:r>
            <a:endParaRPr lang="en-US" sz="5400" dirty="0">
              <a:solidFill>
                <a:srgbClr val="002060"/>
              </a:solidFill>
            </a:endParaRPr>
          </a:p>
        </p:txBody>
      </p:sp>
      <p:sp>
        <p:nvSpPr>
          <p:cNvPr id="6" name="Content Placeholder 5"/>
          <p:cNvSpPr>
            <a:spLocks noGrp="1"/>
          </p:cNvSpPr>
          <p:nvPr>
            <p:ph idx="1"/>
          </p:nvPr>
        </p:nvSpPr>
        <p:spPr>
          <a:xfrm>
            <a:off x="0" y="1143000"/>
            <a:ext cx="9144000" cy="5867400"/>
          </a:xfrm>
        </p:spPr>
        <p:txBody>
          <a:bodyPr>
            <a:normAutofit/>
          </a:bodyPr>
          <a:lstStyle/>
          <a:p>
            <a:pPr>
              <a:lnSpc>
                <a:spcPct val="90000"/>
              </a:lnSpc>
              <a:spcBef>
                <a:spcPts val="200"/>
              </a:spcBef>
            </a:pPr>
            <a:r>
              <a:rPr lang="en-US" sz="2800" b="1" dirty="0" smtClean="0">
                <a:solidFill>
                  <a:srgbClr val="00153E"/>
                </a:solidFill>
                <a:latin typeface="Tahoma" pitchFamily="34" charset="0"/>
                <a:ea typeface="Tahoma" pitchFamily="34" charset="0"/>
                <a:cs typeface="Tahoma" pitchFamily="34" charset="0"/>
              </a:rPr>
              <a:t>2 Peter 1:20-21 </a:t>
            </a:r>
            <a:r>
              <a:rPr lang="en-US" sz="2800" dirty="0" smtClean="0">
                <a:solidFill>
                  <a:srgbClr val="00153E"/>
                </a:solidFill>
                <a:latin typeface="Tahoma" pitchFamily="34" charset="0"/>
                <a:ea typeface="Tahoma" pitchFamily="34" charset="0"/>
                <a:cs typeface="Tahoma" pitchFamily="34" charset="0"/>
              </a:rPr>
              <a:t> But know this first of all, that no prophecy of Scripture is </a:t>
            </a:r>
            <a:r>
              <a:rPr lang="en-US" sz="2800" i="1" dirty="0" smtClean="0">
                <a:solidFill>
                  <a:srgbClr val="00153E"/>
                </a:solidFill>
                <a:latin typeface="Tahoma" pitchFamily="34" charset="0"/>
                <a:ea typeface="Tahoma" pitchFamily="34" charset="0"/>
                <a:cs typeface="Tahoma" pitchFamily="34" charset="0"/>
              </a:rPr>
              <a:t>a matter</a:t>
            </a:r>
            <a:r>
              <a:rPr lang="en-US" sz="2800" dirty="0" smtClean="0">
                <a:solidFill>
                  <a:srgbClr val="00153E"/>
                </a:solidFill>
                <a:latin typeface="Tahoma" pitchFamily="34" charset="0"/>
                <a:ea typeface="Tahoma" pitchFamily="34" charset="0"/>
                <a:cs typeface="Tahoma" pitchFamily="34" charset="0"/>
              </a:rPr>
              <a:t> of one's own interpretation, for no prophecy was ever made by an act of human will, but men moved by the Holy Spirit spoke from God. </a:t>
            </a:r>
          </a:p>
          <a:p>
            <a:pPr>
              <a:lnSpc>
                <a:spcPct val="90000"/>
              </a:lnSpc>
              <a:spcBef>
                <a:spcPts val="200"/>
              </a:spcBef>
            </a:pPr>
            <a:r>
              <a:rPr lang="en-US" sz="2800" dirty="0" smtClean="0">
                <a:solidFill>
                  <a:srgbClr val="00153E"/>
                </a:solidFill>
                <a:latin typeface="Tahoma" pitchFamily="34" charset="0"/>
                <a:ea typeface="Tahoma" pitchFamily="34" charset="0"/>
                <a:cs typeface="Tahoma" pitchFamily="34" charset="0"/>
              </a:rPr>
              <a:t>Own interpretation: </a:t>
            </a:r>
            <a:r>
              <a:rPr lang="en-US" sz="2800" i="1" dirty="0" err="1" smtClean="0">
                <a:solidFill>
                  <a:srgbClr val="00153E"/>
                </a:solidFill>
                <a:latin typeface="Tahoma" pitchFamily="34" charset="0"/>
                <a:ea typeface="Tahoma" pitchFamily="34" charset="0"/>
                <a:cs typeface="Tahoma" pitchFamily="34" charset="0"/>
              </a:rPr>
              <a:t>idios</a:t>
            </a:r>
            <a:r>
              <a:rPr lang="en-US" sz="2800" i="1" dirty="0" smtClean="0">
                <a:solidFill>
                  <a:srgbClr val="00153E"/>
                </a:solidFill>
                <a:latin typeface="Tahoma" pitchFamily="34" charset="0"/>
                <a:ea typeface="Tahoma" pitchFamily="34" charset="0"/>
                <a:cs typeface="Tahoma" pitchFamily="34" charset="0"/>
              </a:rPr>
              <a:t> </a:t>
            </a:r>
            <a:r>
              <a:rPr lang="en-US" sz="2800" i="1" dirty="0" err="1" smtClean="0">
                <a:solidFill>
                  <a:srgbClr val="00153E"/>
                </a:solidFill>
                <a:latin typeface="Tahoma" pitchFamily="34" charset="0"/>
                <a:ea typeface="Tahoma" pitchFamily="34" charset="0"/>
                <a:cs typeface="Tahoma" pitchFamily="34" charset="0"/>
              </a:rPr>
              <a:t>epilupseos</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personal opinion or personal facts interjected into things</a:t>
            </a:r>
          </a:p>
          <a:p>
            <a:pPr>
              <a:lnSpc>
                <a:spcPct val="90000"/>
              </a:lnSpc>
              <a:spcBef>
                <a:spcPts val="200"/>
              </a:spcBef>
            </a:pPr>
            <a:r>
              <a:rPr lang="en-US" sz="2800" b="1" dirty="0" smtClean="0">
                <a:solidFill>
                  <a:srgbClr val="00153E"/>
                </a:solidFill>
                <a:latin typeface="Tahoma" pitchFamily="34" charset="0"/>
                <a:ea typeface="Tahoma" pitchFamily="34" charset="0"/>
                <a:cs typeface="Tahoma" pitchFamily="34" charset="0"/>
              </a:rPr>
              <a:t>Mark 13:31 </a:t>
            </a:r>
            <a:r>
              <a:rPr lang="en-US" sz="2800" dirty="0" smtClean="0">
                <a:solidFill>
                  <a:srgbClr val="00153E"/>
                </a:solidFill>
                <a:latin typeface="Tahoma" pitchFamily="34" charset="0"/>
                <a:ea typeface="Tahoma" pitchFamily="34" charset="0"/>
                <a:cs typeface="Tahoma" pitchFamily="34" charset="0"/>
              </a:rPr>
              <a:t>“Heaven and earth will pass away, but My words will not pass away.” </a:t>
            </a:r>
          </a:p>
          <a:p>
            <a:pPr>
              <a:lnSpc>
                <a:spcPct val="90000"/>
              </a:lnSpc>
              <a:spcBef>
                <a:spcPts val="200"/>
              </a:spcBef>
            </a:pPr>
            <a:r>
              <a:rPr lang="en-US" sz="2800" b="1" dirty="0" smtClean="0">
                <a:solidFill>
                  <a:srgbClr val="00153E"/>
                </a:solidFill>
                <a:latin typeface="Tahoma" pitchFamily="34" charset="0"/>
                <a:ea typeface="Tahoma" pitchFamily="34" charset="0"/>
                <a:cs typeface="Tahoma" pitchFamily="34" charset="0"/>
              </a:rPr>
              <a:t>John 7:37-38 </a:t>
            </a:r>
            <a:r>
              <a:rPr lang="en-US" sz="2800" dirty="0" smtClean="0">
                <a:solidFill>
                  <a:srgbClr val="00153E"/>
                </a:solidFill>
                <a:latin typeface="Tahoma" pitchFamily="34" charset="0"/>
                <a:ea typeface="Tahoma" pitchFamily="34" charset="0"/>
                <a:cs typeface="Tahoma" pitchFamily="34" charset="0"/>
              </a:rPr>
              <a:t> Now on the last day, the great </a:t>
            </a:r>
            <a:r>
              <a:rPr lang="en-US" sz="2800" i="1" dirty="0" smtClean="0">
                <a:solidFill>
                  <a:srgbClr val="00153E"/>
                </a:solidFill>
                <a:latin typeface="Tahoma" pitchFamily="34" charset="0"/>
                <a:ea typeface="Tahoma" pitchFamily="34" charset="0"/>
                <a:cs typeface="Tahoma" pitchFamily="34" charset="0"/>
              </a:rPr>
              <a:t>day</a:t>
            </a:r>
            <a:r>
              <a:rPr lang="en-US" sz="2800" dirty="0" smtClean="0">
                <a:solidFill>
                  <a:srgbClr val="00153E"/>
                </a:solidFill>
                <a:latin typeface="Tahoma" pitchFamily="34" charset="0"/>
                <a:ea typeface="Tahoma" pitchFamily="34" charset="0"/>
                <a:cs typeface="Tahoma" pitchFamily="34" charset="0"/>
              </a:rPr>
              <a:t> of the feast, Jesus stood and cried out, saying, "If anyone is thirsty, let him come to Me and drink. He who believes in Me, as the Scripture said, 'From his innermost being will flow rivers of living water.’”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JESUS SPEAKS OF SCRIPTURE</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John 13:17-18 </a:t>
            </a:r>
            <a:r>
              <a:rPr lang="en-US" sz="2800" dirty="0" smtClean="0">
                <a:solidFill>
                  <a:srgbClr val="00153E"/>
                </a:solidFill>
                <a:latin typeface="Tahoma" pitchFamily="34" charset="0"/>
                <a:ea typeface="Tahoma" pitchFamily="34" charset="0"/>
                <a:cs typeface="Tahoma" pitchFamily="34" charset="0"/>
              </a:rPr>
              <a:t> "If you know these things, you are blessed if you do them. I do not speak of all of you. I know the ones I have chosen; but </a:t>
            </a:r>
            <a:r>
              <a:rPr lang="en-US" sz="2800" i="1" dirty="0" smtClean="0">
                <a:solidFill>
                  <a:srgbClr val="00153E"/>
                </a:solidFill>
                <a:latin typeface="Tahoma" pitchFamily="34" charset="0"/>
                <a:ea typeface="Tahoma" pitchFamily="34" charset="0"/>
                <a:cs typeface="Tahoma" pitchFamily="34" charset="0"/>
              </a:rPr>
              <a:t>it is</a:t>
            </a:r>
            <a:r>
              <a:rPr lang="en-US" sz="2800" dirty="0" smtClean="0">
                <a:solidFill>
                  <a:srgbClr val="00153E"/>
                </a:solidFill>
                <a:latin typeface="Tahoma" pitchFamily="34" charset="0"/>
                <a:ea typeface="Tahoma" pitchFamily="34" charset="0"/>
                <a:cs typeface="Tahoma" pitchFamily="34" charset="0"/>
              </a:rPr>
              <a:t> that the Scripture may be fulfilled, '</a:t>
            </a:r>
            <a:r>
              <a:rPr lang="en-US" sz="2800" cap="small" dirty="0" smtClean="0">
                <a:solidFill>
                  <a:srgbClr val="00153E"/>
                </a:solidFill>
                <a:latin typeface="Tahoma" pitchFamily="34" charset="0"/>
                <a:ea typeface="Tahoma" pitchFamily="34" charset="0"/>
                <a:cs typeface="Tahoma" pitchFamily="34" charset="0"/>
              </a:rPr>
              <a:t>HE WHO EATS</a:t>
            </a:r>
            <a:r>
              <a:rPr lang="en-US" sz="2800" dirty="0" smtClean="0">
                <a:solidFill>
                  <a:srgbClr val="00153E"/>
                </a:solidFill>
                <a:latin typeface="Tahoma" pitchFamily="34" charset="0"/>
                <a:ea typeface="Tahoma" pitchFamily="34" charset="0"/>
                <a:cs typeface="Tahoma" pitchFamily="34" charset="0"/>
              </a:rPr>
              <a:t> </a:t>
            </a:r>
            <a:r>
              <a:rPr lang="en-US" sz="2800" cap="small" dirty="0" smtClean="0">
                <a:solidFill>
                  <a:srgbClr val="00153E"/>
                </a:solidFill>
                <a:latin typeface="Tahoma" pitchFamily="34" charset="0"/>
                <a:ea typeface="Tahoma" pitchFamily="34" charset="0"/>
                <a:cs typeface="Tahoma" pitchFamily="34" charset="0"/>
              </a:rPr>
              <a:t>MY BREAD HAS LIFTED UP HIS HEEL AGAINST</a:t>
            </a:r>
            <a:r>
              <a:rPr lang="en-US" sz="2800" dirty="0" smtClean="0">
                <a:solidFill>
                  <a:srgbClr val="00153E"/>
                </a:solidFill>
                <a:latin typeface="Tahoma" pitchFamily="34" charset="0"/>
                <a:ea typeface="Tahoma" pitchFamily="34" charset="0"/>
                <a:cs typeface="Tahoma" pitchFamily="34" charset="0"/>
              </a:rPr>
              <a:t> </a:t>
            </a:r>
            <a:r>
              <a:rPr lang="en-US" sz="2800" cap="small" dirty="0" smtClean="0">
                <a:solidFill>
                  <a:srgbClr val="00153E"/>
                </a:solidFill>
                <a:latin typeface="Tahoma" pitchFamily="34" charset="0"/>
                <a:ea typeface="Tahoma" pitchFamily="34" charset="0"/>
                <a:cs typeface="Tahoma" pitchFamily="34" charset="0"/>
              </a:rPr>
              <a:t>ME</a:t>
            </a:r>
            <a:r>
              <a:rPr lang="en-US" sz="2800" dirty="0" smtClean="0">
                <a:solidFill>
                  <a:srgbClr val="00153E"/>
                </a:solidFill>
                <a:latin typeface="Tahoma" pitchFamily="34" charset="0"/>
                <a:ea typeface="Tahoma" pitchFamily="34" charset="0"/>
                <a:cs typeface="Tahoma" pitchFamily="34" charset="0"/>
              </a:rPr>
              <a:t>.’”</a:t>
            </a:r>
          </a:p>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John 19:36-37 </a:t>
            </a:r>
            <a:r>
              <a:rPr lang="en-US" sz="2800" dirty="0" smtClean="0">
                <a:solidFill>
                  <a:srgbClr val="00153E"/>
                </a:solidFill>
                <a:latin typeface="Tahoma" pitchFamily="34" charset="0"/>
                <a:ea typeface="Tahoma" pitchFamily="34" charset="0"/>
                <a:cs typeface="Tahoma" pitchFamily="34" charset="0"/>
              </a:rPr>
              <a:t> For these things came to pass to fulfill the Scripture, "</a:t>
            </a:r>
            <a:r>
              <a:rPr lang="en-US" sz="2800" cap="small" dirty="0" smtClean="0">
                <a:solidFill>
                  <a:srgbClr val="00153E"/>
                </a:solidFill>
                <a:latin typeface="Tahoma" pitchFamily="34" charset="0"/>
                <a:ea typeface="Tahoma" pitchFamily="34" charset="0"/>
                <a:cs typeface="Tahoma" pitchFamily="34" charset="0"/>
              </a:rPr>
              <a:t>NOT A BONE OF</a:t>
            </a:r>
            <a:r>
              <a:rPr lang="en-US" sz="2800" dirty="0" smtClean="0">
                <a:solidFill>
                  <a:srgbClr val="00153E"/>
                </a:solidFill>
                <a:latin typeface="Tahoma" pitchFamily="34" charset="0"/>
                <a:ea typeface="Tahoma" pitchFamily="34" charset="0"/>
                <a:cs typeface="Tahoma" pitchFamily="34" charset="0"/>
              </a:rPr>
              <a:t> </a:t>
            </a:r>
            <a:r>
              <a:rPr lang="en-US" sz="2800" cap="small" dirty="0" smtClean="0">
                <a:solidFill>
                  <a:srgbClr val="00153E"/>
                </a:solidFill>
                <a:latin typeface="Tahoma" pitchFamily="34" charset="0"/>
                <a:ea typeface="Tahoma" pitchFamily="34" charset="0"/>
                <a:cs typeface="Tahoma" pitchFamily="34" charset="0"/>
              </a:rPr>
              <a:t>HIM SHALL BE</a:t>
            </a:r>
            <a:r>
              <a:rPr lang="en-US" sz="2800" dirty="0" smtClean="0">
                <a:solidFill>
                  <a:srgbClr val="00153E"/>
                </a:solidFill>
                <a:latin typeface="Tahoma" pitchFamily="34" charset="0"/>
                <a:ea typeface="Tahoma" pitchFamily="34" charset="0"/>
                <a:cs typeface="Tahoma" pitchFamily="34" charset="0"/>
              </a:rPr>
              <a:t> </a:t>
            </a:r>
            <a:r>
              <a:rPr lang="en-US" sz="2800" cap="small" dirty="0" smtClean="0">
                <a:solidFill>
                  <a:srgbClr val="00153E"/>
                </a:solidFill>
                <a:latin typeface="Tahoma" pitchFamily="34" charset="0"/>
                <a:ea typeface="Tahoma" pitchFamily="34" charset="0"/>
                <a:cs typeface="Tahoma" pitchFamily="34" charset="0"/>
              </a:rPr>
              <a:t>BROKEN</a:t>
            </a:r>
            <a:r>
              <a:rPr lang="en-US" sz="2800" dirty="0" smtClean="0">
                <a:solidFill>
                  <a:srgbClr val="00153E"/>
                </a:solidFill>
                <a:latin typeface="Tahoma" pitchFamily="34" charset="0"/>
                <a:ea typeface="Tahoma" pitchFamily="34" charset="0"/>
                <a:cs typeface="Tahoma" pitchFamily="34" charset="0"/>
              </a:rPr>
              <a:t>.”  And again another Scripture says, "</a:t>
            </a:r>
            <a:r>
              <a:rPr lang="en-US" sz="2800" cap="small" dirty="0" smtClean="0">
                <a:solidFill>
                  <a:srgbClr val="00153E"/>
                </a:solidFill>
                <a:latin typeface="Tahoma" pitchFamily="34" charset="0"/>
                <a:ea typeface="Tahoma" pitchFamily="34" charset="0"/>
                <a:cs typeface="Tahoma" pitchFamily="34" charset="0"/>
              </a:rPr>
              <a:t>THEY SHALL LOOK ON</a:t>
            </a:r>
            <a:r>
              <a:rPr lang="en-US" sz="2800" dirty="0" smtClean="0">
                <a:solidFill>
                  <a:srgbClr val="00153E"/>
                </a:solidFill>
                <a:latin typeface="Tahoma" pitchFamily="34" charset="0"/>
                <a:ea typeface="Tahoma" pitchFamily="34" charset="0"/>
                <a:cs typeface="Tahoma" pitchFamily="34" charset="0"/>
              </a:rPr>
              <a:t> </a:t>
            </a:r>
            <a:r>
              <a:rPr lang="en-US" sz="2800" cap="small" dirty="0" smtClean="0">
                <a:solidFill>
                  <a:srgbClr val="00153E"/>
                </a:solidFill>
                <a:latin typeface="Tahoma" pitchFamily="34" charset="0"/>
                <a:ea typeface="Tahoma" pitchFamily="34" charset="0"/>
                <a:cs typeface="Tahoma" pitchFamily="34" charset="0"/>
              </a:rPr>
              <a:t>HIM WHOM THEY PIERCED</a:t>
            </a:r>
            <a:r>
              <a:rPr lang="en-US" sz="2800" dirty="0" smtClean="0">
                <a:solidFill>
                  <a:srgbClr val="00153E"/>
                </a:solidFill>
              </a:rPr>
              <a:t>." </a:t>
            </a:r>
            <a:r>
              <a:rPr lang="en-US" sz="2800" dirty="0" smtClean="0">
                <a:solidFill>
                  <a:srgbClr val="00153E"/>
                </a:solidFill>
                <a:latin typeface="Tahoma" pitchFamily="34" charset="0"/>
                <a:ea typeface="Tahoma" pitchFamily="34" charset="0"/>
                <a:cs typeface="Tahoma" pitchFamily="34" charset="0"/>
              </a:rPr>
              <a:t> </a:t>
            </a:r>
          </a:p>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Luke 4:21 </a:t>
            </a:r>
            <a:r>
              <a:rPr lang="en-US" sz="2800" dirty="0" smtClean="0">
                <a:solidFill>
                  <a:srgbClr val="00153E"/>
                </a:solidFill>
                <a:latin typeface="Tahoma" pitchFamily="34" charset="0"/>
                <a:ea typeface="Tahoma" pitchFamily="34" charset="0"/>
                <a:cs typeface="Tahoma" pitchFamily="34" charset="0"/>
              </a:rPr>
              <a:t> And He began to say to them, "Today this Scripture has been fulfilled in your hearing." </a:t>
            </a:r>
          </a:p>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Matthew 24:15 </a:t>
            </a:r>
            <a:r>
              <a:rPr lang="en-US" sz="2800" dirty="0" smtClean="0">
                <a:solidFill>
                  <a:srgbClr val="00153E"/>
                </a:solidFill>
                <a:latin typeface="Tahoma" pitchFamily="34" charset="0"/>
                <a:ea typeface="Tahoma" pitchFamily="34" charset="0"/>
                <a:cs typeface="Tahoma" pitchFamily="34" charset="0"/>
              </a:rPr>
              <a:t>"Therefore when you see the </a:t>
            </a:r>
            <a:r>
              <a:rPr lang="en-US" sz="2800" cap="small" dirty="0" smtClean="0">
                <a:solidFill>
                  <a:srgbClr val="00153E"/>
                </a:solidFill>
                <a:latin typeface="Tahoma" pitchFamily="34" charset="0"/>
                <a:ea typeface="Tahoma" pitchFamily="34" charset="0"/>
                <a:cs typeface="Tahoma" pitchFamily="34" charset="0"/>
              </a:rPr>
              <a:t>ABOMINATION OF DESOLATION</a:t>
            </a:r>
            <a:r>
              <a:rPr lang="en-US" sz="2800" dirty="0" smtClean="0">
                <a:solidFill>
                  <a:srgbClr val="00153E"/>
                </a:solidFill>
                <a:latin typeface="Tahoma" pitchFamily="34" charset="0"/>
                <a:ea typeface="Tahoma" pitchFamily="34" charset="0"/>
                <a:cs typeface="Tahoma" pitchFamily="34" charset="0"/>
              </a:rPr>
              <a:t> which was spoken of t</a:t>
            </a:r>
            <a:r>
              <a:rPr lang="en-US" sz="2800" spc="-150" dirty="0" smtClean="0">
                <a:solidFill>
                  <a:srgbClr val="00153E"/>
                </a:solidFill>
                <a:latin typeface="Tahoma" pitchFamily="34" charset="0"/>
                <a:ea typeface="Tahoma" pitchFamily="34" charset="0"/>
                <a:cs typeface="Tahoma" pitchFamily="34" charset="0"/>
              </a:rPr>
              <a:t>hrough </a:t>
            </a:r>
            <a:r>
              <a:rPr lang="en-US" sz="2800" dirty="0" smtClean="0">
                <a:solidFill>
                  <a:srgbClr val="00153E"/>
                </a:solidFill>
                <a:latin typeface="Tahoma" pitchFamily="34" charset="0"/>
                <a:ea typeface="Tahoma" pitchFamily="34" charset="0"/>
                <a:cs typeface="Tahoma" pitchFamily="34" charset="0"/>
              </a:rPr>
              <a:t>Daniel</a:t>
            </a:r>
            <a:r>
              <a:rPr lang="en-US" sz="2800" spc="-150" dirty="0" smtClean="0">
                <a:solidFill>
                  <a:srgbClr val="00153E"/>
                </a:solidFill>
                <a:latin typeface="Tahoma" pitchFamily="34" charset="0"/>
                <a:ea typeface="Tahoma" pitchFamily="34" charset="0"/>
                <a:cs typeface="Tahoma" pitchFamily="34" charset="0"/>
              </a:rPr>
              <a:t> the </a:t>
            </a:r>
            <a:r>
              <a:rPr lang="en-US" sz="2800" dirty="0" smtClean="0">
                <a:solidFill>
                  <a:srgbClr val="00153E"/>
                </a:solidFill>
                <a:latin typeface="Tahoma" pitchFamily="34" charset="0"/>
                <a:ea typeface="Tahoma" pitchFamily="34" charset="0"/>
                <a:cs typeface="Tahoma" pitchFamily="34" charset="0"/>
              </a:rPr>
              <a:t>prophet, standing in the holy place… </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0"/>
            <a:ext cx="8991600" cy="1143000"/>
          </a:xfrm>
        </p:spPr>
        <p:txBody>
          <a:bodyPr>
            <a:normAutofit/>
          </a:bodyPr>
          <a:lstStyle/>
          <a:p>
            <a:pPr algn="ctr"/>
            <a:r>
              <a:rPr lang="en-US" sz="5400" dirty="0" smtClean="0">
                <a:solidFill>
                  <a:srgbClr val="002060"/>
                </a:solidFill>
              </a:rPr>
              <a:t>I DON’T LIKE WHAT IT SAYS…</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Autofit/>
          </a:bodyPr>
          <a:lstStyle/>
          <a:p>
            <a:pPr>
              <a:lnSpc>
                <a:spcPct val="90000"/>
              </a:lnSpc>
              <a:spcBef>
                <a:spcPts val="300"/>
              </a:spcBef>
            </a:pPr>
            <a:r>
              <a:rPr lang="en-US" sz="2800" dirty="0" smtClean="0">
                <a:solidFill>
                  <a:srgbClr val="002060"/>
                </a:solidFill>
                <a:latin typeface="Tahoma" pitchFamily="34" charset="0"/>
                <a:ea typeface="Tahoma" pitchFamily="34" charset="0"/>
                <a:cs typeface="Tahoma" pitchFamily="34" charset="0"/>
              </a:rPr>
              <a:t>Some paraphrases are intended to help young people and new believers understand what the Word says</a:t>
            </a:r>
          </a:p>
          <a:p>
            <a:pPr>
              <a:lnSpc>
                <a:spcPct val="90000"/>
              </a:lnSpc>
              <a:spcBef>
                <a:spcPts val="300"/>
              </a:spcBef>
            </a:pPr>
            <a:r>
              <a:rPr lang="en-US" sz="2800" dirty="0" smtClean="0">
                <a:solidFill>
                  <a:srgbClr val="002060"/>
                </a:solidFill>
                <a:latin typeface="Tahoma" pitchFamily="34" charset="0"/>
                <a:ea typeface="Tahoma" pitchFamily="34" charset="0"/>
                <a:cs typeface="Tahoma" pitchFamily="34" charset="0"/>
              </a:rPr>
              <a:t>Many paraphrases flow from those who really don’t like what the Bible says, so they tweak it so that it more conforms to their doctrinal position</a:t>
            </a:r>
          </a:p>
          <a:p>
            <a:pPr>
              <a:lnSpc>
                <a:spcPct val="90000"/>
              </a:lnSpc>
              <a:spcBef>
                <a:spcPts val="300"/>
              </a:spcBef>
            </a:pPr>
            <a:r>
              <a:rPr lang="en-US" sz="2800" dirty="0" smtClean="0">
                <a:solidFill>
                  <a:srgbClr val="002060"/>
                </a:solidFill>
                <a:latin typeface="Tahoma" pitchFamily="34" charset="0"/>
                <a:ea typeface="Tahoma" pitchFamily="34" charset="0"/>
                <a:cs typeface="Tahoma" pitchFamily="34" charset="0"/>
              </a:rPr>
              <a:t>Examples:  The Message</a:t>
            </a:r>
          </a:p>
          <a:p>
            <a:pPr>
              <a:lnSpc>
                <a:spcPct val="90000"/>
              </a:lnSpc>
              <a:spcBef>
                <a:spcPts val="300"/>
              </a:spcBef>
              <a:buNone/>
            </a:pPr>
            <a:r>
              <a:rPr lang="en-US" sz="2800" dirty="0" smtClean="0">
                <a:solidFill>
                  <a:srgbClr val="002060"/>
                </a:solidFill>
                <a:latin typeface="Tahoma" pitchFamily="34" charset="0"/>
                <a:ea typeface="Tahoma" pitchFamily="34" charset="0"/>
                <a:cs typeface="Tahoma" pitchFamily="34" charset="0"/>
              </a:rPr>
              <a:t>                   The Passion Translation (not a translation!)</a:t>
            </a:r>
          </a:p>
          <a:p>
            <a:pPr>
              <a:lnSpc>
                <a:spcPct val="90000"/>
              </a:lnSpc>
              <a:spcBef>
                <a:spcPts val="300"/>
              </a:spcBef>
            </a:pPr>
            <a:r>
              <a:rPr lang="en-US" sz="2800" dirty="0" smtClean="0">
                <a:solidFill>
                  <a:srgbClr val="002060"/>
                </a:solidFill>
                <a:latin typeface="Tahoma" pitchFamily="34" charset="0"/>
                <a:ea typeface="Tahoma" pitchFamily="34" charset="0"/>
                <a:cs typeface="Tahoma" pitchFamily="34" charset="0"/>
              </a:rPr>
              <a:t>Is an ordinary person sitting in the pew on Sunday AM going to know that their version has been tweaked?</a:t>
            </a:r>
          </a:p>
          <a:p>
            <a:pPr>
              <a:lnSpc>
                <a:spcPct val="90000"/>
              </a:lnSpc>
              <a:spcBef>
                <a:spcPts val="300"/>
              </a:spcBef>
            </a:pPr>
            <a:r>
              <a:rPr lang="en-US" sz="2800" dirty="0" smtClean="0">
                <a:solidFill>
                  <a:srgbClr val="002060"/>
                </a:solidFill>
                <a:latin typeface="Tahoma" pitchFamily="34" charset="0"/>
                <a:ea typeface="Tahoma" pitchFamily="34" charset="0"/>
                <a:cs typeface="Tahoma" pitchFamily="34" charset="0"/>
              </a:rPr>
              <a:t>OR will they think it is God’s Word because the book says “Bible” on the front or “translation” in the title?</a:t>
            </a:r>
          </a:p>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Deuteronomy 12:32</a:t>
            </a:r>
            <a:r>
              <a:rPr lang="en-US" sz="2800" dirty="0" smtClean="0">
                <a:solidFill>
                  <a:srgbClr val="00153E"/>
                </a:solidFill>
                <a:latin typeface="Tahoma" pitchFamily="34" charset="0"/>
                <a:ea typeface="Tahoma" pitchFamily="34" charset="0"/>
                <a:cs typeface="Tahoma" pitchFamily="34" charset="0"/>
              </a:rPr>
              <a:t> "Whatever I command you, you shall be careful to do; you shall not add to nor take away from it.” </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OUR RESPONSIBILITY</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a:bodyPr>
          <a:lstStyle/>
          <a:p>
            <a:pPr>
              <a:spcBef>
                <a:spcPts val="300"/>
              </a:spcBef>
            </a:pPr>
            <a:r>
              <a:rPr lang="en-US" sz="2800" b="1" dirty="0" smtClean="0">
                <a:solidFill>
                  <a:srgbClr val="00153E"/>
                </a:solidFill>
                <a:latin typeface="Tahoma" pitchFamily="34" charset="0"/>
                <a:ea typeface="Tahoma" pitchFamily="34" charset="0"/>
                <a:cs typeface="Tahoma" pitchFamily="34" charset="0"/>
              </a:rPr>
              <a:t>Proverbs 30:5-6 </a:t>
            </a:r>
            <a:r>
              <a:rPr lang="en-US" sz="2800" dirty="0" smtClean="0">
                <a:solidFill>
                  <a:srgbClr val="00153E"/>
                </a:solidFill>
                <a:latin typeface="Tahoma" pitchFamily="34" charset="0"/>
                <a:ea typeface="Tahoma" pitchFamily="34" charset="0"/>
                <a:cs typeface="Tahoma" pitchFamily="34" charset="0"/>
              </a:rPr>
              <a:t> Every word of God is tested; He is a shield to those who take refuge in Him. Do not add to His words Or He will reprove you, and you will be proved a liar.</a:t>
            </a:r>
          </a:p>
          <a:p>
            <a:pPr>
              <a:spcBef>
                <a:spcPts val="300"/>
              </a:spcBef>
            </a:pPr>
            <a:r>
              <a:rPr lang="en-US" b="1" dirty="0" smtClean="0">
                <a:solidFill>
                  <a:srgbClr val="00153E"/>
                </a:solidFill>
              </a:rPr>
              <a:t>Galatians 1:6-7 </a:t>
            </a:r>
            <a:r>
              <a:rPr lang="en-US" dirty="0" smtClean="0">
                <a:solidFill>
                  <a:srgbClr val="00153E"/>
                </a:solidFill>
              </a:rPr>
              <a:t>I am amazed that you are so quickly deserting Him who called you by the grace of Christ, for a different gospel; which is </a:t>
            </a:r>
            <a:r>
              <a:rPr lang="en-US" i="1" dirty="0" smtClean="0">
                <a:solidFill>
                  <a:srgbClr val="00153E"/>
                </a:solidFill>
              </a:rPr>
              <a:t>really</a:t>
            </a:r>
            <a:r>
              <a:rPr lang="en-US" dirty="0" smtClean="0">
                <a:solidFill>
                  <a:srgbClr val="00153E"/>
                </a:solidFill>
              </a:rPr>
              <a:t> not another; only there are some who are disturbing you and want to distort the gospel of Christ. </a:t>
            </a:r>
          </a:p>
          <a:p>
            <a:pPr>
              <a:spcBef>
                <a:spcPts val="300"/>
              </a:spcBef>
            </a:pPr>
            <a:r>
              <a:rPr lang="en-US" sz="2800" dirty="0" smtClean="0">
                <a:solidFill>
                  <a:srgbClr val="00153E"/>
                </a:solidFill>
                <a:latin typeface="Tahoma" pitchFamily="34" charset="0"/>
                <a:ea typeface="Tahoma" pitchFamily="34" charset="0"/>
                <a:cs typeface="Tahoma" pitchFamily="34" charset="0"/>
              </a:rPr>
              <a:t> Either you believe that the Bible, in its original manuscript, is the inspired, infallib</a:t>
            </a:r>
            <a:r>
              <a:rPr lang="en-US" dirty="0" smtClean="0">
                <a:solidFill>
                  <a:srgbClr val="00153E"/>
                </a:solidFill>
              </a:rPr>
              <a:t>le Word of God, or you don’t </a:t>
            </a:r>
            <a:endParaRPr lang="en-US" sz="2800" dirty="0" smtClean="0">
              <a:solidFill>
                <a:srgbClr val="00153E"/>
              </a:solidFill>
              <a:latin typeface="Tahoma" pitchFamily="34" charset="0"/>
              <a:ea typeface="Tahoma" pitchFamily="34" charset="0"/>
              <a:cs typeface="Tahoma" pitchFamily="34" charset="0"/>
            </a:endParaRPr>
          </a:p>
          <a:p>
            <a:pPr>
              <a:spcBef>
                <a:spcPts val="300"/>
              </a:spcBef>
            </a:pPr>
            <a:endParaRPr lang="en-US" sz="2800" dirty="0" smtClean="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MANUSCRIPT EVIDENCE</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400"/>
              </a:spcBef>
            </a:pPr>
            <a:r>
              <a:rPr lang="en-US" dirty="0" smtClean="0">
                <a:solidFill>
                  <a:srgbClr val="00153E"/>
                </a:solidFill>
              </a:rPr>
              <a:t>Historians view manuscripts by asking:</a:t>
            </a:r>
          </a:p>
          <a:p>
            <a:pPr>
              <a:lnSpc>
                <a:spcPct val="90000"/>
              </a:lnSpc>
              <a:spcBef>
                <a:spcPts val="400"/>
              </a:spcBef>
              <a:buNone/>
            </a:pPr>
            <a:r>
              <a:rPr lang="en-US" dirty="0" smtClean="0">
                <a:solidFill>
                  <a:srgbClr val="00153E"/>
                </a:solidFill>
              </a:rPr>
              <a:t>   1.  Do we have an original manuscript by the author</a:t>
            </a:r>
          </a:p>
          <a:p>
            <a:pPr>
              <a:lnSpc>
                <a:spcPct val="90000"/>
              </a:lnSpc>
              <a:spcBef>
                <a:spcPts val="400"/>
              </a:spcBef>
              <a:buNone/>
            </a:pPr>
            <a:r>
              <a:rPr lang="en-US" dirty="0" smtClean="0">
                <a:solidFill>
                  <a:srgbClr val="00153E"/>
                </a:solidFill>
              </a:rPr>
              <a:t>   2.  If not, how much time passed between the writing and the earliest manuscript that we have</a:t>
            </a:r>
          </a:p>
          <a:p>
            <a:pPr>
              <a:lnSpc>
                <a:spcPct val="90000"/>
              </a:lnSpc>
              <a:spcBef>
                <a:spcPts val="400"/>
              </a:spcBef>
              <a:buNone/>
            </a:pPr>
            <a:r>
              <a:rPr lang="en-US" dirty="0" smtClean="0">
                <a:solidFill>
                  <a:srgbClr val="00153E"/>
                </a:solidFill>
              </a:rPr>
              <a:t>   3.  Do the manuscripts that we have contradict each other?</a:t>
            </a:r>
          </a:p>
          <a:p>
            <a:pPr>
              <a:lnSpc>
                <a:spcPct val="90000"/>
              </a:lnSpc>
              <a:spcBef>
                <a:spcPts val="400"/>
              </a:spcBef>
            </a:pPr>
            <a:r>
              <a:rPr lang="en-US" dirty="0" smtClean="0">
                <a:solidFill>
                  <a:srgbClr val="00153E"/>
                </a:solidFill>
              </a:rPr>
              <a:t>There are 5686 known Greek manuscripts of the NT;</a:t>
            </a:r>
          </a:p>
          <a:p>
            <a:pPr>
              <a:lnSpc>
                <a:spcPct val="90000"/>
              </a:lnSpc>
              <a:spcBef>
                <a:spcPts val="400"/>
              </a:spcBef>
              <a:buNone/>
            </a:pPr>
            <a:r>
              <a:rPr lang="en-US" dirty="0" smtClean="0">
                <a:solidFill>
                  <a:srgbClr val="00153E"/>
                </a:solidFill>
              </a:rPr>
              <a:t>    307 of them are uncials</a:t>
            </a:r>
          </a:p>
          <a:p>
            <a:pPr>
              <a:lnSpc>
                <a:spcPct val="90000"/>
              </a:lnSpc>
              <a:spcBef>
                <a:spcPts val="400"/>
              </a:spcBef>
            </a:pPr>
            <a:r>
              <a:rPr lang="en-US" dirty="0" smtClean="0">
                <a:solidFill>
                  <a:srgbClr val="00153E"/>
                </a:solidFill>
              </a:rPr>
              <a:t>There are 10,000 in Latin</a:t>
            </a:r>
          </a:p>
          <a:p>
            <a:pPr>
              <a:lnSpc>
                <a:spcPct val="90000"/>
              </a:lnSpc>
              <a:spcBef>
                <a:spcPts val="400"/>
              </a:spcBef>
            </a:pPr>
            <a:r>
              <a:rPr lang="en-US" dirty="0" smtClean="0">
                <a:solidFill>
                  <a:srgbClr val="00153E"/>
                </a:solidFill>
              </a:rPr>
              <a:t>There are over 9300 other versions</a:t>
            </a:r>
          </a:p>
          <a:p>
            <a:pPr>
              <a:lnSpc>
                <a:spcPct val="90000"/>
              </a:lnSpc>
              <a:spcBef>
                <a:spcPts val="400"/>
              </a:spcBef>
            </a:pPr>
            <a:r>
              <a:rPr lang="en-US" dirty="0" smtClean="0">
                <a:solidFill>
                  <a:srgbClr val="00153E"/>
                </a:solidFill>
              </a:rPr>
              <a:t>Total: 24,970 </a:t>
            </a:r>
          </a:p>
          <a:p>
            <a:pPr>
              <a:lnSpc>
                <a:spcPct val="90000"/>
              </a:lnSpc>
              <a:spcBef>
                <a:spcPts val="400"/>
              </a:spcBef>
            </a:pPr>
            <a:r>
              <a:rPr lang="en-US" dirty="0" smtClean="0">
                <a:solidFill>
                  <a:srgbClr val="00153E"/>
                </a:solidFill>
              </a:rPr>
              <a:t>Next most numerous: Homer’s Iliad with 643 manuscripts </a:t>
            </a:r>
            <a:endParaRPr lang="en-US" dirty="0">
              <a:solidFill>
                <a:srgbClr val="00153E"/>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OLD TESTAMENT</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Much accuracy can be traced by looking at kings of other nations recorded in scripture and comparing to writings from those countries; 40 kings from 2000 BC to 400 BC compared; each is in chronological order</a:t>
            </a:r>
          </a:p>
          <a:p>
            <a:pPr>
              <a:lnSpc>
                <a:spcPct val="95000"/>
              </a:lnSpc>
              <a:spcBef>
                <a:spcPts val="200"/>
              </a:spcBef>
              <a:spcAft>
                <a:spcPts val="200"/>
              </a:spcAft>
            </a:pPr>
            <a:r>
              <a:rPr lang="en-US" dirty="0" smtClean="0">
                <a:solidFill>
                  <a:srgbClr val="002060"/>
                </a:solidFill>
              </a:rPr>
              <a:t>Odds</a:t>
            </a:r>
            <a:r>
              <a:rPr lang="en-US" spc="-150" dirty="0" smtClean="0">
                <a:solidFill>
                  <a:srgbClr val="002060"/>
                </a:solidFill>
              </a:rPr>
              <a:t> of </a:t>
            </a:r>
            <a:r>
              <a:rPr lang="en-US" dirty="0" smtClean="0">
                <a:solidFill>
                  <a:srgbClr val="002060"/>
                </a:solidFill>
              </a:rPr>
              <a:t>chance: </a:t>
            </a:r>
            <a:r>
              <a:rPr lang="en-US" spc="-150" dirty="0" smtClean="0">
                <a:solidFill>
                  <a:srgbClr val="002060"/>
                </a:solidFill>
              </a:rPr>
              <a:t>1 in </a:t>
            </a:r>
            <a:r>
              <a:rPr lang="en-US" dirty="0" smtClean="0">
                <a:solidFill>
                  <a:srgbClr val="002060"/>
                </a:solidFill>
              </a:rPr>
              <a:t>750,000,000,000,000,000,000,000</a:t>
            </a:r>
          </a:p>
          <a:p>
            <a:pPr>
              <a:lnSpc>
                <a:spcPct val="95000"/>
              </a:lnSpc>
              <a:spcBef>
                <a:spcPts val="200"/>
              </a:spcBef>
              <a:spcAft>
                <a:spcPts val="200"/>
              </a:spcAft>
            </a:pPr>
            <a:r>
              <a:rPr lang="en-US" sz="2800" dirty="0" smtClean="0">
                <a:solidFill>
                  <a:srgbClr val="002060"/>
                </a:solidFill>
                <a:latin typeface="Tahoma" pitchFamily="34" charset="0"/>
                <a:ea typeface="Tahoma" pitchFamily="34" charset="0"/>
                <a:cs typeface="Tahoma" pitchFamily="34" charset="0"/>
              </a:rPr>
              <a:t>OT Manuscript collections:</a:t>
            </a:r>
          </a:p>
          <a:p>
            <a:pPr>
              <a:lnSpc>
                <a:spcPct val="95000"/>
              </a:lnSpc>
              <a:spcBef>
                <a:spcPts val="200"/>
              </a:spcBef>
              <a:spcAft>
                <a:spcPts val="200"/>
              </a:spcAft>
              <a:buNone/>
            </a:pPr>
            <a:r>
              <a:rPr lang="en-US" dirty="0" smtClean="0">
                <a:solidFill>
                  <a:srgbClr val="002060"/>
                </a:solidFill>
              </a:rPr>
              <a:t>    </a:t>
            </a:r>
            <a:r>
              <a:rPr lang="en-US" dirty="0" err="1" smtClean="0">
                <a:solidFill>
                  <a:srgbClr val="002060"/>
                </a:solidFill>
              </a:rPr>
              <a:t>Kennicott</a:t>
            </a:r>
            <a:r>
              <a:rPr lang="en-US" dirty="0" smtClean="0">
                <a:solidFill>
                  <a:srgbClr val="002060"/>
                </a:solidFill>
              </a:rPr>
              <a:t> collection published at Oxford: 615 </a:t>
            </a:r>
          </a:p>
          <a:p>
            <a:pPr>
              <a:lnSpc>
                <a:spcPct val="95000"/>
              </a:lnSpc>
              <a:spcBef>
                <a:spcPts val="200"/>
              </a:spcBef>
              <a:spcAft>
                <a:spcPts val="200"/>
              </a:spcAft>
              <a:buNone/>
            </a:pPr>
            <a:r>
              <a:rPr lang="en-US" dirty="0" smtClean="0">
                <a:solidFill>
                  <a:srgbClr val="002060"/>
                </a:solidFill>
              </a:rPr>
              <a:t>    De Rossi collection: 731</a:t>
            </a:r>
          </a:p>
          <a:p>
            <a:pPr>
              <a:lnSpc>
                <a:spcPct val="95000"/>
              </a:lnSpc>
              <a:spcBef>
                <a:spcPts val="200"/>
              </a:spcBef>
              <a:spcAft>
                <a:spcPts val="200"/>
              </a:spcAft>
              <a:buNone/>
            </a:pPr>
            <a:r>
              <a:rPr lang="en-US" dirty="0" smtClean="0">
                <a:solidFill>
                  <a:srgbClr val="002060"/>
                </a:solidFill>
              </a:rPr>
              <a:t>    Cairo </a:t>
            </a:r>
            <a:r>
              <a:rPr lang="en-US" dirty="0" err="1" smtClean="0">
                <a:solidFill>
                  <a:srgbClr val="002060"/>
                </a:solidFill>
              </a:rPr>
              <a:t>Geniza</a:t>
            </a:r>
            <a:r>
              <a:rPr lang="en-US" dirty="0" smtClean="0">
                <a:solidFill>
                  <a:srgbClr val="002060"/>
                </a:solidFill>
              </a:rPr>
              <a:t>: 10,000 fragments</a:t>
            </a:r>
          </a:p>
          <a:p>
            <a:pPr>
              <a:lnSpc>
                <a:spcPct val="95000"/>
              </a:lnSpc>
              <a:spcBef>
                <a:spcPts val="200"/>
              </a:spcBef>
              <a:spcAft>
                <a:spcPts val="200"/>
              </a:spcAft>
              <a:buNone/>
            </a:pPr>
            <a:r>
              <a:rPr lang="en-US" dirty="0" smtClean="0">
                <a:solidFill>
                  <a:srgbClr val="002060"/>
                </a:solidFill>
              </a:rPr>
              <a:t>    Leningrad: 1582 manuscripts; 1200 fragments</a:t>
            </a:r>
          </a:p>
          <a:p>
            <a:pPr>
              <a:lnSpc>
                <a:spcPct val="95000"/>
              </a:lnSpc>
              <a:spcBef>
                <a:spcPts val="200"/>
              </a:spcBef>
              <a:spcAft>
                <a:spcPts val="200"/>
              </a:spcAft>
              <a:buNone/>
            </a:pPr>
            <a:r>
              <a:rPr lang="en-US" dirty="0" smtClean="0">
                <a:solidFill>
                  <a:srgbClr val="002060"/>
                </a:solidFill>
              </a:rPr>
              <a:t>    British museum: 161; Oxford 146</a:t>
            </a:r>
          </a:p>
          <a:p>
            <a:pPr>
              <a:lnSpc>
                <a:spcPct val="95000"/>
              </a:lnSpc>
              <a:spcBef>
                <a:spcPts val="200"/>
              </a:spcBef>
              <a:spcAft>
                <a:spcPts val="200"/>
              </a:spcAft>
              <a:buNone/>
            </a:pPr>
            <a:r>
              <a:rPr lang="en-US" dirty="0" smtClean="0">
                <a:solidFill>
                  <a:srgbClr val="002060"/>
                </a:solidFill>
              </a:rPr>
              <a:t>    Dead Sea Scrolls: 1QIs</a:t>
            </a:r>
            <a:r>
              <a:rPr lang="en-US" spc="-150" dirty="0" smtClean="0">
                <a:solidFill>
                  <a:srgbClr val="002060"/>
                </a:solidFill>
              </a:rPr>
              <a:t> a: </a:t>
            </a:r>
            <a:r>
              <a:rPr lang="en-US" dirty="0" smtClean="0">
                <a:solidFill>
                  <a:srgbClr val="002060"/>
                </a:solidFill>
              </a:rPr>
              <a:t>earliest complete Bible book</a:t>
            </a:r>
          </a:p>
          <a:p>
            <a:pPr>
              <a:lnSpc>
                <a:spcPct val="95000"/>
              </a:lnSpc>
              <a:spcBef>
                <a:spcPts val="200"/>
              </a:spcBef>
              <a:spcAft>
                <a:spcPts val="200"/>
              </a:spcAft>
              <a:buNone/>
            </a:pPr>
            <a:r>
              <a:rPr lang="en-US" dirty="0" smtClean="0">
                <a:solidFill>
                  <a:srgbClr val="002060"/>
                </a:solidFill>
              </a:rPr>
              <a:t>                              2QIs b: closer to </a:t>
            </a:r>
            <a:r>
              <a:rPr lang="en-US" dirty="0" err="1" smtClean="0">
                <a:solidFill>
                  <a:srgbClr val="002060"/>
                </a:solidFill>
              </a:rPr>
              <a:t>Masoretic</a:t>
            </a:r>
            <a:r>
              <a:rPr lang="en-US" dirty="0" smtClean="0">
                <a:solidFill>
                  <a:srgbClr val="002060"/>
                </a:solidFill>
              </a:rPr>
              <a:t> text</a:t>
            </a:r>
          </a:p>
          <a:p>
            <a:pPr>
              <a:lnSpc>
                <a:spcPct val="95000"/>
              </a:lnSpc>
              <a:spcBef>
                <a:spcPts val="200"/>
              </a:spcBef>
              <a:spcAft>
                <a:spcPts val="200"/>
              </a:spcAft>
              <a:buNone/>
            </a:pPr>
            <a:r>
              <a:rPr lang="en-US" dirty="0" smtClean="0">
                <a:solidFill>
                  <a:srgbClr val="002060"/>
                </a:solidFill>
              </a:rPr>
              <a:t>     </a:t>
            </a:r>
            <a:endParaRPr lang="en-US" sz="2800" dirty="0" smtClean="0">
              <a:solidFill>
                <a:srgbClr val="002060"/>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2527</TotalTime>
  <Words>582</Words>
  <Application>Microsoft Office PowerPoint</Application>
  <PresentationFormat>On-screen Show (4:3)</PresentationFormat>
  <Paragraphs>84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THE BIBLE ABOUT ITSELF</vt:lpstr>
      <vt:lpstr>OWN INTERPRETATION?</vt:lpstr>
      <vt:lpstr>JESUS SPEAKS OF SCRIPTURE</vt:lpstr>
      <vt:lpstr>I DON’T LIKE WHAT IT SAYS…</vt:lpstr>
      <vt:lpstr>OUR RESPONSIBILITY</vt:lpstr>
      <vt:lpstr>MANUSCRIPT EVIDENCE</vt:lpstr>
      <vt:lpstr>OLD TESTAMENT</vt:lpstr>
      <vt:lpstr>ISAIAH SCROLL</vt:lpstr>
      <vt:lpstr>SCHOLARLY GROUPS</vt:lpstr>
      <vt:lpstr>INERRANCY</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8</cp:revision>
  <dcterms:created xsi:type="dcterms:W3CDTF">2018-12-30T17:11:34Z</dcterms:created>
  <dcterms:modified xsi:type="dcterms:W3CDTF">2019-01-31T16:00:17Z</dcterms:modified>
</cp:coreProperties>
</file>