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14"/>
  </p:handoutMasterIdLst>
  <p:sldIdLst>
    <p:sldId id="258" r:id="rId2"/>
    <p:sldId id="260" r:id="rId3"/>
    <p:sldId id="268" r:id="rId4"/>
    <p:sldId id="259" r:id="rId5"/>
    <p:sldId id="261" r:id="rId6"/>
    <p:sldId id="269" r:id="rId7"/>
    <p:sldId id="262" r:id="rId8"/>
    <p:sldId id="263" r:id="rId9"/>
    <p:sldId id="270" r:id="rId10"/>
    <p:sldId id="264" r:id="rId11"/>
    <p:sldId id="265" r:id="rId12"/>
    <p:sldId id="267" r:id="rId13"/>
  </p:sldIdLst>
  <p:sldSz cx="9144000" cy="6858000" type="screen4x3"/>
  <p:notesSz cx="7086600" cy="90249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153E"/>
    <a:srgbClr val="00194C"/>
    <a:srgbClr val="000A1E"/>
    <a:srgbClr val="FF4F4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0225" cy="4508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14788" y="0"/>
            <a:ext cx="3070225" cy="4508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EDC137-520E-4C08-8DD6-6A1477BB7FCF}" type="datetimeFigureOut">
              <a:rPr lang="en-US" smtClean="0"/>
              <a:pPr/>
              <a:t>1/20/2019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572500"/>
            <a:ext cx="3070225" cy="4508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14788" y="8572500"/>
            <a:ext cx="3070225" cy="4508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55773B-86FA-4E64-A79F-B7D81F77BEF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BF8A4-9F83-49CA-A70D-C976F24FA09A}" type="datetimeFigureOut">
              <a:rPr lang="en-US" smtClean="0"/>
              <a:pPr/>
              <a:t>1/20/2019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555243E3-C18A-4258-A2DE-2CED0951D7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BF8A4-9F83-49CA-A70D-C976F24FA09A}" type="datetimeFigureOut">
              <a:rPr lang="en-US" smtClean="0"/>
              <a:pPr/>
              <a:t>1/20/2019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243E3-C18A-4258-A2DE-2CED0951D7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BF8A4-9F83-49CA-A70D-C976F24FA09A}" type="datetimeFigureOut">
              <a:rPr lang="en-US" smtClean="0"/>
              <a:pPr/>
              <a:t>1/20/2019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243E3-C18A-4258-A2DE-2CED0951D7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effectLst/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BF8A4-9F83-49CA-A70D-C976F24FA09A}" type="datetimeFigureOut">
              <a:rPr lang="en-US" smtClean="0"/>
              <a:pPr/>
              <a:t>1/20/2019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555243E3-C18A-4258-A2DE-2CED0951D7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BF8A4-9F83-49CA-A70D-C976F24FA09A}" type="datetimeFigureOut">
              <a:rPr lang="en-US" smtClean="0"/>
              <a:pPr/>
              <a:t>1/20/2019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243E3-C18A-4258-A2DE-2CED0951D7B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BF8A4-9F83-49CA-A70D-C976F24FA09A}" type="datetimeFigureOut">
              <a:rPr lang="en-US" smtClean="0"/>
              <a:pPr/>
              <a:t>1/20/2019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243E3-C18A-4258-A2DE-2CED0951D7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BF8A4-9F83-49CA-A70D-C976F24FA09A}" type="datetimeFigureOut">
              <a:rPr lang="en-US" smtClean="0"/>
              <a:pPr/>
              <a:t>1/20/2019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555243E3-C18A-4258-A2DE-2CED0951D7B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BF8A4-9F83-49CA-A70D-C976F24FA09A}" type="datetimeFigureOut">
              <a:rPr lang="en-US" smtClean="0"/>
              <a:pPr/>
              <a:t>1/20/2019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243E3-C18A-4258-A2DE-2CED0951D7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BF8A4-9F83-49CA-A70D-C976F24FA09A}" type="datetimeFigureOut">
              <a:rPr lang="en-US" smtClean="0"/>
              <a:pPr/>
              <a:t>1/20/2019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243E3-C18A-4258-A2DE-2CED0951D7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BF8A4-9F83-49CA-A70D-C976F24FA09A}" type="datetimeFigureOut">
              <a:rPr lang="en-US" smtClean="0"/>
              <a:pPr/>
              <a:t>1/20/2019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243E3-C18A-4258-A2DE-2CED0951D7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BF8A4-9F83-49CA-A70D-C976F24FA09A}" type="datetimeFigureOut">
              <a:rPr lang="en-US" smtClean="0"/>
              <a:pPr/>
              <a:t>1/20/2019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243E3-C18A-4258-A2DE-2CED0951D7B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89BF8A4-9F83-49CA-A70D-C976F24FA09A}" type="datetimeFigureOut">
              <a:rPr lang="en-US" smtClean="0"/>
              <a:pPr/>
              <a:t>1/20/2019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55243E3-C18A-4258-A2DE-2CED0951D7B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lum bright="18000"/>
          </a:blip>
          <a:srcRect/>
          <a:stretch>
            <a:fillRect/>
          </a:stretch>
        </p:blipFill>
        <p:spPr bwMode="auto">
          <a:xfrm>
            <a:off x="0" y="2081"/>
            <a:ext cx="9144000" cy="6855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09800"/>
            <a:ext cx="8458200" cy="1374775"/>
          </a:xfrm>
        </p:spPr>
        <p:txBody>
          <a:bodyPr>
            <a:normAutofit/>
          </a:bodyPr>
          <a:lstStyle/>
          <a:p>
            <a:r>
              <a:rPr lang="en-US" sz="5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itchFamily="82" charset="0"/>
              </a:rPr>
              <a:t>THE GREAT EXCHANGE</a:t>
            </a:r>
            <a:endParaRPr lang="en-US" sz="5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empus Sans ITC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2362200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itchFamily="82" charset="0"/>
              </a:rPr>
              <a:t>JoLynn Gower</a:t>
            </a:r>
          </a:p>
          <a:p>
            <a:pPr algn="ctr"/>
            <a:r>
              <a:rPr 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itchFamily="82" charset="0"/>
              </a:rPr>
              <a:t>Spring 2019</a:t>
            </a:r>
          </a:p>
          <a:p>
            <a:pPr algn="ctr"/>
            <a:r>
              <a:rPr 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itchFamily="82" charset="0"/>
              </a:rPr>
              <a:t>217-493-6151</a:t>
            </a:r>
          </a:p>
          <a:p>
            <a:pPr algn="ctr"/>
            <a:r>
              <a:rPr 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itchFamily="82" charset="0"/>
              </a:rPr>
              <a:t>jgower@guardingthetruth.org</a:t>
            </a:r>
          </a:p>
          <a:p>
            <a:pPr algn="ctr"/>
            <a:r>
              <a:rPr 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itchFamily="82" charset="0"/>
              </a:rPr>
              <a:t>Lesson 3</a:t>
            </a:r>
            <a:endParaRPr lang="en-US" sz="2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empus Sans ITC" pitchFamily="8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 rot="1200000">
            <a:off x="1811995" y="1282233"/>
            <a:ext cx="2743059" cy="830997"/>
          </a:xfrm>
          <a:prstGeom prst="rect">
            <a:avLst/>
          </a:prstGeom>
          <a:noFill/>
          <a:ln w="57150">
            <a:solidFill>
              <a:srgbClr val="FF4F4F"/>
            </a:solidFill>
          </a:ln>
        </p:spPr>
        <p:txBody>
          <a:bodyPr wrap="none" rtlCol="0">
            <a:spAutoFit/>
          </a:bodyPr>
          <a:lstStyle/>
          <a:p>
            <a:r>
              <a:rPr lang="en-US" sz="4800" dirty="0" smtClean="0">
                <a:solidFill>
                  <a:srgbClr val="C00000"/>
                </a:solidFill>
              </a:rPr>
              <a:t>REVISITED</a:t>
            </a:r>
            <a:endParaRPr lang="en-US" sz="48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</p:spPr>
        <p:txBody>
          <a:bodyPr>
            <a:noAutofit/>
          </a:bodyPr>
          <a:lstStyle/>
          <a:p>
            <a:pPr algn="ctr"/>
            <a:r>
              <a:rPr lang="en-US" sz="5400" dirty="0" smtClean="0">
                <a:solidFill>
                  <a:srgbClr val="002060"/>
                </a:solidFill>
              </a:rPr>
              <a:t>SOME PROBLEMS</a:t>
            </a:r>
            <a:endParaRPr lang="en-US" sz="5400" dirty="0">
              <a:solidFill>
                <a:srgbClr val="00206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79120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spcBef>
                <a:spcPts val="200"/>
              </a:spcBef>
            </a:pPr>
            <a:r>
              <a:rPr lang="en-US" sz="28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If</a:t>
            </a:r>
            <a:r>
              <a:rPr lang="en-US" sz="28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you don’t believe </a:t>
            </a:r>
            <a:r>
              <a:rPr lang="en-US" sz="2800" spc="-15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that the </a:t>
            </a:r>
            <a:r>
              <a:rPr lang="en-US" sz="28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Holy Spirit fathered Jesus, then you don’t believe the Bible is inspired by God</a:t>
            </a:r>
          </a:p>
          <a:p>
            <a:pPr>
              <a:lnSpc>
                <a:spcPct val="90000"/>
              </a:lnSpc>
              <a:spcBef>
                <a:spcPts val="200"/>
              </a:spcBef>
            </a:pPr>
            <a:r>
              <a:rPr lang="en-US" sz="28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If</a:t>
            </a:r>
            <a:r>
              <a:rPr lang="en-US" sz="28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you don’t believe that Jesus could not have an earthly father and still be our redeemer, then you don’t understand the redemption model!</a:t>
            </a:r>
          </a:p>
          <a:p>
            <a:pPr>
              <a:lnSpc>
                <a:spcPct val="90000"/>
              </a:lnSpc>
              <a:spcBef>
                <a:spcPts val="200"/>
              </a:spcBef>
            </a:pPr>
            <a:r>
              <a:rPr lang="en-US" sz="28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If</a:t>
            </a:r>
            <a:r>
              <a:rPr lang="en-US" sz="28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you don’t believe that Jesus was a human, then He wasn’t a blood relative</a:t>
            </a:r>
          </a:p>
          <a:p>
            <a:pPr>
              <a:lnSpc>
                <a:spcPct val="90000"/>
              </a:lnSpc>
              <a:spcBef>
                <a:spcPts val="200"/>
              </a:spcBef>
            </a:pPr>
            <a:r>
              <a:rPr lang="en-US" sz="2800" b="1" dirty="0" smtClean="0">
                <a:solidFill>
                  <a:srgbClr val="00153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Hebrews 2:14-15 …</a:t>
            </a:r>
            <a:r>
              <a:rPr lang="en-US" sz="2800" dirty="0" smtClean="0">
                <a:solidFill>
                  <a:srgbClr val="00153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since the children share in flesh and blood, He Himself likewise also partook of the same, that throug</a:t>
            </a:r>
            <a:r>
              <a:rPr lang="en-US" sz="2800" spc="-150" dirty="0" smtClean="0">
                <a:solidFill>
                  <a:srgbClr val="00153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 death </a:t>
            </a:r>
            <a:r>
              <a:rPr lang="en-US" sz="2800" dirty="0" smtClean="0">
                <a:solidFill>
                  <a:srgbClr val="00153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He might render powerless him who had the power of death, that is, the devil, and might free those who through fear of death were subject to slavery all their lives. </a:t>
            </a:r>
          </a:p>
          <a:p>
            <a:pPr>
              <a:lnSpc>
                <a:spcPct val="90000"/>
              </a:lnSpc>
              <a:spcBef>
                <a:spcPts val="200"/>
              </a:spcBef>
            </a:pPr>
            <a:r>
              <a:rPr lang="en-US" sz="2800" dirty="0" smtClean="0">
                <a:solidFill>
                  <a:srgbClr val="00153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And, Jesus repeatedly called himself “Son of man”</a:t>
            </a:r>
            <a:endParaRPr lang="en-US" sz="2800" dirty="0">
              <a:solidFill>
                <a:srgbClr val="00153E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</p:spPr>
        <p:txBody>
          <a:bodyPr>
            <a:normAutofit/>
          </a:bodyPr>
          <a:lstStyle/>
          <a:p>
            <a:pPr algn="ctr"/>
            <a:r>
              <a:rPr lang="en-US" sz="5400" dirty="0" smtClean="0">
                <a:solidFill>
                  <a:srgbClr val="002060"/>
                </a:solidFill>
              </a:rPr>
              <a:t>BORN UNDER THE LAW</a:t>
            </a:r>
            <a:endParaRPr lang="en-US" sz="5400" dirty="0">
              <a:solidFill>
                <a:srgbClr val="00206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791200"/>
          </a:xfrm>
        </p:spPr>
        <p:txBody>
          <a:bodyPr>
            <a:noAutofit/>
          </a:bodyPr>
          <a:lstStyle/>
          <a:p>
            <a:pPr>
              <a:lnSpc>
                <a:spcPct val="88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sz="2700" b="1" dirty="0" smtClean="0">
                <a:solidFill>
                  <a:srgbClr val="00153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Galatians </a:t>
            </a:r>
            <a:r>
              <a:rPr lang="en-US" sz="2700" b="1" spc="-150" dirty="0" smtClean="0">
                <a:solidFill>
                  <a:srgbClr val="00153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4:4-5 </a:t>
            </a:r>
            <a:r>
              <a:rPr lang="en-US" sz="2700" spc="-150" dirty="0" smtClean="0">
                <a:solidFill>
                  <a:srgbClr val="00153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 But </a:t>
            </a:r>
            <a:r>
              <a:rPr lang="en-US" sz="2700" dirty="0" smtClean="0">
                <a:solidFill>
                  <a:srgbClr val="00153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when the fullness of the time came God sent forth His Son, born </a:t>
            </a:r>
            <a:r>
              <a:rPr lang="en-US" sz="2700" spc="-150" dirty="0" smtClean="0">
                <a:solidFill>
                  <a:srgbClr val="00153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of a </a:t>
            </a:r>
            <a:r>
              <a:rPr lang="en-US" sz="2700" dirty="0" smtClean="0">
                <a:solidFill>
                  <a:srgbClr val="00153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woman, born under the Law, so that He might redeem those who were under the Law, that we might receive the adoption as sons. </a:t>
            </a:r>
          </a:p>
          <a:p>
            <a:pPr>
              <a:lnSpc>
                <a:spcPct val="88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sz="2700" b="1" dirty="0" smtClean="0">
                <a:solidFill>
                  <a:srgbClr val="00153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Galatians 3:21</a:t>
            </a:r>
            <a:r>
              <a:rPr lang="en-US" sz="2700" dirty="0" smtClean="0">
                <a:solidFill>
                  <a:srgbClr val="00153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 Is the Law then contrary to the promises of God? May it never be! For if a law had been given which was able to impart life, then righteousness would indeed have been based on law. </a:t>
            </a:r>
          </a:p>
          <a:p>
            <a:pPr>
              <a:lnSpc>
                <a:spcPct val="88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sz="2700" dirty="0" smtClean="0">
                <a:solidFill>
                  <a:srgbClr val="00153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The Law could not impart life because there was no eligible person to fulfill it</a:t>
            </a:r>
          </a:p>
          <a:p>
            <a:pPr>
              <a:lnSpc>
                <a:spcPct val="88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sz="2700" dirty="0" smtClean="0">
                <a:solidFill>
                  <a:srgbClr val="00153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So God became an eligible Kinsman Redeemer and offered redemption to any who would </a:t>
            </a:r>
            <a:r>
              <a:rPr lang="en-US" sz="2700" dirty="0" smtClean="0">
                <a:solidFill>
                  <a:srgbClr val="00153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receive </a:t>
            </a:r>
            <a:r>
              <a:rPr lang="en-US" sz="2700" dirty="0" smtClean="0">
                <a:solidFill>
                  <a:srgbClr val="00153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Him</a:t>
            </a:r>
            <a:endParaRPr lang="en-US" sz="2700" dirty="0" smtClean="0">
              <a:solidFill>
                <a:srgbClr val="00153E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lnSpc>
                <a:spcPct val="88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sz="2700" b="1" dirty="0" smtClean="0">
                <a:solidFill>
                  <a:srgbClr val="00153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John 1:12 </a:t>
            </a:r>
            <a:r>
              <a:rPr lang="en-US" sz="2700" dirty="0" smtClean="0">
                <a:solidFill>
                  <a:srgbClr val="00153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 But as many as received Him, to them He gave the right to become children of God, </a:t>
            </a:r>
            <a:r>
              <a:rPr lang="en-US" sz="2700" i="1" dirty="0" smtClean="0">
                <a:solidFill>
                  <a:srgbClr val="00153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even</a:t>
            </a:r>
            <a:r>
              <a:rPr lang="en-US" sz="2700" dirty="0" smtClean="0">
                <a:solidFill>
                  <a:srgbClr val="00153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to those who believe in His name…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04800" y="0"/>
            <a:ext cx="8686800" cy="1066800"/>
          </a:xfrm>
        </p:spPr>
        <p:txBody>
          <a:bodyPr>
            <a:normAutofit/>
          </a:bodyPr>
          <a:lstStyle/>
          <a:p>
            <a:pPr algn="ctr"/>
            <a:r>
              <a:rPr lang="en-US" sz="5400" dirty="0" smtClean="0">
                <a:solidFill>
                  <a:srgbClr val="002060"/>
                </a:solidFill>
                <a:effectLst/>
              </a:rPr>
              <a:t>THE CALL</a:t>
            </a:r>
            <a:endParaRPr lang="en-US" sz="5400" dirty="0">
              <a:solidFill>
                <a:srgbClr val="002060"/>
              </a:solidFill>
              <a:effectLst/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7912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Bef>
                <a:spcPts val="200"/>
              </a:spcBef>
            </a:pPr>
            <a:r>
              <a:rPr lang="en-US" sz="2800" b="1" dirty="0" smtClean="0">
                <a:solidFill>
                  <a:srgbClr val="00153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 Corinthians 1:22-24 </a:t>
            </a:r>
            <a:r>
              <a:rPr lang="en-US" sz="2800" dirty="0" smtClean="0">
                <a:solidFill>
                  <a:srgbClr val="00153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 For indeed Jews ask for signs and Greeks search for wisdom; </a:t>
            </a:r>
            <a:r>
              <a:rPr lang="en-US" sz="2800" dirty="0" smtClean="0">
                <a:solidFill>
                  <a:srgbClr val="00153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but </a:t>
            </a:r>
            <a:r>
              <a:rPr lang="en-US" sz="2800" dirty="0" smtClean="0">
                <a:solidFill>
                  <a:srgbClr val="00153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we preach Christ crucified, to Jews a stumbling block and to Gentiles foolishness, </a:t>
            </a:r>
            <a:r>
              <a:rPr lang="en-US" sz="2800" dirty="0" smtClean="0">
                <a:solidFill>
                  <a:srgbClr val="00153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but </a:t>
            </a:r>
            <a:r>
              <a:rPr lang="en-US" sz="2800" dirty="0" smtClean="0">
                <a:solidFill>
                  <a:srgbClr val="00153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to those who are the called, both Jews and Greeks, Christ the power of God and the wisdom of God. </a:t>
            </a:r>
            <a:endParaRPr lang="en-US" sz="2800" dirty="0" smtClean="0">
              <a:solidFill>
                <a:srgbClr val="00153E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lnSpc>
                <a:spcPct val="90000"/>
              </a:lnSpc>
              <a:spcBef>
                <a:spcPts val="200"/>
              </a:spcBef>
            </a:pPr>
            <a:r>
              <a:rPr lang="en-US" sz="2800" dirty="0" smtClean="0">
                <a:solidFill>
                  <a:srgbClr val="00153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Called: </a:t>
            </a:r>
            <a:r>
              <a:rPr lang="en-US" sz="2800" i="1" dirty="0" err="1" smtClean="0">
                <a:solidFill>
                  <a:srgbClr val="00153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kletos</a:t>
            </a:r>
            <a:r>
              <a:rPr lang="en-US" sz="2800" i="1" dirty="0" smtClean="0">
                <a:solidFill>
                  <a:srgbClr val="00153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smtClean="0">
                <a:solidFill>
                  <a:srgbClr val="00153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(from </a:t>
            </a:r>
            <a:r>
              <a:rPr lang="en-US" sz="2800" dirty="0" err="1" smtClean="0">
                <a:solidFill>
                  <a:srgbClr val="00153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klesis</a:t>
            </a:r>
            <a:r>
              <a:rPr lang="en-US" sz="2800" dirty="0" smtClean="0">
                <a:solidFill>
                  <a:srgbClr val="00153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):</a:t>
            </a:r>
            <a:r>
              <a:rPr lang="en-US" sz="2800" i="1" dirty="0" smtClean="0">
                <a:solidFill>
                  <a:srgbClr val="00153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invited</a:t>
            </a:r>
          </a:p>
          <a:p>
            <a:pPr>
              <a:lnSpc>
                <a:spcPct val="90000"/>
              </a:lnSpc>
              <a:spcBef>
                <a:spcPts val="200"/>
              </a:spcBef>
            </a:pPr>
            <a:r>
              <a:rPr lang="en-US" sz="2800" b="1" dirty="0" smtClean="0">
                <a:solidFill>
                  <a:srgbClr val="00153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 Timothy 2:3-6 </a:t>
            </a:r>
            <a:r>
              <a:rPr lang="en-US" sz="2800" dirty="0" smtClean="0">
                <a:solidFill>
                  <a:srgbClr val="00153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This </a:t>
            </a:r>
            <a:r>
              <a:rPr lang="en-US" sz="2800" dirty="0" smtClean="0">
                <a:solidFill>
                  <a:srgbClr val="00153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is good and acceptable in the sight of God our Savior, </a:t>
            </a:r>
            <a:r>
              <a:rPr lang="en-US" sz="2800" dirty="0" smtClean="0">
                <a:solidFill>
                  <a:srgbClr val="00153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who </a:t>
            </a:r>
            <a:r>
              <a:rPr lang="en-US" sz="2800" dirty="0" smtClean="0">
                <a:solidFill>
                  <a:srgbClr val="00153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desires all men to be saved and to come to the knowledge of the </a:t>
            </a:r>
            <a:r>
              <a:rPr lang="en-US" sz="2800" dirty="0" smtClean="0">
                <a:solidFill>
                  <a:srgbClr val="00153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truth.</a:t>
            </a:r>
            <a:r>
              <a:rPr lang="en-US" sz="2800" dirty="0" smtClean="0">
                <a:solidFill>
                  <a:srgbClr val="00153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 For there is one God, </a:t>
            </a:r>
            <a:r>
              <a:rPr lang="en-US" sz="2800" i="1" dirty="0" smtClean="0">
                <a:solidFill>
                  <a:srgbClr val="00153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and</a:t>
            </a:r>
            <a:r>
              <a:rPr lang="en-US" sz="2800" dirty="0" smtClean="0">
                <a:solidFill>
                  <a:srgbClr val="00153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one mediator also between God and men, </a:t>
            </a:r>
            <a:r>
              <a:rPr lang="en-US" sz="2800" i="1" dirty="0" smtClean="0">
                <a:solidFill>
                  <a:srgbClr val="00153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the</a:t>
            </a:r>
            <a:r>
              <a:rPr lang="en-US" sz="2800" dirty="0" smtClean="0">
                <a:solidFill>
                  <a:srgbClr val="00153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man Christ </a:t>
            </a:r>
            <a:r>
              <a:rPr lang="en-US" sz="2800" dirty="0" err="1" smtClean="0">
                <a:solidFill>
                  <a:srgbClr val="00153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Jesus,who</a:t>
            </a:r>
            <a:r>
              <a:rPr lang="en-US" sz="2800" dirty="0" smtClean="0">
                <a:solidFill>
                  <a:srgbClr val="00153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smtClean="0">
                <a:solidFill>
                  <a:srgbClr val="00153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gave Himself as a ransom for all, the testimony </a:t>
            </a:r>
            <a:r>
              <a:rPr lang="en-US" sz="2800" i="1" dirty="0" smtClean="0">
                <a:solidFill>
                  <a:srgbClr val="00153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given</a:t>
            </a:r>
            <a:r>
              <a:rPr lang="en-US" sz="2800" dirty="0" smtClean="0">
                <a:solidFill>
                  <a:srgbClr val="00153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at the proper time</a:t>
            </a:r>
            <a:r>
              <a:rPr lang="en-US" sz="2800" dirty="0" smtClean="0">
                <a:solidFill>
                  <a:srgbClr val="00153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  <a:p>
            <a:pPr>
              <a:lnSpc>
                <a:spcPct val="90000"/>
              </a:lnSpc>
              <a:spcBef>
                <a:spcPts val="200"/>
              </a:spcBef>
            </a:pPr>
            <a:r>
              <a:rPr lang="en-US" sz="2800" dirty="0" smtClean="0">
                <a:solidFill>
                  <a:srgbClr val="00153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Ransom: </a:t>
            </a:r>
            <a:r>
              <a:rPr lang="en-US" sz="2800" i="1" dirty="0" err="1" smtClean="0">
                <a:solidFill>
                  <a:srgbClr val="00153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antilutron</a:t>
            </a:r>
            <a:r>
              <a:rPr lang="en-US" sz="2800" i="1" dirty="0" smtClean="0">
                <a:solidFill>
                  <a:srgbClr val="00153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: </a:t>
            </a:r>
            <a:r>
              <a:rPr lang="en-US" sz="2800" dirty="0" smtClean="0">
                <a:solidFill>
                  <a:srgbClr val="00153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redemption price </a:t>
            </a:r>
            <a:endParaRPr lang="en-US" sz="2800" i="1" dirty="0">
              <a:solidFill>
                <a:srgbClr val="00153E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</a:bodyPr>
          <a:lstStyle/>
          <a:p>
            <a:pPr algn="ctr"/>
            <a:r>
              <a:rPr lang="en-US" sz="4800" b="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VERSE FOR THE JOURNEY</a:t>
            </a:r>
            <a:endParaRPr lang="en-US" sz="4800" b="0" dirty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60198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Bef>
                <a:spcPts val="300"/>
              </a:spcBef>
            </a:pPr>
            <a:r>
              <a:rPr lang="en-US" sz="2800" b="1" dirty="0" smtClean="0">
                <a:solidFill>
                  <a:srgbClr val="00153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Romans 1:21-25 </a:t>
            </a:r>
            <a:r>
              <a:rPr lang="en-US" sz="2800" dirty="0" smtClean="0">
                <a:solidFill>
                  <a:srgbClr val="00153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 For even though they knew God, they did</a:t>
            </a:r>
            <a:r>
              <a:rPr lang="en-US" sz="2800" spc="-150" dirty="0" smtClean="0">
                <a:solidFill>
                  <a:srgbClr val="00153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not </a:t>
            </a:r>
            <a:r>
              <a:rPr lang="en-US" sz="2800" dirty="0" smtClean="0">
                <a:solidFill>
                  <a:srgbClr val="00153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honor Him as God or give thanks, but they became futile in their speculations, and their foolish heart was darkened. Professing to be wise, they became fools</a:t>
            </a:r>
            <a:r>
              <a:rPr lang="en-US" sz="2800" spc="-150" dirty="0" smtClean="0">
                <a:solidFill>
                  <a:srgbClr val="00153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, and </a:t>
            </a:r>
            <a:r>
              <a:rPr lang="en-US" sz="2800" b="1" dirty="0" smtClean="0">
                <a:solidFill>
                  <a:srgbClr val="00153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exchanged</a:t>
            </a:r>
            <a:r>
              <a:rPr lang="en-US" sz="2800" dirty="0" smtClean="0">
                <a:solidFill>
                  <a:srgbClr val="00153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the glory of the incorruptible God for an image in the form of corruptible man and of birds and four-footed animals and crawling creatures.</a:t>
            </a:r>
            <a:r>
              <a:rPr lang="en-US" sz="2800" spc="-150" dirty="0" smtClean="0">
                <a:solidFill>
                  <a:srgbClr val="00153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Therefore </a:t>
            </a:r>
            <a:r>
              <a:rPr lang="en-US" sz="2800" dirty="0" smtClean="0">
                <a:solidFill>
                  <a:srgbClr val="00153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God gave them over in the lusts of their hearts to impurity, so that their bodies would be dishonored among them</a:t>
            </a:r>
            <a:r>
              <a:rPr lang="en-US" sz="2800" spc="-150" dirty="0" smtClean="0">
                <a:solidFill>
                  <a:srgbClr val="00153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 For </a:t>
            </a:r>
            <a:r>
              <a:rPr lang="en-US" sz="2800" dirty="0" smtClean="0">
                <a:solidFill>
                  <a:srgbClr val="00153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they </a:t>
            </a:r>
            <a:r>
              <a:rPr lang="en-US" sz="2800" b="1" dirty="0" smtClean="0">
                <a:solidFill>
                  <a:srgbClr val="00153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exchanged</a:t>
            </a:r>
            <a:r>
              <a:rPr lang="en-US" sz="2800" b="1" spc="-150" dirty="0" smtClean="0">
                <a:solidFill>
                  <a:srgbClr val="00153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spc="-150" dirty="0" smtClean="0">
                <a:solidFill>
                  <a:srgbClr val="00153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the </a:t>
            </a:r>
            <a:r>
              <a:rPr lang="en-US" sz="2800" dirty="0" smtClean="0">
                <a:solidFill>
                  <a:srgbClr val="00153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truth of God for a lie, and worshiped and served the creature rather than the Creator, who is blessed forever. Amen. </a:t>
            </a:r>
          </a:p>
          <a:p>
            <a:pPr>
              <a:lnSpc>
                <a:spcPct val="90000"/>
              </a:lnSpc>
              <a:spcBef>
                <a:spcPts val="300"/>
              </a:spcBef>
            </a:pPr>
            <a:r>
              <a:rPr lang="en-US" sz="2800" dirty="0" smtClean="0">
                <a:solidFill>
                  <a:srgbClr val="00153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Exchanged: </a:t>
            </a:r>
            <a:r>
              <a:rPr lang="en-US" sz="2800" i="1" dirty="0" err="1" smtClean="0">
                <a:solidFill>
                  <a:srgbClr val="00153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allasso</a:t>
            </a:r>
            <a:r>
              <a:rPr lang="en-US" sz="2800" i="1" dirty="0" smtClean="0">
                <a:solidFill>
                  <a:srgbClr val="00153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: </a:t>
            </a:r>
            <a:r>
              <a:rPr lang="en-US" sz="2800" dirty="0" smtClean="0">
                <a:solidFill>
                  <a:srgbClr val="00153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to alter, to substitute one thing for another</a:t>
            </a:r>
            <a:endParaRPr lang="en-US" sz="2800" dirty="0">
              <a:solidFill>
                <a:srgbClr val="00153E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>
            <a:normAutofit/>
          </a:bodyPr>
          <a:lstStyle/>
          <a:p>
            <a:pPr algn="ctr"/>
            <a:r>
              <a:rPr lang="en-US" sz="5400" dirty="0" smtClean="0">
                <a:solidFill>
                  <a:srgbClr val="002060"/>
                </a:solidFill>
              </a:rPr>
              <a:t>CLAIMS BEING MADE</a:t>
            </a:r>
            <a:endParaRPr lang="en-US" sz="5400" dirty="0">
              <a:solidFill>
                <a:srgbClr val="00206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Somebody might dig up DNA proof positive that Jesus had an earthly biological father (named Larry)</a:t>
            </a:r>
          </a:p>
          <a:p>
            <a:r>
              <a:rPr lang="en-US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There really wasn’t a virgi</a:t>
            </a:r>
            <a:r>
              <a:rPr lang="en-US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n birth because the word doesn’t have to mean “virgin”</a:t>
            </a:r>
          </a:p>
          <a:p>
            <a:r>
              <a:rPr lang="en-US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Virgin was just used to appeal to people who believed in other gods</a:t>
            </a:r>
          </a:p>
          <a:p>
            <a:r>
              <a:rPr lang="en-US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Jesus didn’t think of Himself as the Son of God</a:t>
            </a:r>
          </a:p>
          <a:p>
            <a:r>
              <a:rPr lang="en-US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He didn’t see his purpose as dying for the sins of the world</a:t>
            </a:r>
          </a:p>
          <a:p>
            <a:r>
              <a:rPr lang="en-US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Its troubling to think of Jesus as the only way to salvation</a:t>
            </a:r>
          </a:p>
          <a:p>
            <a:endParaRPr lang="en-US" dirty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</a:bodyPr>
          <a:lstStyle/>
          <a:p>
            <a:pPr algn="ctr"/>
            <a:r>
              <a:rPr lang="en-US" sz="4800" dirty="0" smtClean="0">
                <a:solidFill>
                  <a:srgbClr val="002060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QUESTION OF THE DAY:</a:t>
            </a:r>
            <a:endParaRPr lang="en-US" sz="4800" dirty="0">
              <a:solidFill>
                <a:srgbClr val="002060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791200"/>
          </a:xfrm>
        </p:spPr>
        <p:txBody>
          <a:bodyPr>
            <a:normAutofit lnSpcReduction="10000"/>
          </a:bodyPr>
          <a:lstStyle/>
          <a:p>
            <a:pPr>
              <a:lnSpc>
                <a:spcPct val="98000"/>
              </a:lnSpc>
            </a:pPr>
            <a:r>
              <a:rPr lang="en-US" sz="2800" dirty="0" smtClean="0">
                <a:solidFill>
                  <a:srgbClr val="00194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If there is no virgin birth, has Christianity failed?</a:t>
            </a:r>
          </a:p>
          <a:p>
            <a:pPr>
              <a:lnSpc>
                <a:spcPct val="98000"/>
              </a:lnSpc>
            </a:pPr>
            <a:r>
              <a:rPr lang="en-US" sz="2800" dirty="0" smtClean="0">
                <a:solidFill>
                  <a:srgbClr val="00194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So far we have determined:</a:t>
            </a:r>
          </a:p>
          <a:p>
            <a:pPr>
              <a:lnSpc>
                <a:spcPct val="98000"/>
              </a:lnSpc>
              <a:buNone/>
            </a:pPr>
            <a:r>
              <a:rPr lang="en-US" sz="2800" dirty="0" smtClean="0">
                <a:solidFill>
                  <a:srgbClr val="00194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</a:t>
            </a:r>
            <a:r>
              <a:rPr lang="en-US" sz="2800" b="1" dirty="0" smtClean="0">
                <a:solidFill>
                  <a:srgbClr val="00194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1.  </a:t>
            </a:r>
            <a:r>
              <a:rPr lang="en-US" sz="2800" dirty="0" smtClean="0">
                <a:solidFill>
                  <a:srgbClr val="00194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Adam </a:t>
            </a:r>
            <a:r>
              <a:rPr lang="en-US" sz="2800" dirty="0" smtClean="0">
                <a:solidFill>
                  <a:srgbClr val="00194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intentionally sinned, skewing his </a:t>
            </a:r>
            <a:r>
              <a:rPr lang="en-US" sz="2800" dirty="0" smtClean="0">
                <a:solidFill>
                  <a:srgbClr val="00194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God-image, and</a:t>
            </a:r>
            <a:r>
              <a:rPr lang="en-US" sz="2800" dirty="0" smtClean="0">
                <a:solidFill>
                  <a:srgbClr val="00194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smtClean="0">
                <a:solidFill>
                  <a:srgbClr val="00194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procreated in his </a:t>
            </a:r>
            <a:r>
              <a:rPr lang="en-US" sz="2800" dirty="0" smtClean="0">
                <a:solidFill>
                  <a:srgbClr val="00194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own, skewed </a:t>
            </a:r>
            <a:r>
              <a:rPr lang="en-US" sz="2800" dirty="0" smtClean="0">
                <a:solidFill>
                  <a:srgbClr val="00194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image</a:t>
            </a:r>
          </a:p>
          <a:p>
            <a:pPr>
              <a:lnSpc>
                <a:spcPct val="98000"/>
              </a:lnSpc>
              <a:spcBef>
                <a:spcPts val="300"/>
              </a:spcBef>
              <a:buNone/>
            </a:pPr>
            <a:r>
              <a:rPr lang="en-US" sz="2800" dirty="0" smtClean="0">
                <a:solidFill>
                  <a:srgbClr val="00194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</a:t>
            </a:r>
            <a:r>
              <a:rPr lang="en-US" sz="2800" b="1" dirty="0" smtClean="0">
                <a:solidFill>
                  <a:srgbClr val="00194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2.  </a:t>
            </a:r>
            <a:r>
              <a:rPr lang="en-US" sz="2800" dirty="0" smtClean="0">
                <a:solidFill>
                  <a:srgbClr val="00194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Descendants of Adam inherit a sin nature and are        thus in slavery to sin</a:t>
            </a:r>
          </a:p>
          <a:p>
            <a:pPr>
              <a:lnSpc>
                <a:spcPct val="98000"/>
              </a:lnSpc>
              <a:buNone/>
            </a:pPr>
            <a:r>
              <a:rPr lang="en-US" sz="2800" dirty="0" smtClean="0">
                <a:solidFill>
                  <a:srgbClr val="00194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</a:t>
            </a:r>
            <a:r>
              <a:rPr lang="en-US" sz="2800" b="1" dirty="0" smtClean="0">
                <a:solidFill>
                  <a:srgbClr val="00194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3.  </a:t>
            </a:r>
            <a:r>
              <a:rPr lang="en-US" sz="2800" dirty="0" smtClean="0">
                <a:solidFill>
                  <a:srgbClr val="00194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God provided a means for redeeming a slave, but the redeemer had to be a blood relative who was willing and able</a:t>
            </a:r>
          </a:p>
          <a:p>
            <a:pPr>
              <a:lnSpc>
                <a:spcPct val="98000"/>
              </a:lnSpc>
              <a:buNone/>
            </a:pPr>
            <a:r>
              <a:rPr lang="en-US" sz="2800" dirty="0" smtClean="0">
                <a:solidFill>
                  <a:srgbClr val="00194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</a:t>
            </a:r>
            <a:r>
              <a:rPr lang="en-US" sz="2800" b="1" dirty="0" smtClean="0">
                <a:solidFill>
                  <a:srgbClr val="00194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4.  </a:t>
            </a:r>
            <a:r>
              <a:rPr lang="en-US" sz="2800" dirty="0" smtClean="0">
                <a:solidFill>
                  <a:srgbClr val="00194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All humans are in slavery and ineligible </a:t>
            </a:r>
            <a:r>
              <a:rPr lang="en-US" sz="2800" dirty="0" smtClean="0">
                <a:solidFill>
                  <a:srgbClr val="00194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(unable) by </a:t>
            </a:r>
            <a:r>
              <a:rPr lang="en-US" sz="2800" dirty="0" smtClean="0">
                <a:solidFill>
                  <a:srgbClr val="00194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virtue of being of the seed of man</a:t>
            </a:r>
          </a:p>
          <a:p>
            <a:pPr>
              <a:lnSpc>
                <a:spcPct val="98000"/>
              </a:lnSpc>
              <a:buNone/>
            </a:pPr>
            <a:r>
              <a:rPr lang="en-US" sz="2800" dirty="0" smtClean="0">
                <a:solidFill>
                  <a:srgbClr val="00194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</a:t>
            </a:r>
            <a:r>
              <a:rPr lang="en-US" sz="2800" b="1" dirty="0" smtClean="0">
                <a:solidFill>
                  <a:srgbClr val="00194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5.  </a:t>
            </a:r>
            <a:r>
              <a:rPr lang="en-US" sz="2800" dirty="0" smtClean="0">
                <a:solidFill>
                  <a:srgbClr val="00194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We need a human (blood relative) not born of the seed of man to redeem us</a:t>
            </a:r>
            <a:endParaRPr lang="en-US" sz="2800" dirty="0">
              <a:solidFill>
                <a:srgbClr val="00194C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</p:spPr>
        <p:txBody>
          <a:bodyPr>
            <a:normAutofit/>
          </a:bodyPr>
          <a:lstStyle/>
          <a:p>
            <a:pPr algn="ctr"/>
            <a:r>
              <a:rPr lang="en-US" sz="5400" dirty="0" smtClean="0">
                <a:solidFill>
                  <a:srgbClr val="002060"/>
                </a:solidFill>
                <a:effectLst/>
              </a:rPr>
              <a:t>VIRGIN BIRTH NECESSARY?</a:t>
            </a:r>
            <a:endParaRPr lang="en-US" sz="5400" dirty="0">
              <a:solidFill>
                <a:srgbClr val="002060"/>
              </a:solidFill>
              <a:effectLst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8674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spcBef>
                <a:spcPts val="200"/>
              </a:spcBef>
            </a:pPr>
            <a:r>
              <a:rPr lang="en-US" sz="2800" dirty="0" smtClean="0">
                <a:solidFill>
                  <a:srgbClr val="000A1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In God’s </a:t>
            </a:r>
            <a:r>
              <a:rPr lang="en-US" sz="2800" dirty="0" smtClean="0">
                <a:solidFill>
                  <a:srgbClr val="000A1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plan, </a:t>
            </a:r>
            <a:r>
              <a:rPr lang="en-US" sz="2800" dirty="0" smtClean="0">
                <a:solidFill>
                  <a:srgbClr val="000A1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the virgin birth </a:t>
            </a:r>
            <a:r>
              <a:rPr lang="en-US" sz="2800" dirty="0" smtClean="0">
                <a:solidFill>
                  <a:srgbClr val="000A1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was necessary</a:t>
            </a:r>
            <a:endParaRPr lang="en-US" sz="2800" dirty="0" smtClean="0">
              <a:solidFill>
                <a:srgbClr val="000A1E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lnSpc>
                <a:spcPct val="90000"/>
              </a:lnSpc>
              <a:spcBef>
                <a:spcPts val="200"/>
              </a:spcBef>
            </a:pPr>
            <a:r>
              <a:rPr lang="en-US" sz="2800" b="1" dirty="0" smtClean="0">
                <a:solidFill>
                  <a:srgbClr val="00153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Isaiah 7:13-14 </a:t>
            </a:r>
            <a:r>
              <a:rPr lang="en-US" sz="2800" dirty="0" smtClean="0">
                <a:solidFill>
                  <a:srgbClr val="00153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 Then he said, "Listen now, O house of David! Is it too slight a thing for you to try the patience of men, that you will try the patience of my God as well? Therefore the Lord Himself will give you a sign: Behold, a virgin will be with child and bear a son, and she will call His name Immanuel</a:t>
            </a:r>
            <a:r>
              <a:rPr lang="en-US" sz="2800" dirty="0" smtClean="0">
                <a:solidFill>
                  <a:srgbClr val="00153E"/>
                </a:solidFill>
              </a:rPr>
              <a:t>. </a:t>
            </a:r>
          </a:p>
          <a:p>
            <a:pPr>
              <a:lnSpc>
                <a:spcPct val="90000"/>
              </a:lnSpc>
              <a:spcBef>
                <a:spcPts val="200"/>
              </a:spcBef>
            </a:pPr>
            <a:r>
              <a:rPr lang="en-US" sz="2800" dirty="0" smtClean="0">
                <a:solidFill>
                  <a:srgbClr val="00153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Sign: </a:t>
            </a:r>
            <a:r>
              <a:rPr lang="en-US" sz="2800" i="1" dirty="0" err="1" smtClean="0">
                <a:solidFill>
                  <a:srgbClr val="00153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oth</a:t>
            </a:r>
            <a:r>
              <a:rPr lang="en-US" sz="2800" i="1" dirty="0" smtClean="0">
                <a:solidFill>
                  <a:srgbClr val="00153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: </a:t>
            </a:r>
            <a:r>
              <a:rPr lang="en-US" sz="2800" dirty="0" smtClean="0">
                <a:solidFill>
                  <a:srgbClr val="00153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 miracle; something to bear witness; an attesting miracle</a:t>
            </a:r>
          </a:p>
          <a:p>
            <a:pPr>
              <a:lnSpc>
                <a:spcPct val="90000"/>
              </a:lnSpc>
              <a:spcBef>
                <a:spcPts val="200"/>
              </a:spcBef>
            </a:pPr>
            <a:r>
              <a:rPr lang="en-US" sz="2800" dirty="0" smtClean="0">
                <a:solidFill>
                  <a:srgbClr val="00153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Virgin: </a:t>
            </a:r>
            <a:r>
              <a:rPr lang="en-US" sz="2800" i="1" dirty="0" err="1" smtClean="0">
                <a:solidFill>
                  <a:srgbClr val="00153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almah</a:t>
            </a:r>
            <a:r>
              <a:rPr lang="en-US" sz="2800" i="1" dirty="0" smtClean="0">
                <a:solidFill>
                  <a:srgbClr val="00153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: </a:t>
            </a:r>
            <a:r>
              <a:rPr lang="en-US" sz="2800" dirty="0" smtClean="0">
                <a:solidFill>
                  <a:srgbClr val="00153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 young unmarried woman; virgin</a:t>
            </a:r>
          </a:p>
          <a:p>
            <a:pPr>
              <a:lnSpc>
                <a:spcPct val="90000"/>
              </a:lnSpc>
              <a:spcBef>
                <a:spcPts val="200"/>
              </a:spcBef>
            </a:pPr>
            <a:r>
              <a:rPr lang="en-US" sz="2800" dirty="0" smtClean="0">
                <a:solidFill>
                  <a:srgbClr val="00153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Immanuel: God is with us</a:t>
            </a:r>
          </a:p>
          <a:p>
            <a:pPr>
              <a:lnSpc>
                <a:spcPct val="90000"/>
              </a:lnSpc>
              <a:spcBef>
                <a:spcPts val="200"/>
              </a:spcBef>
            </a:pPr>
            <a:r>
              <a:rPr lang="en-US" sz="2800" b="1" dirty="0" smtClean="0">
                <a:solidFill>
                  <a:srgbClr val="00153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Matthew 1:18 </a:t>
            </a:r>
            <a:r>
              <a:rPr lang="en-US" sz="2800" dirty="0" smtClean="0">
                <a:solidFill>
                  <a:srgbClr val="00153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 Now the birth of Jesus Christ was as follows: when His mother Mary had been betrothed to Joseph, before they came together she was found to be with child by the Holy Spirit. </a:t>
            </a:r>
            <a:r>
              <a:rPr lang="en-US" sz="2800" dirty="0" smtClean="0">
                <a:solidFill>
                  <a:srgbClr val="00153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(not named Larry!)</a:t>
            </a:r>
            <a:endParaRPr lang="en-US" sz="2800" dirty="0">
              <a:solidFill>
                <a:srgbClr val="00153E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686800" cy="1066800"/>
          </a:xfrm>
        </p:spPr>
        <p:txBody>
          <a:bodyPr>
            <a:normAutofit/>
          </a:bodyPr>
          <a:lstStyle/>
          <a:p>
            <a:pPr algn="ctr"/>
            <a:r>
              <a:rPr lang="en-US" sz="5400" dirty="0" smtClean="0">
                <a:solidFill>
                  <a:srgbClr val="00153E"/>
                </a:solidFill>
              </a:rPr>
              <a:t>MESSAGE TO MARY</a:t>
            </a:r>
            <a:endParaRPr lang="en-US" sz="5400" dirty="0">
              <a:solidFill>
                <a:srgbClr val="00153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86740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spcBef>
                <a:spcPts val="300"/>
              </a:spcBef>
            </a:pPr>
            <a:r>
              <a:rPr lang="en-US" sz="2800" b="1" dirty="0" smtClean="0">
                <a:solidFill>
                  <a:srgbClr val="00153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Luke 1:30-35 </a:t>
            </a:r>
            <a:r>
              <a:rPr lang="en-US" sz="2800" dirty="0" smtClean="0">
                <a:solidFill>
                  <a:srgbClr val="00153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 The angel said to her, "Do not be afraid, Mary; for you have found favor with God. </a:t>
            </a:r>
            <a:r>
              <a:rPr lang="en-US" sz="2800" dirty="0" smtClean="0">
                <a:solidFill>
                  <a:srgbClr val="00153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And </a:t>
            </a:r>
            <a:r>
              <a:rPr lang="en-US" sz="2800" dirty="0" smtClean="0">
                <a:solidFill>
                  <a:srgbClr val="00153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behold, you will conceive in your womb and bear a son, and you shall name Him </a:t>
            </a:r>
            <a:r>
              <a:rPr lang="en-US" sz="2800" dirty="0" smtClean="0">
                <a:solidFill>
                  <a:srgbClr val="00153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Jesus. He </a:t>
            </a:r>
            <a:r>
              <a:rPr lang="en-US" sz="2800" dirty="0" smtClean="0">
                <a:solidFill>
                  <a:srgbClr val="00153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will be great and will be called the Son of the Most High; and the Lord God will give Him the throne of His father David;  and He will reign over the house of Jacob forever, and His kingdom will have no end</a:t>
            </a:r>
            <a:r>
              <a:rPr lang="en-US" sz="2800" dirty="0" smtClean="0">
                <a:solidFill>
                  <a:srgbClr val="00153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.” </a:t>
            </a:r>
            <a:r>
              <a:rPr lang="en-US" sz="2800" dirty="0" smtClean="0">
                <a:solidFill>
                  <a:srgbClr val="00153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 Mary said to the angel, "How can this be, since I am a </a:t>
            </a:r>
            <a:r>
              <a:rPr lang="en-US" sz="2800" dirty="0" smtClean="0">
                <a:solidFill>
                  <a:srgbClr val="00153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virgin?” The </a:t>
            </a:r>
            <a:r>
              <a:rPr lang="en-US" sz="2800" dirty="0" smtClean="0">
                <a:solidFill>
                  <a:srgbClr val="00153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angel answered and said to her, "The Holy Spirit will come upon you, and the power of the Most High will overshadow you; and for that reason the holy Child shall be called the Son of God</a:t>
            </a:r>
            <a:r>
              <a:rPr lang="en-US" sz="2800" dirty="0" smtClean="0">
                <a:solidFill>
                  <a:srgbClr val="00153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.” </a:t>
            </a:r>
          </a:p>
          <a:p>
            <a:pPr>
              <a:lnSpc>
                <a:spcPct val="90000"/>
              </a:lnSpc>
              <a:spcBef>
                <a:spcPts val="300"/>
              </a:spcBef>
            </a:pPr>
            <a:r>
              <a:rPr lang="en-US" sz="2800" b="1" dirty="0" smtClean="0">
                <a:solidFill>
                  <a:srgbClr val="00153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Luke 1:38 </a:t>
            </a:r>
            <a:r>
              <a:rPr lang="en-US" sz="2800" dirty="0" smtClean="0">
                <a:solidFill>
                  <a:srgbClr val="00153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 And Mary said, "Behold, the </a:t>
            </a:r>
            <a:r>
              <a:rPr lang="en-US" sz="2800" dirty="0" err="1" smtClean="0">
                <a:solidFill>
                  <a:srgbClr val="00153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bondslave</a:t>
            </a:r>
            <a:r>
              <a:rPr lang="en-US" sz="2800" dirty="0" smtClean="0">
                <a:solidFill>
                  <a:srgbClr val="00153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of the Lord</a:t>
            </a:r>
            <a:r>
              <a:rPr lang="en-US" sz="2800" spc="-150" dirty="0" smtClean="0">
                <a:solidFill>
                  <a:srgbClr val="00153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; may it be </a:t>
            </a:r>
            <a:r>
              <a:rPr lang="en-US" sz="2800" dirty="0" smtClean="0">
                <a:solidFill>
                  <a:srgbClr val="00153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done to me according</a:t>
            </a:r>
            <a:r>
              <a:rPr lang="en-US" sz="2800" spc="-150" dirty="0" smtClean="0">
                <a:solidFill>
                  <a:srgbClr val="00153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to </a:t>
            </a:r>
            <a:r>
              <a:rPr lang="en-US" sz="2800" dirty="0" smtClean="0">
                <a:solidFill>
                  <a:srgbClr val="00153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your word</a:t>
            </a:r>
            <a:r>
              <a:rPr lang="en-US" sz="2800" dirty="0" smtClean="0">
                <a:solidFill>
                  <a:srgbClr val="00153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.” </a:t>
            </a:r>
            <a:endParaRPr lang="en-US" sz="2800" dirty="0">
              <a:solidFill>
                <a:srgbClr val="00153E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  <a:effectLst/>
        </p:spPr>
        <p:txBody>
          <a:bodyPr>
            <a:normAutofit/>
          </a:bodyPr>
          <a:lstStyle/>
          <a:p>
            <a:pPr algn="ctr"/>
            <a:r>
              <a:rPr lang="en-US" sz="5400" dirty="0" smtClean="0">
                <a:solidFill>
                  <a:srgbClr val="002060"/>
                </a:solidFill>
                <a:effectLst/>
              </a:rPr>
              <a:t>ANY SYMPATHY FOR JOSEPH?</a:t>
            </a:r>
            <a:endParaRPr lang="en-US" sz="5400" dirty="0">
              <a:solidFill>
                <a:srgbClr val="002060"/>
              </a:solidFill>
              <a:effectLst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943600"/>
          </a:xfrm>
        </p:spPr>
        <p:txBody>
          <a:bodyPr>
            <a:normAutofit/>
          </a:bodyPr>
          <a:lstStyle/>
          <a:p>
            <a:pPr>
              <a:lnSpc>
                <a:spcPct val="95000"/>
              </a:lnSpc>
              <a:spcBef>
                <a:spcPts val="300"/>
              </a:spcBef>
            </a:pPr>
            <a:r>
              <a:rPr lang="en-US" sz="2800" b="1" dirty="0" smtClean="0">
                <a:solidFill>
                  <a:srgbClr val="00153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Matthew 1:19-23 </a:t>
            </a:r>
            <a:r>
              <a:rPr lang="en-US" sz="2800" dirty="0" smtClean="0">
                <a:solidFill>
                  <a:srgbClr val="00153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 And Joseph her husband, being a righteous man and not wanting to disgrace her, planned to send her away secretly. But when he had considered this, behold, an angel of the Lord appeared to him in a dream, saying, "Joseph, son of David, do not be afraid to take Mary as your wife; for the Child who has been conceived in her is of the Holy Spirit. </a:t>
            </a:r>
            <a:br>
              <a:rPr lang="en-US" sz="2800" dirty="0" smtClean="0">
                <a:solidFill>
                  <a:srgbClr val="00153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en-US" sz="2800" dirty="0" smtClean="0">
                <a:solidFill>
                  <a:srgbClr val="00153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She will bear a Son; and you shall call His name Jesus, for He will save His people from their sins.”</a:t>
            </a:r>
            <a:r>
              <a:rPr lang="en-US" sz="2800" baseline="30000" dirty="0" smtClean="0">
                <a:solidFill>
                  <a:srgbClr val="00153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smtClean="0">
                <a:solidFill>
                  <a:srgbClr val="00153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 Now all this took place to fulfill what was spoken by the Lord through the prophet:  "</a:t>
            </a:r>
            <a:r>
              <a:rPr lang="en-US" sz="2800" cap="small" dirty="0" smtClean="0">
                <a:solidFill>
                  <a:srgbClr val="00153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BEHOLD</a:t>
            </a:r>
            <a:r>
              <a:rPr lang="en-US" sz="2800" dirty="0" smtClean="0">
                <a:solidFill>
                  <a:srgbClr val="00153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US" sz="2800" cap="small" dirty="0" smtClean="0">
                <a:solidFill>
                  <a:srgbClr val="00153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THE VIRGIN SHALL BE WITH</a:t>
            </a:r>
            <a:r>
              <a:rPr lang="en-US" sz="2800" dirty="0" smtClean="0">
                <a:solidFill>
                  <a:srgbClr val="00153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cap="small" dirty="0" smtClean="0">
                <a:solidFill>
                  <a:srgbClr val="00153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CHILD AND SHALL BEAR A</a:t>
            </a:r>
            <a:r>
              <a:rPr lang="en-US" sz="2800" dirty="0" smtClean="0">
                <a:solidFill>
                  <a:srgbClr val="00153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cap="small" dirty="0" smtClean="0">
                <a:solidFill>
                  <a:srgbClr val="00153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SON</a:t>
            </a:r>
            <a:r>
              <a:rPr lang="en-US" sz="2800" dirty="0" smtClean="0">
                <a:solidFill>
                  <a:srgbClr val="00153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US" sz="2800" cap="small" dirty="0" smtClean="0">
                <a:solidFill>
                  <a:srgbClr val="00153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AND THEY SHALL CALL</a:t>
            </a:r>
            <a:r>
              <a:rPr lang="en-US" sz="2800" dirty="0" smtClean="0">
                <a:solidFill>
                  <a:srgbClr val="00153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cap="small" dirty="0" smtClean="0">
                <a:solidFill>
                  <a:srgbClr val="00153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HIS NAME</a:t>
            </a:r>
            <a:r>
              <a:rPr lang="en-US" sz="2800" dirty="0" smtClean="0">
                <a:solidFill>
                  <a:srgbClr val="00153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cap="small" dirty="0" smtClean="0">
                <a:solidFill>
                  <a:srgbClr val="00153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IMMANUEL</a:t>
            </a:r>
            <a:r>
              <a:rPr lang="en-US" sz="2800" dirty="0" smtClean="0">
                <a:solidFill>
                  <a:srgbClr val="00153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," which translated</a:t>
            </a:r>
          </a:p>
          <a:p>
            <a:pPr>
              <a:lnSpc>
                <a:spcPct val="95000"/>
              </a:lnSpc>
              <a:spcBef>
                <a:spcPts val="300"/>
              </a:spcBef>
              <a:buNone/>
            </a:pPr>
            <a:endParaRPr lang="en-US" sz="2600" dirty="0">
              <a:solidFill>
                <a:srgbClr val="00153E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</a:bodyPr>
          <a:lstStyle/>
          <a:p>
            <a:pPr algn="ctr"/>
            <a:r>
              <a:rPr lang="en-US" sz="5400" dirty="0" smtClean="0">
                <a:solidFill>
                  <a:srgbClr val="002060"/>
                </a:solidFill>
              </a:rPr>
              <a:t>MARRIAGE CUSTOM</a:t>
            </a:r>
            <a:endParaRPr lang="en-US" sz="5400" dirty="0">
              <a:solidFill>
                <a:srgbClr val="00206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601980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spcBef>
                <a:spcPts val="300"/>
              </a:spcBef>
            </a:pPr>
            <a:r>
              <a:rPr lang="en-US" sz="28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The engagement period was much more formal than in our culture; a covenant had been entered into</a:t>
            </a:r>
          </a:p>
          <a:p>
            <a:pPr>
              <a:lnSpc>
                <a:spcPct val="90000"/>
              </a:lnSpc>
              <a:spcBef>
                <a:spcPts val="300"/>
              </a:spcBef>
              <a:buNone/>
            </a:pPr>
            <a:r>
              <a:rPr lang="en-US" sz="28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1.  The agreement/covenant</a:t>
            </a:r>
          </a:p>
          <a:p>
            <a:pPr>
              <a:lnSpc>
                <a:spcPct val="90000"/>
              </a:lnSpc>
              <a:spcBef>
                <a:spcPts val="300"/>
              </a:spcBef>
              <a:buNone/>
            </a:pPr>
            <a:r>
              <a:rPr lang="en-US" sz="28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2.  Drink the commitment cup </a:t>
            </a:r>
          </a:p>
          <a:p>
            <a:pPr>
              <a:lnSpc>
                <a:spcPct val="90000"/>
              </a:lnSpc>
              <a:spcBef>
                <a:spcPts val="300"/>
              </a:spcBef>
              <a:buNone/>
            </a:pPr>
            <a:r>
              <a:rPr lang="en-US" sz="28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3.  Groom goes to his </a:t>
            </a:r>
            <a:r>
              <a:rPr lang="en-US" sz="2800" spc="-15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father’s house </a:t>
            </a:r>
            <a:r>
              <a:rPr lang="en-US" sz="28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to prepare a place</a:t>
            </a:r>
          </a:p>
          <a:p>
            <a:pPr>
              <a:lnSpc>
                <a:spcPct val="90000"/>
              </a:lnSpc>
              <a:spcBef>
                <a:spcPts val="300"/>
              </a:spcBef>
              <a:buNone/>
            </a:pPr>
            <a:r>
              <a:rPr lang="en-US" sz="28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4.  Groom leaves bride with gifts while he was gone</a:t>
            </a:r>
            <a:endParaRPr lang="en-US" sz="2800" dirty="0" smtClean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lnSpc>
                <a:spcPct val="90000"/>
              </a:lnSpc>
              <a:spcBef>
                <a:spcPts val="300"/>
              </a:spcBef>
              <a:buNone/>
            </a:pPr>
            <a:r>
              <a:rPr lang="en-US" sz="28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5.  Father tells groom when he could return for bride</a:t>
            </a:r>
          </a:p>
          <a:p>
            <a:pPr>
              <a:lnSpc>
                <a:spcPct val="90000"/>
              </a:lnSpc>
              <a:spcBef>
                <a:spcPts val="300"/>
              </a:spcBef>
              <a:buNone/>
            </a:pPr>
            <a:r>
              <a:rPr lang="en-US" sz="28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6.  Groom comes for bride with a </a:t>
            </a:r>
            <a:r>
              <a:rPr lang="en-US" sz="2800" dirty="0" err="1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shofar</a:t>
            </a:r>
            <a:r>
              <a:rPr lang="en-US" sz="28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, a friend announcing the coming of the groom, and the groom’s command for his bride to come with him</a:t>
            </a:r>
          </a:p>
          <a:p>
            <a:pPr>
              <a:lnSpc>
                <a:spcPct val="90000"/>
              </a:lnSpc>
              <a:spcBef>
                <a:spcPts val="300"/>
              </a:spcBef>
            </a:pPr>
            <a:r>
              <a:rPr lang="en-US" sz="2800" b="1" dirty="0" smtClean="0">
                <a:solidFill>
                  <a:srgbClr val="00153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 Thessalonians </a:t>
            </a:r>
            <a:r>
              <a:rPr lang="en-US" sz="2800" b="1" dirty="0" smtClean="0">
                <a:solidFill>
                  <a:srgbClr val="00153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4:16</a:t>
            </a:r>
            <a:r>
              <a:rPr lang="en-US" sz="2800" baseline="30000" dirty="0" smtClean="0">
                <a:solidFill>
                  <a:srgbClr val="00153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smtClean="0">
                <a:solidFill>
                  <a:srgbClr val="00153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 For the Lord Himself will descend from heaven with a shout, with the voice of </a:t>
            </a:r>
            <a:r>
              <a:rPr lang="en-US" sz="2800" i="1" dirty="0" smtClean="0">
                <a:solidFill>
                  <a:srgbClr val="00153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the</a:t>
            </a:r>
            <a:r>
              <a:rPr lang="en-US" sz="2800" dirty="0" smtClean="0">
                <a:solidFill>
                  <a:srgbClr val="00153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archangel and with the trumpet of God, and the dead in Christ will rise </a:t>
            </a:r>
            <a:r>
              <a:rPr lang="en-US" sz="2800" dirty="0" smtClean="0">
                <a:solidFill>
                  <a:srgbClr val="00153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first….. </a:t>
            </a:r>
            <a:endParaRPr lang="en-US" sz="2800" dirty="0">
              <a:solidFill>
                <a:srgbClr val="00153E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400" dirty="0" smtClean="0">
                <a:solidFill>
                  <a:srgbClr val="00153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JESUS’ VIEW OF HIS PURPOSE</a:t>
            </a:r>
            <a:endParaRPr lang="en-US" sz="5400" dirty="0">
              <a:solidFill>
                <a:srgbClr val="00153E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79120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spcBef>
                <a:spcPts val="200"/>
              </a:spcBef>
            </a:pPr>
            <a:r>
              <a:rPr lang="en-US" sz="2750" b="1" dirty="0" smtClean="0">
                <a:solidFill>
                  <a:srgbClr val="00153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Matthew </a:t>
            </a:r>
            <a:r>
              <a:rPr lang="en-US" sz="2750" b="1" spc="-150" dirty="0" smtClean="0">
                <a:solidFill>
                  <a:srgbClr val="00153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5:17</a:t>
            </a:r>
            <a:r>
              <a:rPr lang="en-US" sz="2750" b="1" dirty="0" smtClean="0">
                <a:solidFill>
                  <a:srgbClr val="00153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750" dirty="0" smtClean="0">
                <a:solidFill>
                  <a:srgbClr val="00153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"</a:t>
            </a:r>
            <a:r>
              <a:rPr lang="en-US" sz="2750" dirty="0" smtClean="0">
                <a:solidFill>
                  <a:srgbClr val="00153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Do not think </a:t>
            </a:r>
            <a:r>
              <a:rPr lang="en-US" sz="2750" spc="-150" dirty="0" smtClean="0">
                <a:solidFill>
                  <a:srgbClr val="00153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that I </a:t>
            </a:r>
            <a:r>
              <a:rPr lang="en-US" sz="2750" dirty="0" smtClean="0">
                <a:solidFill>
                  <a:srgbClr val="00153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came</a:t>
            </a:r>
            <a:r>
              <a:rPr lang="en-US" sz="2750" spc="-150" dirty="0" smtClean="0">
                <a:solidFill>
                  <a:srgbClr val="00153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to </a:t>
            </a:r>
            <a:r>
              <a:rPr lang="en-US" sz="2750" dirty="0" smtClean="0">
                <a:solidFill>
                  <a:srgbClr val="00153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abolish the </a:t>
            </a:r>
            <a:r>
              <a:rPr lang="en-US" sz="2750" spc="-150" dirty="0" smtClean="0">
                <a:solidFill>
                  <a:srgbClr val="00153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Law or the </a:t>
            </a:r>
            <a:r>
              <a:rPr lang="en-US" sz="2750" dirty="0" smtClean="0">
                <a:solidFill>
                  <a:srgbClr val="00153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Prophets; I did not come to abolish but to fulfill</a:t>
            </a:r>
            <a:r>
              <a:rPr lang="en-US" sz="2750" dirty="0" smtClean="0">
                <a:solidFill>
                  <a:srgbClr val="00153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.”</a:t>
            </a:r>
          </a:p>
          <a:p>
            <a:pPr>
              <a:lnSpc>
                <a:spcPct val="90000"/>
              </a:lnSpc>
              <a:spcBef>
                <a:spcPts val="200"/>
              </a:spcBef>
            </a:pPr>
            <a:r>
              <a:rPr lang="en-US" sz="2800" b="1" dirty="0" smtClean="0">
                <a:solidFill>
                  <a:srgbClr val="00153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Matthew </a:t>
            </a:r>
            <a:r>
              <a:rPr lang="en-US" sz="2800" b="1" dirty="0" smtClean="0">
                <a:solidFill>
                  <a:srgbClr val="00153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18:11</a:t>
            </a:r>
            <a:r>
              <a:rPr lang="en-US" sz="2800" dirty="0" smtClean="0">
                <a:solidFill>
                  <a:srgbClr val="00153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"For </a:t>
            </a:r>
            <a:r>
              <a:rPr lang="en-US" sz="2800" dirty="0" smtClean="0">
                <a:solidFill>
                  <a:srgbClr val="00153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the Son of Man has come to save that which was lost</a:t>
            </a:r>
            <a:r>
              <a:rPr lang="en-US" sz="2800" dirty="0" smtClean="0">
                <a:solidFill>
                  <a:srgbClr val="00153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.” </a:t>
            </a:r>
          </a:p>
          <a:p>
            <a:pPr>
              <a:lnSpc>
                <a:spcPct val="90000"/>
              </a:lnSpc>
              <a:spcBef>
                <a:spcPts val="200"/>
              </a:spcBef>
            </a:pPr>
            <a:r>
              <a:rPr lang="en-US" sz="2750" b="1" dirty="0" smtClean="0">
                <a:solidFill>
                  <a:srgbClr val="00153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Luke 12:50 </a:t>
            </a:r>
            <a:r>
              <a:rPr lang="en-US" sz="2750" dirty="0" smtClean="0">
                <a:solidFill>
                  <a:srgbClr val="00153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 "But I have a baptism to undergo, and how distressed I am until it is accomplished</a:t>
            </a:r>
            <a:r>
              <a:rPr lang="en-US" sz="2750" dirty="0" smtClean="0">
                <a:solidFill>
                  <a:srgbClr val="00153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!”</a:t>
            </a:r>
          </a:p>
          <a:p>
            <a:pPr>
              <a:lnSpc>
                <a:spcPct val="90000"/>
              </a:lnSpc>
              <a:spcBef>
                <a:spcPts val="200"/>
              </a:spcBef>
            </a:pPr>
            <a:r>
              <a:rPr lang="en-US" sz="2800" b="1" dirty="0" smtClean="0">
                <a:solidFill>
                  <a:srgbClr val="00153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Mark 14:61-62 </a:t>
            </a:r>
            <a:r>
              <a:rPr lang="en-US" sz="2800" dirty="0" smtClean="0">
                <a:solidFill>
                  <a:srgbClr val="00153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But </a:t>
            </a:r>
            <a:r>
              <a:rPr lang="en-US" sz="2800" dirty="0" smtClean="0">
                <a:solidFill>
                  <a:srgbClr val="00153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He kept silent and did not answer. Again the high priest was questioning Him, and saying to Him, "Are You the Christ, the Son of the Blessed </a:t>
            </a:r>
            <a:r>
              <a:rPr lang="en-US" sz="2800" i="1" dirty="0" smtClean="0">
                <a:solidFill>
                  <a:srgbClr val="00153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One</a:t>
            </a:r>
            <a:r>
              <a:rPr lang="en-US" sz="2800" i="1" dirty="0" smtClean="0">
                <a:solidFill>
                  <a:srgbClr val="00153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?</a:t>
            </a:r>
            <a:r>
              <a:rPr lang="en-US" sz="2800" dirty="0" smtClean="0">
                <a:solidFill>
                  <a:srgbClr val="00153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”</a:t>
            </a:r>
            <a:r>
              <a:rPr lang="en-US" sz="2800" dirty="0" smtClean="0">
                <a:solidFill>
                  <a:srgbClr val="00153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 And Jesus said, "I am; and you shall see </a:t>
            </a:r>
            <a:r>
              <a:rPr lang="en-US" sz="2400" cap="small" dirty="0" smtClean="0">
                <a:solidFill>
                  <a:srgbClr val="00153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THE</a:t>
            </a:r>
            <a:r>
              <a:rPr lang="en-US" sz="2400" dirty="0" smtClean="0">
                <a:solidFill>
                  <a:srgbClr val="00153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cap="small" dirty="0" smtClean="0">
                <a:solidFill>
                  <a:srgbClr val="00153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SON OF</a:t>
            </a:r>
            <a:r>
              <a:rPr lang="en-US" sz="2400" dirty="0" smtClean="0">
                <a:solidFill>
                  <a:srgbClr val="00153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cap="small" dirty="0" smtClean="0">
                <a:solidFill>
                  <a:srgbClr val="00153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MAN SITTING AT THE RIGHT HAND OF</a:t>
            </a:r>
            <a:r>
              <a:rPr lang="en-US" sz="2400" dirty="0" smtClean="0">
                <a:solidFill>
                  <a:srgbClr val="00153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cap="small" dirty="0" smtClean="0">
                <a:solidFill>
                  <a:srgbClr val="00153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POWER</a:t>
            </a:r>
            <a:r>
              <a:rPr lang="en-US" sz="2400" dirty="0" smtClean="0">
                <a:solidFill>
                  <a:srgbClr val="00153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, and </a:t>
            </a:r>
            <a:r>
              <a:rPr lang="en-US" sz="2400" cap="small" dirty="0" smtClean="0">
                <a:solidFill>
                  <a:srgbClr val="00153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COMING WITH THE CLOUDS OF HEAVEN</a:t>
            </a:r>
            <a:r>
              <a:rPr lang="en-US" sz="2400" dirty="0" smtClean="0">
                <a:solidFill>
                  <a:srgbClr val="00153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." </a:t>
            </a:r>
            <a:endParaRPr lang="en-US" sz="2400" dirty="0" smtClean="0">
              <a:solidFill>
                <a:srgbClr val="00153E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lnSpc>
                <a:spcPct val="90000"/>
              </a:lnSpc>
              <a:spcBef>
                <a:spcPts val="200"/>
              </a:spcBef>
            </a:pPr>
            <a:r>
              <a:rPr lang="en-US" sz="2800" b="1" dirty="0" smtClean="0">
                <a:solidFill>
                  <a:srgbClr val="00153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Luke 22:70 </a:t>
            </a:r>
            <a:r>
              <a:rPr lang="en-US" sz="2800" dirty="0" smtClean="0">
                <a:solidFill>
                  <a:srgbClr val="00153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 And they all said, "Are You the Son of God, then?" And He said to them, "Yes, I am." </a:t>
            </a:r>
            <a:br>
              <a:rPr lang="en-US" sz="2800" dirty="0" smtClean="0">
                <a:solidFill>
                  <a:srgbClr val="00153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en-US" sz="2800" dirty="0" smtClean="0">
                <a:solidFill>
                  <a:srgbClr val="00153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endParaRPr lang="en-US" sz="2800" dirty="0">
              <a:solidFill>
                <a:srgbClr val="00153E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Custom 6">
      <a:dk1>
        <a:sysClr val="windowText" lastClr="000000"/>
      </a:dk1>
      <a:lt1>
        <a:sysClr val="window" lastClr="FFFFFF"/>
      </a:lt1>
      <a:dk2>
        <a:srgbClr val="FFFFFF"/>
      </a:dk2>
      <a:lt2>
        <a:srgbClr val="D2D2D2"/>
      </a:lt2>
      <a:accent1>
        <a:srgbClr val="C00000"/>
      </a:accent1>
      <a:accent2>
        <a:srgbClr val="663300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2141</TotalTime>
  <Words>556</Words>
  <Application>Microsoft Office PowerPoint</Application>
  <PresentationFormat>On-screen Show (4:3)</PresentationFormat>
  <Paragraphs>69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Trek</vt:lpstr>
      <vt:lpstr>THE GREAT EXCHANGE</vt:lpstr>
      <vt:lpstr>VERSE FOR THE JOURNEY</vt:lpstr>
      <vt:lpstr>CLAIMS BEING MADE</vt:lpstr>
      <vt:lpstr>QUESTION OF THE DAY:</vt:lpstr>
      <vt:lpstr>VIRGIN BIRTH NECESSARY?</vt:lpstr>
      <vt:lpstr>MESSAGE TO MARY</vt:lpstr>
      <vt:lpstr>ANY SYMPATHY FOR JOSEPH?</vt:lpstr>
      <vt:lpstr>MARRIAGE CUSTOM</vt:lpstr>
      <vt:lpstr>JESUS’ VIEW OF HIS PURPOSE</vt:lpstr>
      <vt:lpstr>SOME PROBLEMS</vt:lpstr>
      <vt:lpstr>BORN UNDER THE LAW</vt:lpstr>
      <vt:lpstr>THE CALL</vt:lpstr>
    </vt:vector>
  </TitlesOfParts>
  <Company>Gower Rentals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JoLynn Rees</dc:creator>
  <cp:lastModifiedBy>JoLynn Rees</cp:lastModifiedBy>
  <cp:revision>5</cp:revision>
  <dcterms:created xsi:type="dcterms:W3CDTF">2018-12-30T17:11:34Z</dcterms:created>
  <dcterms:modified xsi:type="dcterms:W3CDTF">2019-01-20T20:27:29Z</dcterms:modified>
</cp:coreProperties>
</file>