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3"/>
  </p:notesMasterIdLst>
  <p:handoutMasterIdLst>
    <p:handoutMasterId r:id="rId14"/>
  </p:handoutMasterIdLst>
  <p:sldIdLst>
    <p:sldId id="258" r:id="rId2"/>
    <p:sldId id="260" r:id="rId3"/>
    <p:sldId id="259" r:id="rId4"/>
    <p:sldId id="261" r:id="rId5"/>
    <p:sldId id="262" r:id="rId6"/>
    <p:sldId id="263" r:id="rId7"/>
    <p:sldId id="264" r:id="rId8"/>
    <p:sldId id="265" r:id="rId9"/>
    <p:sldId id="266" r:id="rId10"/>
    <p:sldId id="267" r:id="rId11"/>
    <p:sldId id="268" r:id="rId12"/>
  </p:sldIdLst>
  <p:sldSz cx="9144000" cy="6858000" type="screen4x3"/>
  <p:notesSz cx="7086600" cy="90249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153E"/>
    <a:srgbClr val="00194C"/>
    <a:srgbClr val="000A1E"/>
    <a:srgbClr val="FF4F4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2796" y="-96"/>
      </p:cViewPr>
      <p:guideLst>
        <p:guide orient="horz" pos="2842"/>
        <p:guide pos="2232"/>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14788" y="0"/>
            <a:ext cx="3070225" cy="450850"/>
          </a:xfrm>
          <a:prstGeom prst="rect">
            <a:avLst/>
          </a:prstGeom>
        </p:spPr>
        <p:txBody>
          <a:bodyPr vert="horz" lIns="91440" tIns="45720" rIns="91440" bIns="45720" rtlCol="0"/>
          <a:lstStyle>
            <a:lvl1pPr algn="r">
              <a:defRPr sz="1200"/>
            </a:lvl1pPr>
          </a:lstStyle>
          <a:p>
            <a:fld id="{3EEDC137-520E-4C08-8DD6-6A1477BB7FCF}" type="datetimeFigureOut">
              <a:rPr lang="en-US" smtClean="0"/>
              <a:pPr/>
              <a:t>1/19/2019</a:t>
            </a:fld>
            <a:endParaRPr lang="en-US"/>
          </a:p>
        </p:txBody>
      </p:sp>
      <p:sp>
        <p:nvSpPr>
          <p:cNvPr id="4" name="Footer Placeholder 3"/>
          <p:cNvSpPr>
            <a:spLocks noGrp="1"/>
          </p:cNvSpPr>
          <p:nvPr>
            <p:ph type="ftr" sz="quarter" idx="2"/>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14788" y="8572500"/>
            <a:ext cx="3070225" cy="450850"/>
          </a:xfrm>
          <a:prstGeom prst="rect">
            <a:avLst/>
          </a:prstGeom>
        </p:spPr>
        <p:txBody>
          <a:bodyPr vert="horz" lIns="91440" tIns="45720" rIns="91440" bIns="45720" rtlCol="0" anchor="b"/>
          <a:lstStyle>
            <a:lvl1pPr algn="r">
              <a:defRPr sz="1200"/>
            </a:lvl1pPr>
          </a:lstStyle>
          <a:p>
            <a:fld id="{7955773B-86FA-4E64-A79F-B7D81F77BEF7}"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14788" y="0"/>
            <a:ext cx="3070225" cy="450850"/>
          </a:xfrm>
          <a:prstGeom prst="rect">
            <a:avLst/>
          </a:prstGeom>
        </p:spPr>
        <p:txBody>
          <a:bodyPr vert="horz" lIns="91440" tIns="45720" rIns="91440" bIns="45720" rtlCol="0"/>
          <a:lstStyle>
            <a:lvl1pPr algn="r">
              <a:defRPr sz="1200"/>
            </a:lvl1pPr>
          </a:lstStyle>
          <a:p>
            <a:fld id="{031778F7-E4EA-42D1-BC08-9FEA098BA5F4}" type="datetimeFigureOut">
              <a:rPr lang="en-US" smtClean="0"/>
              <a:pPr/>
              <a:t>1/19/2019</a:t>
            </a:fld>
            <a:endParaRPr lang="en-US"/>
          </a:p>
        </p:txBody>
      </p:sp>
      <p:sp>
        <p:nvSpPr>
          <p:cNvPr id="4" name="Slide Image Placeholder 3"/>
          <p:cNvSpPr>
            <a:spLocks noGrp="1" noRot="1" noChangeAspect="1"/>
          </p:cNvSpPr>
          <p:nvPr>
            <p:ph type="sldImg" idx="2"/>
          </p:nvPr>
        </p:nvSpPr>
        <p:spPr>
          <a:xfrm>
            <a:off x="1287463" y="676275"/>
            <a:ext cx="4511675" cy="33845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8025" y="4286250"/>
            <a:ext cx="5670550" cy="406241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14788" y="8572500"/>
            <a:ext cx="3070225" cy="450850"/>
          </a:xfrm>
          <a:prstGeom prst="rect">
            <a:avLst/>
          </a:prstGeom>
        </p:spPr>
        <p:txBody>
          <a:bodyPr vert="horz" lIns="91440" tIns="45720" rIns="91440" bIns="45720" rtlCol="0" anchor="b"/>
          <a:lstStyle>
            <a:lvl1pPr algn="r">
              <a:defRPr sz="1200"/>
            </a:lvl1pPr>
          </a:lstStyle>
          <a:p>
            <a:fld id="{CDCD1619-8561-43BC-951B-4005DF38A5C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DCD1619-8561-43BC-951B-4005DF38A5C7}"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789BF8A4-9F83-49CA-A70D-C976F24FA09A}" type="datetimeFigureOut">
              <a:rPr lang="en-US" smtClean="0"/>
              <a:pPr/>
              <a:t>1/19/2019</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555243E3-C18A-4258-A2DE-2CED0951D7B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89BF8A4-9F83-49CA-A70D-C976F24FA09A}" type="datetimeFigureOut">
              <a:rPr lang="en-US" smtClean="0"/>
              <a:pPr/>
              <a:t>1/19/2019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5243E3-C18A-4258-A2DE-2CED0951D7B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89BF8A4-9F83-49CA-A70D-C976F24FA09A}" type="datetimeFigureOut">
              <a:rPr lang="en-US" smtClean="0"/>
              <a:pPr/>
              <a:t>1/19/2019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5243E3-C18A-4258-A2DE-2CED0951D7B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lvl1pPr>
              <a:defRPr>
                <a:effectLst/>
              </a:defRPr>
            </a:lvl1pPr>
          </a:lstStyle>
          <a:p>
            <a:r>
              <a:rPr kumimoji="0" lang="en-US" dirty="0" smtClean="0"/>
              <a:t>Click to edit Master title style</a:t>
            </a:r>
            <a:endParaRPr kumimoji="0" lang="en-US" dirty="0"/>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789BF8A4-9F83-49CA-A70D-C976F24FA09A}" type="datetimeFigureOut">
              <a:rPr lang="en-US" smtClean="0"/>
              <a:pPr/>
              <a:t>1/19/2019</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555243E3-C18A-4258-A2DE-2CED0951D7B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789BF8A4-9F83-49CA-A70D-C976F24FA09A}" type="datetimeFigureOut">
              <a:rPr lang="en-US" smtClean="0"/>
              <a:pPr/>
              <a:t>1/19/2019</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555243E3-C18A-4258-A2DE-2CED0951D7B8}"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789BF8A4-9F83-49CA-A70D-C976F24FA09A}" type="datetimeFigureOut">
              <a:rPr lang="en-US" smtClean="0"/>
              <a:pPr/>
              <a:t>1/19/2019</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555243E3-C18A-4258-A2DE-2CED0951D7B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789BF8A4-9F83-49CA-A70D-C976F24FA09A}" type="datetimeFigureOut">
              <a:rPr lang="en-US" smtClean="0"/>
              <a:pPr/>
              <a:t>1/19/2019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555243E3-C18A-4258-A2DE-2CED0951D7B8}"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789BF8A4-9F83-49CA-A70D-C976F24FA09A}" type="datetimeFigureOut">
              <a:rPr lang="en-US" smtClean="0"/>
              <a:pPr/>
              <a:t>1/19/2019</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5243E3-C18A-4258-A2DE-2CED0951D7B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89BF8A4-9F83-49CA-A70D-C976F24FA09A}" type="datetimeFigureOut">
              <a:rPr lang="en-US" smtClean="0"/>
              <a:pPr/>
              <a:t>1/19/2019</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5243E3-C18A-4258-A2DE-2CED0951D7B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789BF8A4-9F83-49CA-A70D-C976F24FA09A}" type="datetimeFigureOut">
              <a:rPr lang="en-US" smtClean="0"/>
              <a:pPr/>
              <a:t>1/19/2019</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5243E3-C18A-4258-A2DE-2CED0951D7B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789BF8A4-9F83-49CA-A70D-C976F24FA09A}" type="datetimeFigureOut">
              <a:rPr lang="en-US" smtClean="0"/>
              <a:pPr/>
              <a:t>1/19/2019</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555243E3-C18A-4258-A2DE-2CED0951D7B8}"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789BF8A4-9F83-49CA-A70D-C976F24FA09A}" type="datetimeFigureOut">
              <a:rPr lang="en-US" smtClean="0"/>
              <a:pPr/>
              <a:t>1/19/2019</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555243E3-C18A-4258-A2DE-2CED0951D7B8}"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lum bright="18000"/>
          </a:blip>
          <a:srcRect/>
          <a:stretch>
            <a:fillRect/>
          </a:stretch>
        </p:blipFill>
        <p:spPr bwMode="auto">
          <a:xfrm>
            <a:off x="0" y="2081"/>
            <a:ext cx="9144000" cy="6855919"/>
          </a:xfrm>
          <a:prstGeom prst="rect">
            <a:avLst/>
          </a:prstGeom>
          <a:noFill/>
          <a:ln w="9525">
            <a:noFill/>
            <a:miter lim="800000"/>
            <a:headEnd/>
            <a:tailEnd/>
          </a:ln>
        </p:spPr>
      </p:pic>
      <p:sp>
        <p:nvSpPr>
          <p:cNvPr id="2" name="Title 1"/>
          <p:cNvSpPr>
            <a:spLocks noGrp="1"/>
          </p:cNvSpPr>
          <p:nvPr>
            <p:ph type="ctrTitle"/>
          </p:nvPr>
        </p:nvSpPr>
        <p:spPr>
          <a:xfrm>
            <a:off x="685800" y="2209800"/>
            <a:ext cx="8458200" cy="1374775"/>
          </a:xfrm>
        </p:spPr>
        <p:txBody>
          <a:bodyPr>
            <a:normAutofit/>
          </a:bodyPr>
          <a:lstStyle/>
          <a:p>
            <a:r>
              <a:rPr lang="en-US" sz="5400" b="1" dirty="0" smtClean="0">
                <a:solidFill>
                  <a:srgbClr val="002060"/>
                </a:solidFill>
                <a:effectLst>
                  <a:outerShdw blurRad="38100" dist="38100" dir="2700000" algn="tl">
                    <a:srgbClr val="000000">
                      <a:alpha val="43137"/>
                    </a:srgbClr>
                  </a:outerShdw>
                </a:effectLst>
                <a:latin typeface="Tempus Sans ITC" pitchFamily="82" charset="0"/>
              </a:rPr>
              <a:t>THE GREAT EXCHANGE</a:t>
            </a:r>
            <a:endParaRPr lang="en-US" sz="5400" b="1" dirty="0">
              <a:solidFill>
                <a:srgbClr val="002060"/>
              </a:solidFill>
              <a:effectLst>
                <a:outerShdw blurRad="38100" dist="38100" dir="2700000" algn="tl">
                  <a:srgbClr val="000000">
                    <a:alpha val="43137"/>
                  </a:srgbClr>
                </a:outerShdw>
              </a:effectLst>
              <a:latin typeface="Tempus Sans ITC" pitchFamily="82" charset="0"/>
            </a:endParaRPr>
          </a:p>
        </p:txBody>
      </p:sp>
      <p:sp>
        <p:nvSpPr>
          <p:cNvPr id="3" name="Subtitle 2"/>
          <p:cNvSpPr>
            <a:spLocks noGrp="1"/>
          </p:cNvSpPr>
          <p:nvPr>
            <p:ph type="subTitle" idx="1"/>
          </p:nvPr>
        </p:nvSpPr>
        <p:spPr>
          <a:xfrm>
            <a:off x="381000" y="3886200"/>
            <a:ext cx="8458200" cy="2133600"/>
          </a:xfrm>
        </p:spPr>
        <p:txBody>
          <a:bodyPr>
            <a:noAutofit/>
          </a:bodyPr>
          <a:lstStyle/>
          <a:p>
            <a:pPr algn="ctr"/>
            <a:r>
              <a:rPr lang="en-US" sz="2800" b="1" dirty="0" smtClean="0">
                <a:solidFill>
                  <a:srgbClr val="002060"/>
                </a:solidFill>
                <a:effectLst>
                  <a:outerShdw blurRad="38100" dist="38100" dir="2700000" algn="tl">
                    <a:srgbClr val="000000">
                      <a:alpha val="43137"/>
                    </a:srgbClr>
                  </a:outerShdw>
                </a:effectLst>
                <a:latin typeface="Tempus Sans ITC" pitchFamily="82" charset="0"/>
              </a:rPr>
              <a:t>JoLynn Gower</a:t>
            </a:r>
          </a:p>
          <a:p>
            <a:pPr algn="ctr"/>
            <a:r>
              <a:rPr lang="en-US" sz="2800" b="1" dirty="0" smtClean="0">
                <a:solidFill>
                  <a:srgbClr val="002060"/>
                </a:solidFill>
                <a:effectLst>
                  <a:outerShdw blurRad="38100" dist="38100" dir="2700000" algn="tl">
                    <a:srgbClr val="000000">
                      <a:alpha val="43137"/>
                    </a:srgbClr>
                  </a:outerShdw>
                </a:effectLst>
                <a:latin typeface="Tempus Sans ITC" pitchFamily="82" charset="0"/>
              </a:rPr>
              <a:t>Spring 2019</a:t>
            </a:r>
          </a:p>
          <a:p>
            <a:pPr algn="ctr"/>
            <a:r>
              <a:rPr lang="en-US" sz="2800" b="1" dirty="0" smtClean="0">
                <a:solidFill>
                  <a:srgbClr val="002060"/>
                </a:solidFill>
                <a:effectLst>
                  <a:outerShdw blurRad="38100" dist="38100" dir="2700000" algn="tl">
                    <a:srgbClr val="000000">
                      <a:alpha val="43137"/>
                    </a:srgbClr>
                  </a:outerShdw>
                </a:effectLst>
                <a:latin typeface="Tempus Sans ITC" pitchFamily="82" charset="0"/>
              </a:rPr>
              <a:t>217-493-6151</a:t>
            </a:r>
          </a:p>
          <a:p>
            <a:pPr algn="ctr"/>
            <a:r>
              <a:rPr lang="en-US" sz="2800" b="1" dirty="0" smtClean="0">
                <a:solidFill>
                  <a:srgbClr val="002060"/>
                </a:solidFill>
                <a:effectLst>
                  <a:outerShdw blurRad="38100" dist="38100" dir="2700000" algn="tl">
                    <a:srgbClr val="000000">
                      <a:alpha val="43137"/>
                    </a:srgbClr>
                  </a:outerShdw>
                </a:effectLst>
                <a:latin typeface="Tempus Sans ITC" pitchFamily="82" charset="0"/>
              </a:rPr>
              <a:t>jgower@guardingthetruth.org</a:t>
            </a:r>
          </a:p>
          <a:p>
            <a:pPr algn="ctr"/>
            <a:r>
              <a:rPr lang="en-US" sz="2800" b="1" dirty="0" smtClean="0">
                <a:solidFill>
                  <a:srgbClr val="002060"/>
                </a:solidFill>
                <a:effectLst>
                  <a:outerShdw blurRad="38100" dist="38100" dir="2700000" algn="tl">
                    <a:srgbClr val="000000">
                      <a:alpha val="43137"/>
                    </a:srgbClr>
                  </a:outerShdw>
                </a:effectLst>
                <a:latin typeface="Tempus Sans ITC" pitchFamily="82" charset="0"/>
              </a:rPr>
              <a:t>Lesson 2</a:t>
            </a:r>
            <a:endParaRPr lang="en-US" sz="2800" b="1" dirty="0">
              <a:solidFill>
                <a:srgbClr val="002060"/>
              </a:solidFill>
              <a:effectLst>
                <a:outerShdw blurRad="38100" dist="38100" dir="2700000" algn="tl">
                  <a:srgbClr val="000000">
                    <a:alpha val="43137"/>
                  </a:srgbClr>
                </a:outerShdw>
              </a:effectLst>
              <a:latin typeface="Tempus Sans ITC" pitchFamily="82" charset="0"/>
            </a:endParaRPr>
          </a:p>
        </p:txBody>
      </p:sp>
      <p:sp>
        <p:nvSpPr>
          <p:cNvPr id="5" name="TextBox 4"/>
          <p:cNvSpPr txBox="1"/>
          <p:nvPr/>
        </p:nvSpPr>
        <p:spPr>
          <a:xfrm rot="1200000">
            <a:off x="1811995" y="1282233"/>
            <a:ext cx="2743059" cy="830997"/>
          </a:xfrm>
          <a:prstGeom prst="rect">
            <a:avLst/>
          </a:prstGeom>
          <a:noFill/>
          <a:ln w="57150">
            <a:solidFill>
              <a:srgbClr val="FF4F4F"/>
            </a:solidFill>
          </a:ln>
        </p:spPr>
        <p:txBody>
          <a:bodyPr wrap="none" rtlCol="0">
            <a:spAutoFit/>
          </a:bodyPr>
          <a:lstStyle/>
          <a:p>
            <a:r>
              <a:rPr lang="en-US" sz="4800" dirty="0" smtClean="0">
                <a:solidFill>
                  <a:srgbClr val="C00000"/>
                </a:solidFill>
              </a:rPr>
              <a:t>REVISITED</a:t>
            </a:r>
            <a:endParaRPr lang="en-US" sz="4800" dirty="0">
              <a:solidFill>
                <a:srgbClr val="C0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04800" y="0"/>
            <a:ext cx="8686800" cy="1066800"/>
          </a:xfrm>
        </p:spPr>
        <p:txBody>
          <a:bodyPr>
            <a:normAutofit/>
          </a:bodyPr>
          <a:lstStyle/>
          <a:p>
            <a:pPr algn="ctr"/>
            <a:r>
              <a:rPr lang="en-US" sz="5400" dirty="0" smtClean="0">
                <a:solidFill>
                  <a:srgbClr val="002060"/>
                </a:solidFill>
              </a:rPr>
              <a:t>THE SUMMARY</a:t>
            </a:r>
            <a:endParaRPr lang="en-US" sz="5400" dirty="0">
              <a:solidFill>
                <a:srgbClr val="002060"/>
              </a:solidFill>
            </a:endParaRPr>
          </a:p>
        </p:txBody>
      </p:sp>
      <p:sp>
        <p:nvSpPr>
          <p:cNvPr id="6" name="Content Placeholder 5"/>
          <p:cNvSpPr>
            <a:spLocks noGrp="1"/>
          </p:cNvSpPr>
          <p:nvPr>
            <p:ph idx="1"/>
          </p:nvPr>
        </p:nvSpPr>
        <p:spPr>
          <a:xfrm>
            <a:off x="0" y="1066800"/>
            <a:ext cx="9144000" cy="5791200"/>
          </a:xfrm>
        </p:spPr>
        <p:txBody>
          <a:bodyPr>
            <a:normAutofit fontScale="85000" lnSpcReduction="20000"/>
          </a:bodyPr>
          <a:lstStyle/>
          <a:p>
            <a:pPr>
              <a:lnSpc>
                <a:spcPct val="110000"/>
              </a:lnSpc>
              <a:spcBef>
                <a:spcPts val="300"/>
              </a:spcBef>
            </a:pPr>
            <a:r>
              <a:rPr lang="en-US" sz="3300" dirty="0" smtClean="0">
                <a:solidFill>
                  <a:srgbClr val="00153E"/>
                </a:solidFill>
                <a:latin typeface="Tahoma" pitchFamily="34" charset="0"/>
                <a:ea typeface="Tahoma" pitchFamily="34" charset="0"/>
                <a:cs typeface="Tahoma" pitchFamily="34" charset="0"/>
              </a:rPr>
              <a:t>People sin and have sin imputed to their account when they intentionally do something wrong </a:t>
            </a:r>
          </a:p>
          <a:p>
            <a:pPr>
              <a:lnSpc>
                <a:spcPct val="110000"/>
              </a:lnSpc>
              <a:spcBef>
                <a:spcPts val="300"/>
              </a:spcBef>
            </a:pPr>
            <a:r>
              <a:rPr lang="en-US" sz="3300" dirty="0" smtClean="0">
                <a:solidFill>
                  <a:srgbClr val="00153E"/>
                </a:solidFill>
                <a:latin typeface="Tahoma" pitchFamily="34" charset="0"/>
                <a:ea typeface="Tahoma" pitchFamily="34" charset="0"/>
                <a:cs typeface="Tahoma" pitchFamily="34" charset="0"/>
              </a:rPr>
              <a:t>People also have a skewed image as the result of being the offspring of Adam;  This causes them to die in a state of separation from God; people need to be saved and have their image restored</a:t>
            </a:r>
          </a:p>
          <a:p>
            <a:pPr>
              <a:lnSpc>
                <a:spcPct val="110000"/>
              </a:lnSpc>
              <a:spcBef>
                <a:spcPts val="300"/>
              </a:spcBef>
            </a:pPr>
            <a:r>
              <a:rPr lang="en-US" sz="3300" dirty="0" smtClean="0">
                <a:solidFill>
                  <a:srgbClr val="00153E"/>
                </a:solidFill>
                <a:latin typeface="Tahoma" pitchFamily="34" charset="0"/>
                <a:ea typeface="Tahoma" pitchFamily="34" charset="0"/>
                <a:cs typeface="Tahoma" pitchFamily="34" charset="0"/>
              </a:rPr>
              <a:t>Imputation of a sin nature</a:t>
            </a:r>
          </a:p>
          <a:p>
            <a:pPr>
              <a:lnSpc>
                <a:spcPct val="110000"/>
              </a:lnSpc>
              <a:spcBef>
                <a:spcPts val="300"/>
              </a:spcBef>
            </a:pPr>
            <a:r>
              <a:rPr lang="en-US" sz="3300" b="1" dirty="0" smtClean="0">
                <a:solidFill>
                  <a:srgbClr val="00153E"/>
                </a:solidFill>
                <a:latin typeface="Tahoma" pitchFamily="34" charset="0"/>
                <a:ea typeface="Tahoma" pitchFamily="34" charset="0"/>
                <a:cs typeface="Tahoma" pitchFamily="34" charset="0"/>
              </a:rPr>
              <a:t>Galatians 4:3-6 </a:t>
            </a:r>
            <a:r>
              <a:rPr lang="en-US" sz="3300" dirty="0" smtClean="0">
                <a:solidFill>
                  <a:srgbClr val="00153E"/>
                </a:solidFill>
                <a:latin typeface="Tahoma" pitchFamily="34" charset="0"/>
                <a:ea typeface="Tahoma" pitchFamily="34" charset="0"/>
                <a:cs typeface="Tahoma" pitchFamily="34" charset="0"/>
              </a:rPr>
              <a:t>So also </a:t>
            </a:r>
            <a:r>
              <a:rPr lang="en-US" sz="3000" dirty="0" smtClean="0">
                <a:solidFill>
                  <a:srgbClr val="00153E"/>
                </a:solidFill>
                <a:latin typeface="Tahoma" pitchFamily="34" charset="0"/>
                <a:ea typeface="Tahoma" pitchFamily="34" charset="0"/>
                <a:cs typeface="Tahoma" pitchFamily="34" charset="0"/>
              </a:rPr>
              <a:t>we, while we were children, were held in bondage under the elemental things of the world. But when the fullness of the time came, God sent forth His Son, born of a woman, born under the Law, so that He might </a:t>
            </a:r>
            <a:r>
              <a:rPr lang="en-US" sz="3000" b="1" dirty="0" smtClean="0">
                <a:solidFill>
                  <a:srgbClr val="00153E"/>
                </a:solidFill>
                <a:latin typeface="Tahoma" pitchFamily="34" charset="0"/>
                <a:ea typeface="Tahoma" pitchFamily="34" charset="0"/>
                <a:cs typeface="Tahoma" pitchFamily="34" charset="0"/>
              </a:rPr>
              <a:t>redeem</a:t>
            </a:r>
            <a:r>
              <a:rPr lang="en-US" sz="3000" dirty="0" smtClean="0">
                <a:solidFill>
                  <a:srgbClr val="00153E"/>
                </a:solidFill>
                <a:latin typeface="Tahoma" pitchFamily="34" charset="0"/>
                <a:ea typeface="Tahoma" pitchFamily="34" charset="0"/>
                <a:cs typeface="Tahoma" pitchFamily="34" charset="0"/>
              </a:rPr>
              <a:t> those who were under the Law, that we might receive the adoption as sons. Because you are sons, God has sent forth the Spirit of His Son into our hearts, crying, "Abba! Father!" </a:t>
            </a:r>
            <a:endParaRPr lang="en-US" sz="3000" dirty="0">
              <a:solidFill>
                <a:srgbClr val="00153E"/>
              </a:solidFill>
              <a:latin typeface="Tahoma" pitchFamily="34" charset="0"/>
              <a:ea typeface="Tahoma" pitchFamily="34" charset="0"/>
              <a:cs typeface="Tahoma"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0"/>
            <a:ext cx="9144000" cy="914400"/>
          </a:xfrm>
        </p:spPr>
        <p:txBody>
          <a:bodyPr>
            <a:normAutofit/>
          </a:bodyPr>
          <a:lstStyle/>
          <a:p>
            <a:pPr algn="ctr"/>
            <a:r>
              <a:rPr lang="en-US" sz="5400" dirty="0" smtClean="0">
                <a:solidFill>
                  <a:srgbClr val="002060"/>
                </a:solidFill>
              </a:rPr>
              <a:t>ABOUT REDEMPTION</a:t>
            </a:r>
            <a:endParaRPr lang="en-US" sz="5400" dirty="0">
              <a:solidFill>
                <a:srgbClr val="002060"/>
              </a:solidFill>
            </a:endParaRPr>
          </a:p>
        </p:txBody>
      </p:sp>
      <p:sp>
        <p:nvSpPr>
          <p:cNvPr id="6" name="Content Placeholder 5"/>
          <p:cNvSpPr>
            <a:spLocks noGrp="1"/>
          </p:cNvSpPr>
          <p:nvPr>
            <p:ph idx="1"/>
          </p:nvPr>
        </p:nvSpPr>
        <p:spPr>
          <a:xfrm>
            <a:off x="0" y="1143000"/>
            <a:ext cx="9144000" cy="5715000"/>
          </a:xfrm>
        </p:spPr>
        <p:txBody>
          <a:bodyPr>
            <a:normAutofit lnSpcReduction="10000"/>
          </a:bodyPr>
          <a:lstStyle/>
          <a:p>
            <a:r>
              <a:rPr lang="en-US" sz="2800" dirty="0" smtClean="0">
                <a:solidFill>
                  <a:srgbClr val="002060"/>
                </a:solidFill>
                <a:latin typeface="Tahoma" pitchFamily="34" charset="0"/>
                <a:ea typeface="Tahoma" pitchFamily="34" charset="0"/>
                <a:cs typeface="Tahoma" pitchFamily="34" charset="0"/>
              </a:rPr>
              <a:t>The kinsman redeemer is prominent in the OT</a:t>
            </a:r>
          </a:p>
          <a:p>
            <a:r>
              <a:rPr lang="en-US" sz="2800" dirty="0" smtClean="0">
                <a:solidFill>
                  <a:srgbClr val="002060"/>
                </a:solidFill>
                <a:latin typeface="Tahoma" pitchFamily="34" charset="0"/>
                <a:ea typeface="Tahoma" pitchFamily="34" charset="0"/>
                <a:cs typeface="Tahoma" pitchFamily="34" charset="0"/>
              </a:rPr>
              <a:t>He had to be the nearest blood relative who able and willing to make the redemption; he could not be a slave himself</a:t>
            </a:r>
          </a:p>
          <a:p>
            <a:r>
              <a:rPr lang="en-US" sz="2800" dirty="0" smtClean="0">
                <a:solidFill>
                  <a:srgbClr val="002060"/>
                </a:solidFill>
                <a:latin typeface="Tahoma" pitchFamily="34" charset="0"/>
                <a:ea typeface="Tahoma" pitchFamily="34" charset="0"/>
                <a:cs typeface="Tahoma" pitchFamily="34" charset="0"/>
              </a:rPr>
              <a:t>He redeemed the land a relative had lost; he redeemed a relative who was in slavery; he served as judicial executioner when a family member had been murdered; and he married the woman with no heirs</a:t>
            </a:r>
          </a:p>
          <a:p>
            <a:r>
              <a:rPr lang="en-US" sz="2800" dirty="0" smtClean="0">
                <a:solidFill>
                  <a:srgbClr val="002060"/>
                </a:solidFill>
                <a:latin typeface="Tahoma" pitchFamily="34" charset="0"/>
                <a:ea typeface="Tahoma" pitchFamily="34" charset="0"/>
                <a:cs typeface="Tahoma" pitchFamily="34" charset="0"/>
              </a:rPr>
              <a:t>By virtue of being a human being, everyone on earth is born in slavery sin; therefore, we have no eligible human to redeem from this sin</a:t>
            </a:r>
          </a:p>
          <a:p>
            <a:r>
              <a:rPr lang="en-US" sz="2800" dirty="0" smtClean="0">
                <a:solidFill>
                  <a:srgbClr val="002060"/>
                </a:solidFill>
                <a:latin typeface="Tahoma" pitchFamily="34" charset="0"/>
                <a:ea typeface="Tahoma" pitchFamily="34" charset="0"/>
                <a:cs typeface="Tahoma" pitchFamily="34" charset="0"/>
              </a:rPr>
              <a:t>What we need is a human who isn’t born of the seed of man and who hasn’t inherited this sin nature!</a:t>
            </a:r>
            <a:endParaRPr lang="en-US" sz="2800" dirty="0">
              <a:solidFill>
                <a:srgbClr val="002060"/>
              </a:solidFill>
              <a:latin typeface="Tahoma" pitchFamily="34" charset="0"/>
              <a:ea typeface="Tahoma" pitchFamily="34" charset="0"/>
              <a:cs typeface="Tahoma"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0"/>
            <a:ext cx="9144000" cy="1143000"/>
          </a:xfrm>
        </p:spPr>
        <p:txBody>
          <a:bodyPr>
            <a:normAutofit/>
          </a:bodyPr>
          <a:lstStyle/>
          <a:p>
            <a:pPr algn="ctr"/>
            <a:r>
              <a:rPr lang="en-US" sz="4800" b="0" dirty="0" smtClean="0">
                <a:solidFill>
                  <a:srgbClr val="002060"/>
                </a:solidFill>
                <a:latin typeface="Tahoma" pitchFamily="34" charset="0"/>
                <a:ea typeface="Tahoma" pitchFamily="34" charset="0"/>
                <a:cs typeface="Tahoma" pitchFamily="34" charset="0"/>
              </a:rPr>
              <a:t>VERSE FOR THE JOURNEY</a:t>
            </a:r>
            <a:endParaRPr lang="en-US" sz="4800" b="0" dirty="0">
              <a:solidFill>
                <a:srgbClr val="002060"/>
              </a:solidFill>
              <a:latin typeface="Tahoma" pitchFamily="34" charset="0"/>
              <a:ea typeface="Tahoma" pitchFamily="34" charset="0"/>
              <a:cs typeface="Tahoma" pitchFamily="34" charset="0"/>
            </a:endParaRPr>
          </a:p>
        </p:txBody>
      </p:sp>
      <p:sp>
        <p:nvSpPr>
          <p:cNvPr id="6" name="Content Placeholder 5"/>
          <p:cNvSpPr>
            <a:spLocks noGrp="1"/>
          </p:cNvSpPr>
          <p:nvPr>
            <p:ph idx="1"/>
          </p:nvPr>
        </p:nvSpPr>
        <p:spPr>
          <a:xfrm>
            <a:off x="0" y="1066800"/>
            <a:ext cx="9144000" cy="6019800"/>
          </a:xfrm>
        </p:spPr>
        <p:txBody>
          <a:bodyPr>
            <a:normAutofit/>
          </a:bodyPr>
          <a:lstStyle/>
          <a:p>
            <a:pPr>
              <a:lnSpc>
                <a:spcPct val="90000"/>
              </a:lnSpc>
              <a:spcBef>
                <a:spcPts val="300"/>
              </a:spcBef>
            </a:pPr>
            <a:r>
              <a:rPr lang="en-US" sz="2800" b="1" dirty="0" smtClean="0">
                <a:solidFill>
                  <a:srgbClr val="00153E"/>
                </a:solidFill>
                <a:latin typeface="Tahoma" pitchFamily="34" charset="0"/>
                <a:ea typeface="Tahoma" pitchFamily="34" charset="0"/>
                <a:cs typeface="Tahoma" pitchFamily="34" charset="0"/>
              </a:rPr>
              <a:t>Romans 1:21-25 </a:t>
            </a:r>
            <a:r>
              <a:rPr lang="en-US" sz="2800" dirty="0" smtClean="0">
                <a:solidFill>
                  <a:srgbClr val="00153E"/>
                </a:solidFill>
                <a:latin typeface="Tahoma" pitchFamily="34" charset="0"/>
                <a:ea typeface="Tahoma" pitchFamily="34" charset="0"/>
                <a:cs typeface="Tahoma" pitchFamily="34" charset="0"/>
              </a:rPr>
              <a:t> For even though they knew God, they did</a:t>
            </a:r>
            <a:r>
              <a:rPr lang="en-US" sz="2800" spc="-150" dirty="0" smtClean="0">
                <a:solidFill>
                  <a:srgbClr val="00153E"/>
                </a:solidFill>
                <a:latin typeface="Tahoma" pitchFamily="34" charset="0"/>
                <a:ea typeface="Tahoma" pitchFamily="34" charset="0"/>
                <a:cs typeface="Tahoma" pitchFamily="34" charset="0"/>
              </a:rPr>
              <a:t> not </a:t>
            </a:r>
            <a:r>
              <a:rPr lang="en-US" sz="2800" dirty="0" smtClean="0">
                <a:solidFill>
                  <a:srgbClr val="00153E"/>
                </a:solidFill>
                <a:latin typeface="Tahoma" pitchFamily="34" charset="0"/>
                <a:ea typeface="Tahoma" pitchFamily="34" charset="0"/>
                <a:cs typeface="Tahoma" pitchFamily="34" charset="0"/>
              </a:rPr>
              <a:t>honor Him as God or give thanks, but they became futile in their speculations, and their foolish heart was darkened. Professing to be wise, they became fools</a:t>
            </a:r>
            <a:r>
              <a:rPr lang="en-US" sz="2800" spc="-150" dirty="0" smtClean="0">
                <a:solidFill>
                  <a:srgbClr val="00153E"/>
                </a:solidFill>
                <a:latin typeface="Tahoma" pitchFamily="34" charset="0"/>
                <a:ea typeface="Tahoma" pitchFamily="34" charset="0"/>
                <a:cs typeface="Tahoma" pitchFamily="34" charset="0"/>
              </a:rPr>
              <a:t>, and </a:t>
            </a:r>
            <a:r>
              <a:rPr lang="en-US" sz="2800" b="1" dirty="0" smtClean="0">
                <a:solidFill>
                  <a:srgbClr val="00153E"/>
                </a:solidFill>
                <a:latin typeface="Tahoma" pitchFamily="34" charset="0"/>
                <a:ea typeface="Tahoma" pitchFamily="34" charset="0"/>
                <a:cs typeface="Tahoma" pitchFamily="34" charset="0"/>
              </a:rPr>
              <a:t>exchanged</a:t>
            </a:r>
            <a:r>
              <a:rPr lang="en-US" sz="2800" dirty="0" smtClean="0">
                <a:solidFill>
                  <a:srgbClr val="00153E"/>
                </a:solidFill>
                <a:latin typeface="Tahoma" pitchFamily="34" charset="0"/>
                <a:ea typeface="Tahoma" pitchFamily="34" charset="0"/>
                <a:cs typeface="Tahoma" pitchFamily="34" charset="0"/>
              </a:rPr>
              <a:t> the glory of the incorruptible God for an image in the form of corruptible man and of birds and four-footed animals and crawling creatures.</a:t>
            </a:r>
            <a:r>
              <a:rPr lang="en-US" sz="2800" spc="-150" dirty="0" smtClean="0">
                <a:solidFill>
                  <a:srgbClr val="00153E"/>
                </a:solidFill>
                <a:latin typeface="Tahoma" pitchFamily="34" charset="0"/>
                <a:ea typeface="Tahoma" pitchFamily="34" charset="0"/>
                <a:cs typeface="Tahoma" pitchFamily="34" charset="0"/>
              </a:rPr>
              <a:t> Therefore </a:t>
            </a:r>
            <a:r>
              <a:rPr lang="en-US" sz="2800" dirty="0" smtClean="0">
                <a:solidFill>
                  <a:srgbClr val="00153E"/>
                </a:solidFill>
                <a:latin typeface="Tahoma" pitchFamily="34" charset="0"/>
                <a:ea typeface="Tahoma" pitchFamily="34" charset="0"/>
                <a:cs typeface="Tahoma" pitchFamily="34" charset="0"/>
              </a:rPr>
              <a:t>God gave them over in the lusts of their hearts to impurity, so that their bodies would be dishonored among them</a:t>
            </a:r>
            <a:r>
              <a:rPr lang="en-US" sz="2800" spc="-150" dirty="0" smtClean="0">
                <a:solidFill>
                  <a:srgbClr val="00153E"/>
                </a:solidFill>
                <a:latin typeface="Tahoma" pitchFamily="34" charset="0"/>
                <a:ea typeface="Tahoma" pitchFamily="34" charset="0"/>
                <a:cs typeface="Tahoma" pitchFamily="34" charset="0"/>
              </a:rPr>
              <a:t>. For </a:t>
            </a:r>
            <a:r>
              <a:rPr lang="en-US" sz="2800" dirty="0" smtClean="0">
                <a:solidFill>
                  <a:srgbClr val="00153E"/>
                </a:solidFill>
                <a:latin typeface="Tahoma" pitchFamily="34" charset="0"/>
                <a:ea typeface="Tahoma" pitchFamily="34" charset="0"/>
                <a:cs typeface="Tahoma" pitchFamily="34" charset="0"/>
              </a:rPr>
              <a:t>they </a:t>
            </a:r>
            <a:r>
              <a:rPr lang="en-US" sz="2800" b="1" dirty="0" smtClean="0">
                <a:solidFill>
                  <a:srgbClr val="00153E"/>
                </a:solidFill>
                <a:latin typeface="Tahoma" pitchFamily="34" charset="0"/>
                <a:ea typeface="Tahoma" pitchFamily="34" charset="0"/>
                <a:cs typeface="Tahoma" pitchFamily="34" charset="0"/>
              </a:rPr>
              <a:t>exchanged</a:t>
            </a:r>
            <a:r>
              <a:rPr lang="en-US" sz="2800" b="1" spc="-150" dirty="0" smtClean="0">
                <a:solidFill>
                  <a:srgbClr val="00153E"/>
                </a:solidFill>
                <a:latin typeface="Tahoma" pitchFamily="34" charset="0"/>
                <a:ea typeface="Tahoma" pitchFamily="34" charset="0"/>
                <a:cs typeface="Tahoma" pitchFamily="34" charset="0"/>
              </a:rPr>
              <a:t> </a:t>
            </a:r>
            <a:r>
              <a:rPr lang="en-US" sz="2800" spc="-150" dirty="0" smtClean="0">
                <a:solidFill>
                  <a:srgbClr val="00153E"/>
                </a:solidFill>
                <a:latin typeface="Tahoma" pitchFamily="34" charset="0"/>
                <a:ea typeface="Tahoma" pitchFamily="34" charset="0"/>
                <a:cs typeface="Tahoma" pitchFamily="34" charset="0"/>
              </a:rPr>
              <a:t>the </a:t>
            </a:r>
            <a:r>
              <a:rPr lang="en-US" sz="2800" dirty="0" smtClean="0">
                <a:solidFill>
                  <a:srgbClr val="00153E"/>
                </a:solidFill>
                <a:latin typeface="Tahoma" pitchFamily="34" charset="0"/>
                <a:ea typeface="Tahoma" pitchFamily="34" charset="0"/>
                <a:cs typeface="Tahoma" pitchFamily="34" charset="0"/>
              </a:rPr>
              <a:t>truth of God for a lie, and worshiped and served the creature rather than the Creator, who is blessed forever. Amen. </a:t>
            </a:r>
          </a:p>
          <a:p>
            <a:pPr>
              <a:lnSpc>
                <a:spcPct val="90000"/>
              </a:lnSpc>
              <a:spcBef>
                <a:spcPts val="300"/>
              </a:spcBef>
            </a:pPr>
            <a:r>
              <a:rPr lang="en-US" sz="2800" dirty="0" smtClean="0">
                <a:solidFill>
                  <a:srgbClr val="00153E"/>
                </a:solidFill>
                <a:latin typeface="Tahoma" pitchFamily="34" charset="0"/>
                <a:ea typeface="Tahoma" pitchFamily="34" charset="0"/>
                <a:cs typeface="Tahoma" pitchFamily="34" charset="0"/>
              </a:rPr>
              <a:t>Exchanged: </a:t>
            </a:r>
            <a:r>
              <a:rPr lang="en-US" sz="2800" i="1" dirty="0" err="1" smtClean="0">
                <a:solidFill>
                  <a:srgbClr val="00153E"/>
                </a:solidFill>
                <a:latin typeface="Tahoma" pitchFamily="34" charset="0"/>
                <a:ea typeface="Tahoma" pitchFamily="34" charset="0"/>
                <a:cs typeface="Tahoma" pitchFamily="34" charset="0"/>
              </a:rPr>
              <a:t>allasso</a:t>
            </a:r>
            <a:r>
              <a:rPr lang="en-US" sz="2800" i="1" dirty="0" smtClean="0">
                <a:solidFill>
                  <a:srgbClr val="00153E"/>
                </a:solidFill>
                <a:latin typeface="Tahoma" pitchFamily="34" charset="0"/>
                <a:ea typeface="Tahoma" pitchFamily="34" charset="0"/>
                <a:cs typeface="Tahoma" pitchFamily="34" charset="0"/>
              </a:rPr>
              <a:t>: </a:t>
            </a:r>
            <a:r>
              <a:rPr lang="en-US" sz="2800" dirty="0" smtClean="0">
                <a:solidFill>
                  <a:srgbClr val="00153E"/>
                </a:solidFill>
                <a:latin typeface="Tahoma" pitchFamily="34" charset="0"/>
                <a:ea typeface="Tahoma" pitchFamily="34" charset="0"/>
                <a:cs typeface="Tahoma" pitchFamily="34" charset="0"/>
              </a:rPr>
              <a:t>to alter, to substitute one thing for another</a:t>
            </a:r>
            <a:endParaRPr lang="en-US" sz="2800" dirty="0">
              <a:solidFill>
                <a:srgbClr val="00153E"/>
              </a:solidFill>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0"/>
            <a:ext cx="9144000" cy="1143000"/>
          </a:xfrm>
        </p:spPr>
        <p:txBody>
          <a:bodyPr>
            <a:normAutofit/>
          </a:bodyPr>
          <a:lstStyle/>
          <a:p>
            <a:pPr algn="ctr"/>
            <a:r>
              <a:rPr lang="en-US" sz="4800" dirty="0" smtClean="0">
                <a:solidFill>
                  <a:srgbClr val="002060"/>
                </a:solidFill>
                <a:latin typeface="Tahoma" pitchFamily="34" charset="0"/>
                <a:ea typeface="Tahoma" pitchFamily="34" charset="0"/>
                <a:cs typeface="Tahoma" pitchFamily="34" charset="0"/>
              </a:rPr>
              <a:t>ABOUT ORIGINAL SIN</a:t>
            </a:r>
            <a:endParaRPr lang="en-US" sz="4800" dirty="0">
              <a:solidFill>
                <a:srgbClr val="002060"/>
              </a:solidFill>
              <a:latin typeface="Tahoma" pitchFamily="34" charset="0"/>
              <a:ea typeface="Tahoma" pitchFamily="34" charset="0"/>
              <a:cs typeface="Tahoma" pitchFamily="34" charset="0"/>
            </a:endParaRPr>
          </a:p>
        </p:txBody>
      </p:sp>
      <p:sp>
        <p:nvSpPr>
          <p:cNvPr id="6" name="Content Placeholder 5"/>
          <p:cNvSpPr>
            <a:spLocks noGrp="1"/>
          </p:cNvSpPr>
          <p:nvPr>
            <p:ph idx="1"/>
          </p:nvPr>
        </p:nvSpPr>
        <p:spPr>
          <a:xfrm>
            <a:off x="0" y="1066800"/>
            <a:ext cx="9144000" cy="5791200"/>
          </a:xfrm>
        </p:spPr>
        <p:txBody>
          <a:bodyPr>
            <a:normAutofit/>
          </a:bodyPr>
          <a:lstStyle/>
          <a:p>
            <a:pPr>
              <a:lnSpc>
                <a:spcPct val="98000"/>
              </a:lnSpc>
            </a:pPr>
            <a:r>
              <a:rPr lang="en-US" sz="2800" dirty="0" smtClean="0">
                <a:solidFill>
                  <a:srgbClr val="00194C"/>
                </a:solidFill>
                <a:latin typeface="Tahoma" pitchFamily="34" charset="0"/>
                <a:ea typeface="Tahoma" pitchFamily="34" charset="0"/>
                <a:cs typeface="Tahoma" pitchFamily="34" charset="0"/>
              </a:rPr>
              <a:t>Theoretically there are Christians who argue that there is original sin and those who argue that there is not</a:t>
            </a:r>
          </a:p>
          <a:p>
            <a:pPr>
              <a:lnSpc>
                <a:spcPct val="98000"/>
              </a:lnSpc>
            </a:pPr>
            <a:r>
              <a:rPr lang="en-US" sz="2800" dirty="0" smtClean="0">
                <a:solidFill>
                  <a:srgbClr val="00194C"/>
                </a:solidFill>
                <a:latin typeface="Tahoma" pitchFamily="34" charset="0"/>
                <a:ea typeface="Tahoma" pitchFamily="34" charset="0"/>
                <a:cs typeface="Tahoma" pitchFamily="34" charset="0"/>
              </a:rPr>
              <a:t>In reality, this isn’t what they are debating</a:t>
            </a:r>
          </a:p>
          <a:p>
            <a:pPr>
              <a:lnSpc>
                <a:spcPct val="98000"/>
              </a:lnSpc>
            </a:pPr>
            <a:r>
              <a:rPr lang="en-US" sz="2800" dirty="0" smtClean="0">
                <a:solidFill>
                  <a:srgbClr val="00194C"/>
                </a:solidFill>
                <a:latin typeface="Tahoma" pitchFamily="34" charset="0"/>
                <a:ea typeface="Tahoma" pitchFamily="34" charset="0"/>
                <a:cs typeface="Tahoma" pitchFamily="34" charset="0"/>
              </a:rPr>
              <a:t>Most adherents to both positions actually believe that Adam and Eve sinned; since they were the first people, they were the original sinners</a:t>
            </a:r>
          </a:p>
          <a:p>
            <a:pPr>
              <a:lnSpc>
                <a:spcPct val="98000"/>
              </a:lnSpc>
            </a:pPr>
            <a:r>
              <a:rPr lang="en-US" sz="2800" b="1" dirty="0" smtClean="0">
                <a:solidFill>
                  <a:srgbClr val="00194C"/>
                </a:solidFill>
                <a:latin typeface="Tahoma" pitchFamily="34" charset="0"/>
                <a:ea typeface="Tahoma" pitchFamily="34" charset="0"/>
                <a:cs typeface="Tahoma" pitchFamily="34" charset="0"/>
              </a:rPr>
              <a:t>THE REAL QUESTION: </a:t>
            </a:r>
          </a:p>
          <a:p>
            <a:pPr>
              <a:lnSpc>
                <a:spcPct val="98000"/>
              </a:lnSpc>
              <a:buNone/>
            </a:pPr>
            <a:r>
              <a:rPr lang="en-US" sz="2800" b="1" dirty="0" smtClean="0">
                <a:solidFill>
                  <a:srgbClr val="00194C"/>
                </a:solidFill>
                <a:latin typeface="Tahoma" pitchFamily="34" charset="0"/>
                <a:ea typeface="Tahoma" pitchFamily="34" charset="0"/>
                <a:cs typeface="Tahoma" pitchFamily="34" charset="0"/>
              </a:rPr>
              <a:t>    </a:t>
            </a:r>
            <a:r>
              <a:rPr lang="en-US" sz="2800" dirty="0" smtClean="0">
                <a:solidFill>
                  <a:srgbClr val="00194C"/>
                </a:solidFill>
                <a:latin typeface="Tahoma" pitchFamily="34" charset="0"/>
                <a:ea typeface="Tahoma" pitchFamily="34" charset="0"/>
                <a:cs typeface="Tahoma" pitchFamily="34" charset="0"/>
              </a:rPr>
              <a:t>Has the sin committed in the garden impacted lives generationally?  Does it matter to me?</a:t>
            </a:r>
          </a:p>
          <a:p>
            <a:pPr>
              <a:lnSpc>
                <a:spcPct val="98000"/>
              </a:lnSpc>
            </a:pPr>
            <a:r>
              <a:rPr lang="en-US" sz="2800" b="1" dirty="0" smtClean="0">
                <a:solidFill>
                  <a:srgbClr val="00194C"/>
                </a:solidFill>
                <a:latin typeface="Tahoma" pitchFamily="34" charset="0"/>
                <a:ea typeface="Tahoma" pitchFamily="34" charset="0"/>
                <a:cs typeface="Tahoma" pitchFamily="34" charset="0"/>
              </a:rPr>
              <a:t>Are people, apart from the atoning work of Christ, still suffering because of original sin?</a:t>
            </a:r>
          </a:p>
          <a:p>
            <a:pPr>
              <a:lnSpc>
                <a:spcPct val="98000"/>
              </a:lnSpc>
              <a:buNone/>
            </a:pPr>
            <a:r>
              <a:rPr lang="en-US" sz="2800" b="1" dirty="0" smtClean="0">
                <a:solidFill>
                  <a:srgbClr val="00194C"/>
                </a:solidFill>
                <a:latin typeface="Tahoma" pitchFamily="34" charset="0"/>
                <a:ea typeface="Tahoma" pitchFamily="34" charset="0"/>
                <a:cs typeface="Tahoma" pitchFamily="34" charset="0"/>
              </a:rPr>
              <a:t>    </a:t>
            </a:r>
          </a:p>
          <a:p>
            <a:pPr>
              <a:lnSpc>
                <a:spcPct val="98000"/>
              </a:lnSpc>
            </a:pPr>
            <a:endParaRPr lang="en-US" sz="2800" dirty="0" smtClean="0">
              <a:solidFill>
                <a:srgbClr val="00194C"/>
              </a:solidFill>
              <a:latin typeface="Tahoma" pitchFamily="34" charset="0"/>
              <a:ea typeface="Tahoma" pitchFamily="34" charset="0"/>
              <a:cs typeface="Tahoma" pitchFamily="34" charset="0"/>
            </a:endParaRPr>
          </a:p>
          <a:p>
            <a:pPr>
              <a:lnSpc>
                <a:spcPct val="98000"/>
              </a:lnSpc>
              <a:buNone/>
            </a:pPr>
            <a:endParaRPr lang="en-US" sz="2800" dirty="0">
              <a:solidFill>
                <a:srgbClr val="00194C"/>
              </a:solidFill>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0"/>
            <a:ext cx="9144000" cy="990600"/>
          </a:xfrm>
        </p:spPr>
        <p:txBody>
          <a:bodyPr>
            <a:normAutofit/>
          </a:bodyPr>
          <a:lstStyle/>
          <a:p>
            <a:pPr algn="ctr"/>
            <a:r>
              <a:rPr lang="en-US" sz="5400" dirty="0" smtClean="0">
                <a:solidFill>
                  <a:srgbClr val="002060"/>
                </a:solidFill>
              </a:rPr>
              <a:t>TWO SIDES</a:t>
            </a:r>
            <a:endParaRPr lang="en-US" sz="5400" dirty="0">
              <a:solidFill>
                <a:srgbClr val="002060"/>
              </a:solidFill>
            </a:endParaRPr>
          </a:p>
        </p:txBody>
      </p:sp>
      <p:sp>
        <p:nvSpPr>
          <p:cNvPr id="6" name="Content Placeholder 5"/>
          <p:cNvSpPr>
            <a:spLocks noGrp="1"/>
          </p:cNvSpPr>
          <p:nvPr>
            <p:ph idx="1"/>
          </p:nvPr>
        </p:nvSpPr>
        <p:spPr>
          <a:xfrm>
            <a:off x="0" y="1143000"/>
            <a:ext cx="9144000" cy="5867400"/>
          </a:xfrm>
        </p:spPr>
        <p:txBody>
          <a:bodyPr>
            <a:normAutofit/>
          </a:bodyPr>
          <a:lstStyle/>
          <a:p>
            <a:pPr>
              <a:lnSpc>
                <a:spcPct val="90000"/>
              </a:lnSpc>
              <a:spcBef>
                <a:spcPts val="200"/>
              </a:spcBef>
            </a:pPr>
            <a:r>
              <a:rPr lang="en-US" sz="2800" b="1" dirty="0" smtClean="0">
                <a:solidFill>
                  <a:srgbClr val="000A1E"/>
                </a:solidFill>
                <a:latin typeface="Tahoma" pitchFamily="34" charset="0"/>
                <a:ea typeface="Tahoma" pitchFamily="34" charset="0"/>
                <a:cs typeface="Tahoma" pitchFamily="34" charset="0"/>
              </a:rPr>
              <a:t>SIDE ONE:  </a:t>
            </a:r>
            <a:r>
              <a:rPr lang="en-US" sz="2800" dirty="0" smtClean="0">
                <a:solidFill>
                  <a:srgbClr val="000A1E"/>
                </a:solidFill>
                <a:latin typeface="Tahoma" pitchFamily="34" charset="0"/>
                <a:ea typeface="Tahoma" pitchFamily="34" charset="0"/>
                <a:cs typeface="Tahoma" pitchFamily="34" charset="0"/>
              </a:rPr>
              <a:t>It is ridiculous to think that God would hold people accountable for sin that they didn’t commit and could not have prevented from happening</a:t>
            </a:r>
          </a:p>
          <a:p>
            <a:pPr>
              <a:lnSpc>
                <a:spcPct val="90000"/>
              </a:lnSpc>
              <a:spcBef>
                <a:spcPts val="200"/>
              </a:spcBef>
            </a:pPr>
            <a:r>
              <a:rPr lang="en-US" sz="2800" b="1" dirty="0" smtClean="0">
                <a:solidFill>
                  <a:srgbClr val="000A1E"/>
                </a:solidFill>
                <a:latin typeface="Tahoma" pitchFamily="34" charset="0"/>
                <a:ea typeface="Tahoma" pitchFamily="34" charset="0"/>
                <a:cs typeface="Tahoma" pitchFamily="34" charset="0"/>
              </a:rPr>
              <a:t>SIDE TWO:  </a:t>
            </a:r>
            <a:r>
              <a:rPr lang="en-US" sz="2800" dirty="0" smtClean="0">
                <a:solidFill>
                  <a:srgbClr val="000A1E"/>
                </a:solidFill>
                <a:latin typeface="Tahoma" pitchFamily="34" charset="0"/>
                <a:ea typeface="Tahoma" pitchFamily="34" charset="0"/>
                <a:cs typeface="Tahoma" pitchFamily="34" charset="0"/>
              </a:rPr>
              <a:t>Holding someone accountable for the sin is VERY different from acknowledging that people live in the consequences of the sin committed by Adam</a:t>
            </a:r>
          </a:p>
          <a:p>
            <a:pPr algn="ctr">
              <a:lnSpc>
                <a:spcPct val="90000"/>
              </a:lnSpc>
              <a:spcBef>
                <a:spcPts val="200"/>
              </a:spcBef>
              <a:buNone/>
            </a:pPr>
            <a:r>
              <a:rPr lang="en-US" sz="2800" b="1" dirty="0" smtClean="0">
                <a:solidFill>
                  <a:srgbClr val="000A1E"/>
                </a:solidFill>
                <a:latin typeface="Tahoma" pitchFamily="34" charset="0"/>
                <a:ea typeface="Tahoma" pitchFamily="34" charset="0"/>
                <a:cs typeface="Tahoma" pitchFamily="34" charset="0"/>
              </a:rPr>
              <a:t>WHAT DOES THE BIBLE SAY?</a:t>
            </a:r>
          </a:p>
          <a:p>
            <a:pPr>
              <a:lnSpc>
                <a:spcPct val="90000"/>
              </a:lnSpc>
              <a:spcBef>
                <a:spcPts val="200"/>
              </a:spcBef>
            </a:pPr>
            <a:r>
              <a:rPr lang="en-US" sz="2800" dirty="0" smtClean="0">
                <a:solidFill>
                  <a:srgbClr val="000A1E"/>
                </a:solidFill>
                <a:latin typeface="Tahoma" pitchFamily="34" charset="0"/>
                <a:ea typeface="Tahoma" pitchFamily="34" charset="0"/>
                <a:cs typeface="Tahoma" pitchFamily="34" charset="0"/>
              </a:rPr>
              <a:t>In order to understand the question, we first start with the issue of image:</a:t>
            </a:r>
          </a:p>
          <a:p>
            <a:pPr>
              <a:lnSpc>
                <a:spcPct val="90000"/>
              </a:lnSpc>
              <a:spcBef>
                <a:spcPts val="200"/>
              </a:spcBef>
            </a:pPr>
            <a:r>
              <a:rPr lang="en-US" sz="2800" b="1" dirty="0" smtClean="0">
                <a:solidFill>
                  <a:srgbClr val="00153E"/>
                </a:solidFill>
                <a:latin typeface="Tahoma" pitchFamily="34" charset="0"/>
                <a:ea typeface="Tahoma" pitchFamily="34" charset="0"/>
                <a:cs typeface="Tahoma" pitchFamily="34" charset="0"/>
              </a:rPr>
              <a:t>Genesis 1:27 </a:t>
            </a:r>
            <a:r>
              <a:rPr lang="en-US" sz="2800" dirty="0" smtClean="0">
                <a:solidFill>
                  <a:srgbClr val="00153E"/>
                </a:solidFill>
                <a:latin typeface="Tahoma" pitchFamily="34" charset="0"/>
                <a:ea typeface="Tahoma" pitchFamily="34" charset="0"/>
                <a:cs typeface="Tahoma" pitchFamily="34" charset="0"/>
              </a:rPr>
              <a:t> God created man in His own image, in the image of God He created him; male and female He created them. </a:t>
            </a:r>
          </a:p>
          <a:p>
            <a:pPr>
              <a:lnSpc>
                <a:spcPct val="90000"/>
              </a:lnSpc>
              <a:spcBef>
                <a:spcPts val="200"/>
              </a:spcBef>
            </a:pPr>
            <a:r>
              <a:rPr lang="en-US" sz="2800" dirty="0" smtClean="0">
                <a:solidFill>
                  <a:srgbClr val="00153E"/>
                </a:solidFill>
                <a:latin typeface="Tahoma" pitchFamily="34" charset="0"/>
                <a:ea typeface="Tahoma" pitchFamily="34" charset="0"/>
                <a:cs typeface="Tahoma" pitchFamily="34" charset="0"/>
              </a:rPr>
              <a:t>Image: </a:t>
            </a:r>
            <a:r>
              <a:rPr lang="en-US" sz="2800" i="1" dirty="0" err="1" smtClean="0">
                <a:solidFill>
                  <a:srgbClr val="00153E"/>
                </a:solidFill>
                <a:latin typeface="Tahoma" pitchFamily="34" charset="0"/>
                <a:ea typeface="Tahoma" pitchFamily="34" charset="0"/>
                <a:cs typeface="Tahoma" pitchFamily="34" charset="0"/>
              </a:rPr>
              <a:t>tselem</a:t>
            </a:r>
            <a:r>
              <a:rPr lang="en-US" sz="2800" i="1" dirty="0" smtClean="0">
                <a:solidFill>
                  <a:srgbClr val="00153E"/>
                </a:solidFill>
                <a:latin typeface="Tahoma" pitchFamily="34" charset="0"/>
                <a:ea typeface="Tahoma" pitchFamily="34" charset="0"/>
                <a:cs typeface="Tahoma" pitchFamily="34" charset="0"/>
              </a:rPr>
              <a:t>: </a:t>
            </a:r>
            <a:r>
              <a:rPr lang="en-US" sz="2800" dirty="0" smtClean="0">
                <a:solidFill>
                  <a:srgbClr val="00153E"/>
                </a:solidFill>
                <a:latin typeface="Tahoma" pitchFamily="34" charset="0"/>
                <a:ea typeface="Tahoma" pitchFamily="34" charset="0"/>
                <a:cs typeface="Tahoma" pitchFamily="34" charset="0"/>
              </a:rPr>
              <a:t>(from the root </a:t>
            </a:r>
            <a:r>
              <a:rPr lang="en-US" sz="2800" i="1" dirty="0" err="1" smtClean="0">
                <a:solidFill>
                  <a:srgbClr val="00153E"/>
                </a:solidFill>
                <a:latin typeface="Tahoma" pitchFamily="34" charset="0"/>
                <a:ea typeface="Tahoma" pitchFamily="34" charset="0"/>
                <a:cs typeface="Tahoma" pitchFamily="34" charset="0"/>
              </a:rPr>
              <a:t>tsel</a:t>
            </a:r>
            <a:r>
              <a:rPr lang="en-US" sz="2800" i="1" dirty="0" smtClean="0">
                <a:solidFill>
                  <a:srgbClr val="00153E"/>
                </a:solidFill>
                <a:latin typeface="Tahoma" pitchFamily="34" charset="0"/>
                <a:ea typeface="Tahoma" pitchFamily="34" charset="0"/>
                <a:cs typeface="Tahoma" pitchFamily="34" charset="0"/>
              </a:rPr>
              <a:t>: </a:t>
            </a:r>
            <a:r>
              <a:rPr lang="en-US" sz="2800" dirty="0" smtClean="0">
                <a:solidFill>
                  <a:srgbClr val="00153E"/>
                </a:solidFill>
                <a:latin typeface="Tahoma" pitchFamily="34" charset="0"/>
                <a:ea typeface="Tahoma" pitchFamily="34" charset="0"/>
                <a:cs typeface="Tahoma" pitchFamily="34" charset="0"/>
              </a:rPr>
              <a:t>a shadow); a phantom; a likeness, a resemblance, an illusion</a:t>
            </a:r>
            <a:endParaRPr lang="en-US" sz="2800" dirty="0">
              <a:solidFill>
                <a:srgbClr val="00153E"/>
              </a:solidFill>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0"/>
            <a:ext cx="9144000" cy="990600"/>
          </a:xfrm>
        </p:spPr>
        <p:txBody>
          <a:bodyPr>
            <a:normAutofit/>
          </a:bodyPr>
          <a:lstStyle/>
          <a:p>
            <a:pPr algn="ctr"/>
            <a:r>
              <a:rPr lang="en-US" sz="5400" dirty="0" smtClean="0">
                <a:solidFill>
                  <a:srgbClr val="002060"/>
                </a:solidFill>
              </a:rPr>
              <a:t>A shadow IMAGE</a:t>
            </a:r>
            <a:endParaRPr lang="en-US" sz="5400" dirty="0">
              <a:solidFill>
                <a:srgbClr val="002060"/>
              </a:solidFill>
            </a:endParaRPr>
          </a:p>
        </p:txBody>
      </p:sp>
      <p:pic>
        <p:nvPicPr>
          <p:cNvPr id="1026" name="Picture 2"/>
          <p:cNvPicPr>
            <a:picLocks noGrp="1" noChangeAspect="1" noChangeArrowheads="1"/>
          </p:cNvPicPr>
          <p:nvPr>
            <p:ph idx="1"/>
          </p:nvPr>
        </p:nvPicPr>
        <p:blipFill>
          <a:blip r:embed="rId2" cstate="print"/>
          <a:srcRect/>
          <a:stretch>
            <a:fillRect/>
          </a:stretch>
        </p:blipFill>
        <p:spPr bwMode="auto">
          <a:xfrm>
            <a:off x="2133600" y="1066800"/>
            <a:ext cx="5029200" cy="3789444"/>
          </a:xfrm>
          <a:prstGeom prst="rect">
            <a:avLst/>
          </a:prstGeom>
          <a:noFill/>
          <a:ln w="9525">
            <a:noFill/>
            <a:miter lim="800000"/>
            <a:headEnd/>
            <a:tailEnd/>
          </a:ln>
        </p:spPr>
      </p:pic>
      <p:sp>
        <p:nvSpPr>
          <p:cNvPr id="7" name="TextBox 6"/>
          <p:cNvSpPr txBox="1"/>
          <p:nvPr/>
        </p:nvSpPr>
        <p:spPr>
          <a:xfrm>
            <a:off x="609600" y="4876800"/>
            <a:ext cx="8150373" cy="2031325"/>
          </a:xfrm>
          <a:prstGeom prst="rect">
            <a:avLst/>
          </a:prstGeom>
          <a:noFill/>
        </p:spPr>
        <p:txBody>
          <a:bodyPr wrap="square" rtlCol="0">
            <a:spAutoFit/>
          </a:bodyPr>
          <a:lstStyle/>
          <a:p>
            <a:pPr>
              <a:lnSpc>
                <a:spcPct val="90000"/>
              </a:lnSpc>
            </a:pPr>
            <a:r>
              <a:rPr lang="en-US" sz="2800" dirty="0" smtClean="0">
                <a:latin typeface="Tahoma" pitchFamily="34" charset="0"/>
                <a:ea typeface="Tahoma" pitchFamily="34" charset="0"/>
                <a:cs typeface="Tahoma" pitchFamily="34" charset="0"/>
              </a:rPr>
              <a:t>A shadow is inferior to the object that makes it; it has fewer dimensions, it isn’t as bright or colorful; many details cannot be known about the shadow-maker from the shadow; but we can tell what made the shadow</a:t>
            </a:r>
            <a:endParaRPr lang="en-US" sz="2800" dirty="0">
              <a:latin typeface="Tahoma" pitchFamily="34" charset="0"/>
              <a:ea typeface="Tahoma" pitchFamily="34" charset="0"/>
              <a:cs typeface="Tahoma"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0"/>
            <a:ext cx="9144000" cy="1143000"/>
          </a:xfrm>
        </p:spPr>
        <p:txBody>
          <a:bodyPr>
            <a:normAutofit/>
          </a:bodyPr>
          <a:lstStyle/>
          <a:p>
            <a:pPr algn="ctr"/>
            <a:r>
              <a:rPr lang="en-US" sz="5400" dirty="0" smtClean="0">
                <a:solidFill>
                  <a:srgbClr val="002060"/>
                </a:solidFill>
              </a:rPr>
              <a:t>The image problem</a:t>
            </a:r>
            <a:endParaRPr lang="en-US" sz="5400" dirty="0">
              <a:solidFill>
                <a:srgbClr val="002060"/>
              </a:solidFill>
            </a:endParaRPr>
          </a:p>
        </p:txBody>
      </p:sp>
      <p:sp>
        <p:nvSpPr>
          <p:cNvPr id="6" name="Content Placeholder 5"/>
          <p:cNvSpPr>
            <a:spLocks noGrp="1"/>
          </p:cNvSpPr>
          <p:nvPr>
            <p:ph idx="1"/>
          </p:nvPr>
        </p:nvSpPr>
        <p:spPr>
          <a:xfrm>
            <a:off x="0" y="1066800"/>
            <a:ext cx="9144000" cy="6019800"/>
          </a:xfrm>
        </p:spPr>
        <p:txBody>
          <a:bodyPr>
            <a:normAutofit/>
          </a:bodyPr>
          <a:lstStyle/>
          <a:p>
            <a:pPr>
              <a:lnSpc>
                <a:spcPct val="95000"/>
              </a:lnSpc>
              <a:spcBef>
                <a:spcPts val="300"/>
              </a:spcBef>
            </a:pPr>
            <a:r>
              <a:rPr lang="en-US" sz="2800" b="1" dirty="0" smtClean="0">
                <a:solidFill>
                  <a:srgbClr val="00153E"/>
                </a:solidFill>
                <a:latin typeface="Tahoma" pitchFamily="34" charset="0"/>
                <a:ea typeface="Tahoma" pitchFamily="34" charset="0"/>
                <a:cs typeface="Tahoma" pitchFamily="34" charset="0"/>
              </a:rPr>
              <a:t>Genesis 3:1 </a:t>
            </a:r>
            <a:r>
              <a:rPr lang="en-US" sz="2800" dirty="0" smtClean="0">
                <a:solidFill>
                  <a:srgbClr val="00153E"/>
                </a:solidFill>
                <a:latin typeface="Tahoma" pitchFamily="34" charset="0"/>
                <a:ea typeface="Tahoma" pitchFamily="34" charset="0"/>
                <a:cs typeface="Tahoma" pitchFamily="34" charset="0"/>
              </a:rPr>
              <a:t> Now the serpent was more crafty than any beast of the field which the </a:t>
            </a:r>
            <a:r>
              <a:rPr lang="en-US" sz="2800" cap="small" dirty="0" smtClean="0">
                <a:solidFill>
                  <a:srgbClr val="00153E"/>
                </a:solidFill>
                <a:latin typeface="Tahoma" pitchFamily="34" charset="0"/>
                <a:ea typeface="Tahoma" pitchFamily="34" charset="0"/>
                <a:cs typeface="Tahoma" pitchFamily="34" charset="0"/>
              </a:rPr>
              <a:t>LORD</a:t>
            </a:r>
            <a:r>
              <a:rPr lang="en-US" sz="2800" dirty="0" smtClean="0">
                <a:solidFill>
                  <a:srgbClr val="00153E"/>
                </a:solidFill>
                <a:latin typeface="Tahoma" pitchFamily="34" charset="0"/>
                <a:ea typeface="Tahoma" pitchFamily="34" charset="0"/>
                <a:cs typeface="Tahoma" pitchFamily="34" charset="0"/>
              </a:rPr>
              <a:t> God had made. And he said to the woman, "Indeed, has God said, 'You shall not eat from any tree of the garden</a:t>
            </a:r>
            <a:r>
              <a:rPr lang="en-US" sz="2800" dirty="0" smtClean="0">
                <a:solidFill>
                  <a:srgbClr val="00153E"/>
                </a:solidFill>
              </a:rPr>
              <a:t>'?" </a:t>
            </a:r>
          </a:p>
          <a:p>
            <a:pPr>
              <a:lnSpc>
                <a:spcPct val="95000"/>
              </a:lnSpc>
              <a:spcBef>
                <a:spcPts val="300"/>
              </a:spcBef>
            </a:pPr>
            <a:r>
              <a:rPr lang="en-US" sz="2800" dirty="0" smtClean="0">
                <a:solidFill>
                  <a:srgbClr val="00153E"/>
                </a:solidFill>
                <a:latin typeface="Tahoma" pitchFamily="34" charset="0"/>
                <a:ea typeface="Tahoma" pitchFamily="34" charset="0"/>
                <a:cs typeface="Tahoma" pitchFamily="34" charset="0"/>
              </a:rPr>
              <a:t>Her response: yes, we aren’t supposed to eat or touch the tree in the middle of the garden or we will die</a:t>
            </a:r>
          </a:p>
          <a:p>
            <a:pPr>
              <a:lnSpc>
                <a:spcPct val="95000"/>
              </a:lnSpc>
              <a:spcBef>
                <a:spcPts val="300"/>
              </a:spcBef>
            </a:pPr>
            <a:r>
              <a:rPr lang="en-US" sz="2800" b="1" dirty="0" smtClean="0">
                <a:solidFill>
                  <a:srgbClr val="00153E"/>
                </a:solidFill>
                <a:latin typeface="Tahoma" pitchFamily="34" charset="0"/>
                <a:ea typeface="Tahoma" pitchFamily="34" charset="0"/>
                <a:cs typeface="Tahoma" pitchFamily="34" charset="0"/>
              </a:rPr>
              <a:t>Genesis 3:4-5  </a:t>
            </a:r>
            <a:r>
              <a:rPr lang="en-US" sz="2800" dirty="0" smtClean="0">
                <a:solidFill>
                  <a:srgbClr val="00153E"/>
                </a:solidFill>
                <a:latin typeface="Tahoma" pitchFamily="34" charset="0"/>
                <a:ea typeface="Tahoma" pitchFamily="34" charset="0"/>
                <a:cs typeface="Tahoma" pitchFamily="34" charset="0"/>
              </a:rPr>
              <a:t>The serpent said to the woman, "You surely will not die! For God knows that in the day you eat from it your eyes will be opened, and you will be like God, knowing good and evil." </a:t>
            </a:r>
          </a:p>
          <a:p>
            <a:pPr>
              <a:lnSpc>
                <a:spcPct val="95000"/>
              </a:lnSpc>
              <a:spcBef>
                <a:spcPts val="300"/>
              </a:spcBef>
            </a:pPr>
            <a:r>
              <a:rPr lang="en-US" sz="2800" dirty="0" smtClean="0">
                <a:solidFill>
                  <a:srgbClr val="00153E"/>
                </a:solidFill>
                <a:latin typeface="Tahoma" pitchFamily="34" charset="0"/>
                <a:ea typeface="Tahoma" pitchFamily="34" charset="0"/>
                <a:cs typeface="Tahoma" pitchFamily="34" charset="0"/>
              </a:rPr>
              <a:t>Why did they do it?  Eve claimed that she was deceived; Adam claimed that Eve gave him the fruit and God gave him Eve</a:t>
            </a:r>
            <a:br>
              <a:rPr lang="en-US" sz="2800" dirty="0" smtClean="0">
                <a:solidFill>
                  <a:srgbClr val="00153E"/>
                </a:solidFill>
                <a:latin typeface="Tahoma" pitchFamily="34" charset="0"/>
                <a:ea typeface="Tahoma" pitchFamily="34" charset="0"/>
                <a:cs typeface="Tahoma" pitchFamily="34" charset="0"/>
              </a:rPr>
            </a:br>
            <a:endParaRPr lang="en-US" sz="2800" dirty="0" smtClean="0">
              <a:solidFill>
                <a:srgbClr val="00153E"/>
              </a:solidFill>
              <a:latin typeface="Tahoma" pitchFamily="34" charset="0"/>
              <a:ea typeface="Tahoma" pitchFamily="34" charset="0"/>
              <a:cs typeface="Tahoma" pitchFamily="34" charset="0"/>
            </a:endParaRPr>
          </a:p>
          <a:p>
            <a:pPr>
              <a:lnSpc>
                <a:spcPct val="95000"/>
              </a:lnSpc>
              <a:spcBef>
                <a:spcPts val="300"/>
              </a:spcBef>
            </a:pPr>
            <a:endParaRPr lang="en-US" sz="2800" dirty="0">
              <a:solidFill>
                <a:srgbClr val="002060"/>
              </a:solidFill>
              <a:latin typeface="Tahoma" pitchFamily="34" charset="0"/>
              <a:ea typeface="Tahoma" pitchFamily="34" charset="0"/>
              <a:cs typeface="Tahoma"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0"/>
            <a:ext cx="9144000" cy="990600"/>
          </a:xfrm>
        </p:spPr>
        <p:txBody>
          <a:bodyPr>
            <a:noAutofit/>
          </a:bodyPr>
          <a:lstStyle/>
          <a:p>
            <a:pPr algn="ctr"/>
            <a:r>
              <a:rPr lang="en-US" sz="5400" dirty="0" smtClean="0">
                <a:solidFill>
                  <a:srgbClr val="002060"/>
                </a:solidFill>
              </a:rPr>
              <a:t>WERE THEIR EXCUSES TRUE?</a:t>
            </a:r>
            <a:endParaRPr lang="en-US" sz="5400" dirty="0">
              <a:solidFill>
                <a:srgbClr val="002060"/>
              </a:solidFill>
            </a:endParaRPr>
          </a:p>
        </p:txBody>
      </p:sp>
      <p:sp>
        <p:nvSpPr>
          <p:cNvPr id="6" name="Content Placeholder 5"/>
          <p:cNvSpPr>
            <a:spLocks noGrp="1"/>
          </p:cNvSpPr>
          <p:nvPr>
            <p:ph idx="1"/>
          </p:nvPr>
        </p:nvSpPr>
        <p:spPr>
          <a:xfrm>
            <a:off x="0" y="1066800"/>
            <a:ext cx="9144000" cy="5791200"/>
          </a:xfrm>
        </p:spPr>
        <p:txBody>
          <a:bodyPr>
            <a:normAutofit/>
          </a:bodyPr>
          <a:lstStyle/>
          <a:p>
            <a:pPr>
              <a:spcBef>
                <a:spcPts val="300"/>
              </a:spcBef>
            </a:pPr>
            <a:r>
              <a:rPr lang="en-US" sz="2800" b="1" dirty="0" smtClean="0">
                <a:solidFill>
                  <a:srgbClr val="00153E"/>
                </a:solidFill>
                <a:latin typeface="Tahoma" pitchFamily="34" charset="0"/>
                <a:ea typeface="Tahoma" pitchFamily="34" charset="0"/>
                <a:cs typeface="Tahoma" pitchFamily="34" charset="0"/>
              </a:rPr>
              <a:t>1 Timothy 2:14 </a:t>
            </a:r>
            <a:r>
              <a:rPr lang="en-US" sz="2800" dirty="0" smtClean="0">
                <a:solidFill>
                  <a:srgbClr val="00153E"/>
                </a:solidFill>
                <a:latin typeface="Tahoma" pitchFamily="34" charset="0"/>
                <a:ea typeface="Tahoma" pitchFamily="34" charset="0"/>
                <a:cs typeface="Tahoma" pitchFamily="34" charset="0"/>
              </a:rPr>
              <a:t> And </a:t>
            </a:r>
            <a:r>
              <a:rPr lang="en-US" sz="2800" i="1" dirty="0" smtClean="0">
                <a:solidFill>
                  <a:srgbClr val="00153E"/>
                </a:solidFill>
                <a:latin typeface="Tahoma" pitchFamily="34" charset="0"/>
                <a:ea typeface="Tahoma" pitchFamily="34" charset="0"/>
                <a:cs typeface="Tahoma" pitchFamily="34" charset="0"/>
              </a:rPr>
              <a:t>it was</a:t>
            </a:r>
            <a:r>
              <a:rPr lang="en-US" sz="2800" dirty="0" smtClean="0">
                <a:solidFill>
                  <a:srgbClr val="00153E"/>
                </a:solidFill>
                <a:latin typeface="Tahoma" pitchFamily="34" charset="0"/>
                <a:ea typeface="Tahoma" pitchFamily="34" charset="0"/>
                <a:cs typeface="Tahoma" pitchFamily="34" charset="0"/>
              </a:rPr>
              <a:t> not Adam </a:t>
            </a:r>
            <a:r>
              <a:rPr lang="en-US" sz="2800" i="1" dirty="0" smtClean="0">
                <a:solidFill>
                  <a:srgbClr val="00153E"/>
                </a:solidFill>
                <a:latin typeface="Tahoma" pitchFamily="34" charset="0"/>
                <a:ea typeface="Tahoma" pitchFamily="34" charset="0"/>
                <a:cs typeface="Tahoma" pitchFamily="34" charset="0"/>
              </a:rPr>
              <a:t>who</a:t>
            </a:r>
            <a:r>
              <a:rPr lang="en-US" sz="2800" dirty="0" smtClean="0">
                <a:solidFill>
                  <a:srgbClr val="00153E"/>
                </a:solidFill>
                <a:latin typeface="Tahoma" pitchFamily="34" charset="0"/>
                <a:ea typeface="Tahoma" pitchFamily="34" charset="0"/>
                <a:cs typeface="Tahoma" pitchFamily="34" charset="0"/>
              </a:rPr>
              <a:t> was deceived, but the woman being deceived, fell into transgression. </a:t>
            </a:r>
          </a:p>
          <a:p>
            <a:pPr>
              <a:spcBef>
                <a:spcPts val="300"/>
              </a:spcBef>
            </a:pPr>
            <a:r>
              <a:rPr lang="en-US" sz="2800" dirty="0" smtClean="0">
                <a:solidFill>
                  <a:srgbClr val="00153E"/>
                </a:solidFill>
                <a:latin typeface="Tahoma" pitchFamily="34" charset="0"/>
                <a:ea typeface="Tahoma" pitchFamily="34" charset="0"/>
                <a:cs typeface="Tahoma" pitchFamily="34" charset="0"/>
              </a:rPr>
              <a:t>Does it matter if sin is intentional or not?</a:t>
            </a:r>
          </a:p>
          <a:p>
            <a:pPr>
              <a:spcBef>
                <a:spcPts val="300"/>
              </a:spcBef>
            </a:pPr>
            <a:r>
              <a:rPr lang="en-US" sz="2800" dirty="0" smtClean="0">
                <a:solidFill>
                  <a:srgbClr val="00153E"/>
                </a:solidFill>
                <a:latin typeface="Tahoma" pitchFamily="34" charset="0"/>
                <a:ea typeface="Tahoma" pitchFamily="34" charset="0"/>
                <a:cs typeface="Tahoma" pitchFamily="34" charset="0"/>
              </a:rPr>
              <a:t>Is Adam’s image now unlike God’s?  How unlike God’s image is it?</a:t>
            </a:r>
          </a:p>
          <a:p>
            <a:pPr>
              <a:spcBef>
                <a:spcPts val="300"/>
              </a:spcBef>
            </a:pPr>
            <a:r>
              <a:rPr lang="en-US" sz="2800" b="1" dirty="0" smtClean="0">
                <a:solidFill>
                  <a:srgbClr val="00153E"/>
                </a:solidFill>
                <a:latin typeface="Tahoma" pitchFamily="34" charset="0"/>
                <a:ea typeface="Tahoma" pitchFamily="34" charset="0"/>
                <a:cs typeface="Tahoma" pitchFamily="34" charset="0"/>
              </a:rPr>
              <a:t>Genesis 5:3 </a:t>
            </a:r>
            <a:r>
              <a:rPr lang="en-US" sz="2800" dirty="0" smtClean="0">
                <a:solidFill>
                  <a:srgbClr val="00153E"/>
                </a:solidFill>
                <a:latin typeface="Tahoma" pitchFamily="34" charset="0"/>
                <a:ea typeface="Tahoma" pitchFamily="34" charset="0"/>
                <a:cs typeface="Tahoma" pitchFamily="34" charset="0"/>
              </a:rPr>
              <a:t> When Adam had lived one hundred and thirty years, he became the father of </a:t>
            </a:r>
            <a:r>
              <a:rPr lang="en-US" sz="2800" i="1" dirty="0" smtClean="0">
                <a:solidFill>
                  <a:srgbClr val="00153E"/>
                </a:solidFill>
                <a:latin typeface="Tahoma" pitchFamily="34" charset="0"/>
                <a:ea typeface="Tahoma" pitchFamily="34" charset="0"/>
                <a:cs typeface="Tahoma" pitchFamily="34" charset="0"/>
              </a:rPr>
              <a:t>a son</a:t>
            </a:r>
            <a:r>
              <a:rPr lang="en-US" sz="2800" dirty="0" smtClean="0">
                <a:solidFill>
                  <a:srgbClr val="00153E"/>
                </a:solidFill>
                <a:latin typeface="Tahoma" pitchFamily="34" charset="0"/>
                <a:ea typeface="Tahoma" pitchFamily="34" charset="0"/>
                <a:cs typeface="Tahoma" pitchFamily="34" charset="0"/>
              </a:rPr>
              <a:t> in his own likeness, according to his image, and named him Seth</a:t>
            </a:r>
            <a:r>
              <a:rPr lang="en-US" sz="2800" dirty="0" smtClean="0">
                <a:solidFill>
                  <a:srgbClr val="00153E"/>
                </a:solidFill>
                <a:latin typeface="Tahoma" pitchFamily="34" charset="0"/>
                <a:ea typeface="Tahoma" pitchFamily="34" charset="0"/>
                <a:cs typeface="Tahoma" pitchFamily="34" charset="0"/>
              </a:rPr>
              <a:t>.</a:t>
            </a:r>
          </a:p>
          <a:p>
            <a:pPr>
              <a:spcBef>
                <a:spcPts val="300"/>
              </a:spcBef>
            </a:pPr>
            <a:r>
              <a:rPr lang="en-US" sz="2800" dirty="0" smtClean="0">
                <a:solidFill>
                  <a:srgbClr val="00153E"/>
                </a:solidFill>
                <a:latin typeface="Tahoma" pitchFamily="34" charset="0"/>
                <a:ea typeface="Tahoma" pitchFamily="34" charset="0"/>
                <a:cs typeface="Tahoma" pitchFamily="34" charset="0"/>
              </a:rPr>
              <a:t>Adam was on the earth in a sinless state</a:t>
            </a:r>
          </a:p>
          <a:p>
            <a:pPr>
              <a:spcBef>
                <a:spcPts val="300"/>
              </a:spcBef>
            </a:pPr>
            <a:r>
              <a:rPr lang="en-US" sz="2800" dirty="0" smtClean="0">
                <a:solidFill>
                  <a:srgbClr val="00153E"/>
                </a:solidFill>
                <a:latin typeface="Tahoma" pitchFamily="34" charset="0"/>
                <a:ea typeface="Tahoma" pitchFamily="34" charset="0"/>
                <a:cs typeface="Tahoma" pitchFamily="34" charset="0"/>
              </a:rPr>
              <a:t>The next man who was on the earth in a sinless state was Jesus</a:t>
            </a:r>
            <a:endParaRPr lang="en-US" sz="2800" dirty="0" smtClean="0">
              <a:solidFill>
                <a:srgbClr val="00153E"/>
              </a:solidFill>
              <a:latin typeface="Tahoma" pitchFamily="34" charset="0"/>
              <a:ea typeface="Tahoma" pitchFamily="34" charset="0"/>
              <a:cs typeface="Tahoma"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0"/>
            <a:ext cx="9144000" cy="990600"/>
          </a:xfrm>
        </p:spPr>
        <p:txBody>
          <a:bodyPr>
            <a:normAutofit/>
          </a:bodyPr>
          <a:lstStyle/>
          <a:p>
            <a:pPr algn="ctr"/>
            <a:r>
              <a:rPr lang="en-US" sz="5400" dirty="0" smtClean="0">
                <a:solidFill>
                  <a:srgbClr val="002060"/>
                </a:solidFill>
              </a:rPr>
              <a:t>WHAT IS TRUE?</a:t>
            </a:r>
            <a:endParaRPr lang="en-US" sz="5400" dirty="0">
              <a:solidFill>
                <a:srgbClr val="002060"/>
              </a:solidFill>
            </a:endParaRPr>
          </a:p>
        </p:txBody>
      </p:sp>
      <p:sp>
        <p:nvSpPr>
          <p:cNvPr id="6" name="Content Placeholder 5"/>
          <p:cNvSpPr>
            <a:spLocks noGrp="1"/>
          </p:cNvSpPr>
          <p:nvPr>
            <p:ph idx="1"/>
          </p:nvPr>
        </p:nvSpPr>
        <p:spPr>
          <a:xfrm>
            <a:off x="0" y="1066800"/>
            <a:ext cx="9144000" cy="5791200"/>
          </a:xfrm>
        </p:spPr>
        <p:txBody>
          <a:bodyPr>
            <a:normAutofit lnSpcReduction="10000"/>
          </a:bodyPr>
          <a:lstStyle/>
          <a:p>
            <a:pPr>
              <a:lnSpc>
                <a:spcPct val="95000"/>
              </a:lnSpc>
              <a:spcBef>
                <a:spcPts val="200"/>
              </a:spcBef>
              <a:spcAft>
                <a:spcPts val="200"/>
              </a:spcAft>
            </a:pPr>
            <a:r>
              <a:rPr lang="en-US" sz="2800" b="1" dirty="0" smtClean="0">
                <a:solidFill>
                  <a:srgbClr val="00153E"/>
                </a:solidFill>
                <a:latin typeface="Tahoma" pitchFamily="34" charset="0"/>
                <a:ea typeface="Tahoma" pitchFamily="34" charset="0"/>
                <a:cs typeface="Tahoma" pitchFamily="34" charset="0"/>
              </a:rPr>
              <a:t>Romans 5:12-14 </a:t>
            </a:r>
            <a:r>
              <a:rPr lang="en-US" sz="2800" dirty="0" smtClean="0">
                <a:solidFill>
                  <a:srgbClr val="00153E"/>
                </a:solidFill>
                <a:latin typeface="Tahoma" pitchFamily="34" charset="0"/>
                <a:ea typeface="Tahoma" pitchFamily="34" charset="0"/>
                <a:cs typeface="Tahoma" pitchFamily="34" charset="0"/>
              </a:rPr>
              <a:t> Therefore, just as through one man sin entered into the world, and death through sin, </a:t>
            </a:r>
            <a:r>
              <a:rPr lang="en-US" sz="2800" b="1" dirty="0" smtClean="0">
                <a:solidFill>
                  <a:srgbClr val="00153E"/>
                </a:solidFill>
                <a:latin typeface="Tahoma" pitchFamily="34" charset="0"/>
                <a:ea typeface="Tahoma" pitchFamily="34" charset="0"/>
                <a:cs typeface="Tahoma" pitchFamily="34" charset="0"/>
              </a:rPr>
              <a:t>and so </a:t>
            </a:r>
            <a:r>
              <a:rPr lang="en-US" sz="2800" dirty="0" smtClean="0">
                <a:solidFill>
                  <a:srgbClr val="00153E"/>
                </a:solidFill>
                <a:latin typeface="Tahoma" pitchFamily="34" charset="0"/>
                <a:ea typeface="Tahoma" pitchFamily="34" charset="0"/>
                <a:cs typeface="Tahoma" pitchFamily="34" charset="0"/>
              </a:rPr>
              <a:t>death spread to all men, because all sinned— for until the Law sin was in the world, but </a:t>
            </a:r>
            <a:r>
              <a:rPr lang="en-US" sz="2800" b="1" dirty="0" smtClean="0">
                <a:solidFill>
                  <a:srgbClr val="00153E"/>
                </a:solidFill>
                <a:latin typeface="Tahoma" pitchFamily="34" charset="0"/>
                <a:ea typeface="Tahoma" pitchFamily="34" charset="0"/>
                <a:cs typeface="Tahoma" pitchFamily="34" charset="0"/>
              </a:rPr>
              <a:t>sin is not imputed </a:t>
            </a:r>
            <a:r>
              <a:rPr lang="en-US" sz="2800" dirty="0" smtClean="0">
                <a:solidFill>
                  <a:srgbClr val="00153E"/>
                </a:solidFill>
                <a:latin typeface="Tahoma" pitchFamily="34" charset="0"/>
                <a:ea typeface="Tahoma" pitchFamily="34" charset="0"/>
                <a:cs typeface="Tahoma" pitchFamily="34" charset="0"/>
              </a:rPr>
              <a:t>when there is no law. Never-</a:t>
            </a:r>
            <a:r>
              <a:rPr lang="en-US" sz="2800" dirty="0" err="1" smtClean="0">
                <a:solidFill>
                  <a:srgbClr val="00153E"/>
                </a:solidFill>
                <a:latin typeface="Tahoma" pitchFamily="34" charset="0"/>
                <a:ea typeface="Tahoma" pitchFamily="34" charset="0"/>
                <a:cs typeface="Tahoma" pitchFamily="34" charset="0"/>
              </a:rPr>
              <a:t>theless</a:t>
            </a:r>
            <a:r>
              <a:rPr lang="en-US" sz="2800" dirty="0" smtClean="0">
                <a:solidFill>
                  <a:srgbClr val="00153E"/>
                </a:solidFill>
                <a:latin typeface="Tahoma" pitchFamily="34" charset="0"/>
                <a:ea typeface="Tahoma" pitchFamily="34" charset="0"/>
                <a:cs typeface="Tahoma" pitchFamily="34" charset="0"/>
              </a:rPr>
              <a:t> death reigned from Adam until Moses, even over those who had not sinned in the likeness of the offense</a:t>
            </a:r>
            <a:r>
              <a:rPr lang="en-US" sz="2800" spc="-150" dirty="0" smtClean="0">
                <a:solidFill>
                  <a:srgbClr val="00153E"/>
                </a:solidFill>
                <a:latin typeface="Tahoma" pitchFamily="34" charset="0"/>
                <a:ea typeface="Tahoma" pitchFamily="34" charset="0"/>
                <a:cs typeface="Tahoma" pitchFamily="34" charset="0"/>
              </a:rPr>
              <a:t> of </a:t>
            </a:r>
            <a:r>
              <a:rPr lang="en-US" sz="2800" dirty="0" smtClean="0">
                <a:solidFill>
                  <a:srgbClr val="00153E"/>
                </a:solidFill>
                <a:latin typeface="Tahoma" pitchFamily="34" charset="0"/>
                <a:ea typeface="Tahoma" pitchFamily="34" charset="0"/>
                <a:cs typeface="Tahoma" pitchFamily="34" charset="0"/>
              </a:rPr>
              <a:t>Adam</a:t>
            </a:r>
            <a:r>
              <a:rPr lang="en-US" sz="2800" spc="-150" dirty="0" smtClean="0">
                <a:solidFill>
                  <a:srgbClr val="00153E"/>
                </a:solidFill>
                <a:latin typeface="Tahoma" pitchFamily="34" charset="0"/>
                <a:ea typeface="Tahoma" pitchFamily="34" charset="0"/>
                <a:cs typeface="Tahoma" pitchFamily="34" charset="0"/>
              </a:rPr>
              <a:t>, who is a </a:t>
            </a:r>
            <a:r>
              <a:rPr lang="en-US" sz="2800" dirty="0" smtClean="0">
                <a:solidFill>
                  <a:srgbClr val="00153E"/>
                </a:solidFill>
                <a:latin typeface="Tahoma" pitchFamily="34" charset="0"/>
                <a:ea typeface="Tahoma" pitchFamily="34" charset="0"/>
                <a:cs typeface="Tahoma" pitchFamily="34" charset="0"/>
              </a:rPr>
              <a:t>type of Him</a:t>
            </a:r>
            <a:r>
              <a:rPr lang="en-US" sz="2800" spc="-150" dirty="0" smtClean="0">
                <a:solidFill>
                  <a:srgbClr val="00153E"/>
                </a:solidFill>
                <a:latin typeface="Tahoma" pitchFamily="34" charset="0"/>
                <a:ea typeface="Tahoma" pitchFamily="34" charset="0"/>
                <a:cs typeface="Tahoma" pitchFamily="34" charset="0"/>
              </a:rPr>
              <a:t> who </a:t>
            </a:r>
            <a:r>
              <a:rPr lang="en-US" sz="2800" dirty="0" smtClean="0">
                <a:solidFill>
                  <a:srgbClr val="00153E"/>
                </a:solidFill>
                <a:latin typeface="Tahoma" pitchFamily="34" charset="0"/>
                <a:ea typeface="Tahoma" pitchFamily="34" charset="0"/>
                <a:cs typeface="Tahoma" pitchFamily="34" charset="0"/>
              </a:rPr>
              <a:t>was to </a:t>
            </a:r>
            <a:r>
              <a:rPr lang="en-US" sz="2800" spc="-150" dirty="0" smtClean="0">
                <a:solidFill>
                  <a:srgbClr val="00153E"/>
                </a:solidFill>
                <a:latin typeface="Tahoma" pitchFamily="34" charset="0"/>
                <a:ea typeface="Tahoma" pitchFamily="34" charset="0"/>
                <a:cs typeface="Tahoma" pitchFamily="34" charset="0"/>
              </a:rPr>
              <a:t>come. </a:t>
            </a:r>
          </a:p>
          <a:p>
            <a:pPr>
              <a:lnSpc>
                <a:spcPct val="95000"/>
              </a:lnSpc>
              <a:spcBef>
                <a:spcPts val="200"/>
              </a:spcBef>
              <a:spcAft>
                <a:spcPts val="200"/>
              </a:spcAft>
            </a:pPr>
            <a:r>
              <a:rPr lang="en-US" sz="2800" dirty="0" smtClean="0">
                <a:solidFill>
                  <a:srgbClr val="00153E"/>
                </a:solidFill>
                <a:latin typeface="Tahoma" pitchFamily="34" charset="0"/>
                <a:ea typeface="Tahoma" pitchFamily="34" charset="0"/>
                <a:cs typeface="Tahoma" pitchFamily="34" charset="0"/>
              </a:rPr>
              <a:t>and so: </a:t>
            </a:r>
            <a:r>
              <a:rPr lang="en-US" sz="2800" i="1" dirty="0" err="1" smtClean="0">
                <a:solidFill>
                  <a:srgbClr val="00153E"/>
                </a:solidFill>
                <a:latin typeface="Tahoma" pitchFamily="34" charset="0"/>
                <a:ea typeface="Tahoma" pitchFamily="34" charset="0"/>
                <a:cs typeface="Tahoma" pitchFamily="34" charset="0"/>
              </a:rPr>
              <a:t>houtos</a:t>
            </a:r>
            <a:r>
              <a:rPr lang="en-US" sz="2800" i="1" dirty="0" smtClean="0">
                <a:solidFill>
                  <a:srgbClr val="00153E"/>
                </a:solidFill>
                <a:latin typeface="Tahoma" pitchFamily="34" charset="0"/>
                <a:ea typeface="Tahoma" pitchFamily="34" charset="0"/>
                <a:cs typeface="Tahoma" pitchFamily="34" charset="0"/>
              </a:rPr>
              <a:t>: </a:t>
            </a:r>
            <a:r>
              <a:rPr lang="en-US" sz="2800" dirty="0" smtClean="0">
                <a:solidFill>
                  <a:srgbClr val="00153E"/>
                </a:solidFill>
                <a:latin typeface="Tahoma" pitchFamily="34" charset="0"/>
                <a:ea typeface="Tahoma" pitchFamily="34" charset="0"/>
                <a:cs typeface="Tahoma" pitchFamily="34" charset="0"/>
              </a:rPr>
              <a:t>in this way</a:t>
            </a:r>
          </a:p>
          <a:p>
            <a:pPr>
              <a:lnSpc>
                <a:spcPct val="95000"/>
              </a:lnSpc>
              <a:spcBef>
                <a:spcPts val="200"/>
              </a:spcBef>
              <a:spcAft>
                <a:spcPts val="200"/>
              </a:spcAft>
            </a:pPr>
            <a:r>
              <a:rPr lang="en-US" sz="2800" b="1" dirty="0" smtClean="0">
                <a:solidFill>
                  <a:srgbClr val="00153E"/>
                </a:solidFill>
                <a:latin typeface="Tahoma" pitchFamily="34" charset="0"/>
                <a:ea typeface="Tahoma" pitchFamily="34" charset="0"/>
                <a:cs typeface="Tahoma" pitchFamily="34" charset="0"/>
              </a:rPr>
              <a:t>James 4:17 </a:t>
            </a:r>
            <a:r>
              <a:rPr lang="en-US" sz="2800" dirty="0" smtClean="0">
                <a:solidFill>
                  <a:srgbClr val="00153E"/>
                </a:solidFill>
                <a:latin typeface="Tahoma" pitchFamily="34" charset="0"/>
                <a:ea typeface="Tahoma" pitchFamily="34" charset="0"/>
                <a:cs typeface="Tahoma" pitchFamily="34" charset="0"/>
              </a:rPr>
              <a:t> Therefore, to one who knows </a:t>
            </a:r>
            <a:r>
              <a:rPr lang="en-US" sz="2800" i="1" dirty="0" smtClean="0">
                <a:solidFill>
                  <a:srgbClr val="00153E"/>
                </a:solidFill>
                <a:latin typeface="Tahoma" pitchFamily="34" charset="0"/>
                <a:ea typeface="Tahoma" pitchFamily="34" charset="0"/>
                <a:cs typeface="Tahoma" pitchFamily="34" charset="0"/>
              </a:rPr>
              <a:t>the</a:t>
            </a:r>
            <a:r>
              <a:rPr lang="en-US" sz="2800" dirty="0" smtClean="0">
                <a:solidFill>
                  <a:srgbClr val="00153E"/>
                </a:solidFill>
                <a:latin typeface="Tahoma" pitchFamily="34" charset="0"/>
                <a:ea typeface="Tahoma" pitchFamily="34" charset="0"/>
                <a:cs typeface="Tahoma" pitchFamily="34" charset="0"/>
              </a:rPr>
              <a:t> right thing to do and does not do it, to him it is sin. </a:t>
            </a:r>
          </a:p>
          <a:p>
            <a:pPr>
              <a:lnSpc>
                <a:spcPct val="95000"/>
              </a:lnSpc>
              <a:spcBef>
                <a:spcPts val="200"/>
              </a:spcBef>
              <a:spcAft>
                <a:spcPts val="200"/>
              </a:spcAft>
            </a:pPr>
            <a:r>
              <a:rPr lang="en-US" sz="2800" dirty="0" smtClean="0">
                <a:solidFill>
                  <a:srgbClr val="00153E"/>
                </a:solidFill>
                <a:latin typeface="Tahoma" pitchFamily="34" charset="0"/>
                <a:ea typeface="Tahoma" pitchFamily="34" charset="0"/>
                <a:cs typeface="Tahoma" pitchFamily="34" charset="0"/>
              </a:rPr>
              <a:t>The skewed image of Adam was passed on to those who came after him; no one was saved even though they may not have intentionally sinned like Adam did</a:t>
            </a:r>
            <a:endParaRPr lang="en-US" sz="2800" dirty="0" smtClean="0">
              <a:solidFill>
                <a:srgbClr val="002060"/>
              </a:solidFill>
              <a:latin typeface="Tahoma" pitchFamily="34" charset="0"/>
              <a:ea typeface="Tahoma" pitchFamily="34" charset="0"/>
              <a:cs typeface="Tahoma"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9144000" cy="1066800"/>
          </a:xfrm>
        </p:spPr>
        <p:txBody>
          <a:bodyPr>
            <a:normAutofit/>
          </a:bodyPr>
          <a:lstStyle/>
          <a:p>
            <a:pPr algn="ctr"/>
            <a:r>
              <a:rPr lang="en-US" sz="4800" dirty="0" smtClean="0">
                <a:solidFill>
                  <a:srgbClr val="00153E"/>
                </a:solidFill>
                <a:latin typeface="Tahoma" pitchFamily="34" charset="0"/>
                <a:ea typeface="Tahoma" pitchFamily="34" charset="0"/>
                <a:cs typeface="Tahoma" pitchFamily="34" charset="0"/>
              </a:rPr>
              <a:t>Fixing the image problem</a:t>
            </a:r>
            <a:endParaRPr lang="en-US" sz="4800" dirty="0">
              <a:solidFill>
                <a:srgbClr val="00153E"/>
              </a:solidFill>
              <a:latin typeface="Tahoma" pitchFamily="34" charset="0"/>
              <a:ea typeface="Tahoma" pitchFamily="34" charset="0"/>
              <a:cs typeface="Tahoma" pitchFamily="34" charset="0"/>
            </a:endParaRPr>
          </a:p>
        </p:txBody>
      </p:sp>
      <p:sp>
        <p:nvSpPr>
          <p:cNvPr id="4" name="Content Placeholder 3"/>
          <p:cNvSpPr>
            <a:spLocks noGrp="1"/>
          </p:cNvSpPr>
          <p:nvPr>
            <p:ph idx="1"/>
          </p:nvPr>
        </p:nvSpPr>
        <p:spPr>
          <a:xfrm>
            <a:off x="0" y="1066800"/>
            <a:ext cx="9144000" cy="5791200"/>
          </a:xfrm>
        </p:spPr>
        <p:txBody>
          <a:bodyPr>
            <a:normAutofit fontScale="92500" lnSpcReduction="10000"/>
          </a:bodyPr>
          <a:lstStyle/>
          <a:p>
            <a:pPr>
              <a:spcBef>
                <a:spcPts val="400"/>
              </a:spcBef>
            </a:pPr>
            <a:r>
              <a:rPr lang="en-US" sz="3000" b="1" dirty="0" smtClean="0">
                <a:solidFill>
                  <a:srgbClr val="00153E"/>
                </a:solidFill>
                <a:latin typeface="Tahoma" pitchFamily="34" charset="0"/>
                <a:ea typeface="Tahoma" pitchFamily="34" charset="0"/>
                <a:cs typeface="Tahoma" pitchFamily="34" charset="0"/>
              </a:rPr>
              <a:t>Romans 8:29 </a:t>
            </a:r>
            <a:r>
              <a:rPr lang="en-US" sz="3000" dirty="0" smtClean="0">
                <a:solidFill>
                  <a:srgbClr val="00153E"/>
                </a:solidFill>
                <a:latin typeface="Tahoma" pitchFamily="34" charset="0"/>
                <a:ea typeface="Tahoma" pitchFamily="34" charset="0"/>
                <a:cs typeface="Tahoma" pitchFamily="34" charset="0"/>
              </a:rPr>
              <a:t> For those whom He foreknew, He also </a:t>
            </a:r>
            <a:r>
              <a:rPr lang="en-US" sz="3000" b="1" dirty="0" smtClean="0">
                <a:solidFill>
                  <a:srgbClr val="00153E"/>
                </a:solidFill>
                <a:latin typeface="Tahoma" pitchFamily="34" charset="0"/>
                <a:ea typeface="Tahoma" pitchFamily="34" charset="0"/>
                <a:cs typeface="Tahoma" pitchFamily="34" charset="0"/>
              </a:rPr>
              <a:t>predestined</a:t>
            </a:r>
            <a:r>
              <a:rPr lang="en-US" sz="3000" dirty="0" smtClean="0">
                <a:solidFill>
                  <a:srgbClr val="00153E"/>
                </a:solidFill>
                <a:latin typeface="Tahoma" pitchFamily="34" charset="0"/>
                <a:ea typeface="Tahoma" pitchFamily="34" charset="0"/>
                <a:cs typeface="Tahoma" pitchFamily="34" charset="0"/>
              </a:rPr>
              <a:t> </a:t>
            </a:r>
            <a:r>
              <a:rPr lang="en-US" sz="3000" i="1" dirty="0" smtClean="0">
                <a:solidFill>
                  <a:srgbClr val="00153E"/>
                </a:solidFill>
                <a:latin typeface="Tahoma" pitchFamily="34" charset="0"/>
                <a:ea typeface="Tahoma" pitchFamily="34" charset="0"/>
                <a:cs typeface="Tahoma" pitchFamily="34" charset="0"/>
              </a:rPr>
              <a:t>to become</a:t>
            </a:r>
            <a:r>
              <a:rPr lang="en-US" sz="3000" dirty="0" smtClean="0">
                <a:solidFill>
                  <a:srgbClr val="00153E"/>
                </a:solidFill>
                <a:latin typeface="Tahoma" pitchFamily="34" charset="0"/>
                <a:ea typeface="Tahoma" pitchFamily="34" charset="0"/>
                <a:cs typeface="Tahoma" pitchFamily="34" charset="0"/>
              </a:rPr>
              <a:t> conformed to the image of His Son, so that He would be the firstborn among many brethren; </a:t>
            </a:r>
          </a:p>
          <a:p>
            <a:pPr>
              <a:spcBef>
                <a:spcPts val="400"/>
              </a:spcBef>
            </a:pPr>
            <a:r>
              <a:rPr lang="en-US" sz="3000" dirty="0" smtClean="0">
                <a:solidFill>
                  <a:srgbClr val="00153E"/>
                </a:solidFill>
                <a:latin typeface="Tahoma" pitchFamily="34" charset="0"/>
                <a:ea typeface="Tahoma" pitchFamily="34" charset="0"/>
                <a:cs typeface="Tahoma" pitchFamily="34" charset="0"/>
              </a:rPr>
              <a:t>Predestined: </a:t>
            </a:r>
            <a:r>
              <a:rPr lang="en-US" sz="3000" i="1" dirty="0" err="1" smtClean="0">
                <a:solidFill>
                  <a:srgbClr val="00153E"/>
                </a:solidFill>
                <a:latin typeface="Tahoma" pitchFamily="34" charset="0"/>
                <a:ea typeface="Tahoma" pitchFamily="34" charset="0"/>
                <a:cs typeface="Tahoma" pitchFamily="34" charset="0"/>
              </a:rPr>
              <a:t>proorizo</a:t>
            </a:r>
            <a:r>
              <a:rPr lang="en-US" sz="3000" i="1" dirty="0" smtClean="0">
                <a:solidFill>
                  <a:srgbClr val="00153E"/>
                </a:solidFill>
                <a:latin typeface="Tahoma" pitchFamily="34" charset="0"/>
                <a:ea typeface="Tahoma" pitchFamily="34" charset="0"/>
                <a:cs typeface="Tahoma" pitchFamily="34" charset="0"/>
              </a:rPr>
              <a:t>: </a:t>
            </a:r>
            <a:r>
              <a:rPr lang="en-US" sz="3000" dirty="0" smtClean="0">
                <a:solidFill>
                  <a:srgbClr val="00153E"/>
                </a:solidFill>
                <a:latin typeface="Tahoma" pitchFamily="34" charset="0"/>
                <a:ea typeface="Tahoma" pitchFamily="34" charset="0"/>
                <a:cs typeface="Tahoma" pitchFamily="34" charset="0"/>
              </a:rPr>
              <a:t>to limit in advance; requires a limiting factor</a:t>
            </a:r>
          </a:p>
          <a:p>
            <a:pPr>
              <a:spcBef>
                <a:spcPts val="400"/>
              </a:spcBef>
            </a:pPr>
            <a:r>
              <a:rPr lang="en-US" sz="3000" dirty="0" smtClean="0">
                <a:solidFill>
                  <a:srgbClr val="00153E"/>
                </a:solidFill>
                <a:latin typeface="Tahoma" pitchFamily="34" charset="0"/>
                <a:ea typeface="Tahoma" pitchFamily="34" charset="0"/>
                <a:cs typeface="Tahoma" pitchFamily="34" charset="0"/>
              </a:rPr>
              <a:t>The limiting factor: did you receive Christ!</a:t>
            </a:r>
          </a:p>
          <a:p>
            <a:pPr>
              <a:spcBef>
                <a:spcPts val="400"/>
              </a:spcBef>
            </a:pPr>
            <a:r>
              <a:rPr lang="en-US" sz="3000" b="1" dirty="0" smtClean="0">
                <a:solidFill>
                  <a:srgbClr val="00153E"/>
                </a:solidFill>
                <a:latin typeface="Tahoma" pitchFamily="34" charset="0"/>
                <a:ea typeface="Tahoma" pitchFamily="34" charset="0"/>
                <a:cs typeface="Tahoma" pitchFamily="34" charset="0"/>
              </a:rPr>
              <a:t>2 Corinthians 3:18 </a:t>
            </a:r>
            <a:r>
              <a:rPr lang="en-US" sz="3000" dirty="0" smtClean="0">
                <a:solidFill>
                  <a:srgbClr val="00153E"/>
                </a:solidFill>
                <a:latin typeface="Tahoma" pitchFamily="34" charset="0"/>
                <a:ea typeface="Tahoma" pitchFamily="34" charset="0"/>
                <a:cs typeface="Tahoma" pitchFamily="34" charset="0"/>
              </a:rPr>
              <a:t>But we all, with unveiled face, beholding as in a mirror the glory of the Lord, are being transformed into the same image from glory to glory, just as from the Lord, the Spirit. </a:t>
            </a:r>
          </a:p>
          <a:p>
            <a:pPr>
              <a:spcBef>
                <a:spcPts val="400"/>
              </a:spcBef>
            </a:pPr>
            <a:r>
              <a:rPr lang="en-US" sz="3000" b="1" dirty="0" smtClean="0">
                <a:solidFill>
                  <a:srgbClr val="00153E"/>
                </a:solidFill>
                <a:latin typeface="Tahoma" pitchFamily="34" charset="0"/>
                <a:ea typeface="Tahoma" pitchFamily="34" charset="0"/>
                <a:cs typeface="Tahoma" pitchFamily="34" charset="0"/>
              </a:rPr>
              <a:t>Colossians 3:10 …</a:t>
            </a:r>
            <a:r>
              <a:rPr lang="en-US" sz="3000" dirty="0" smtClean="0">
                <a:solidFill>
                  <a:srgbClr val="00153E"/>
                </a:solidFill>
                <a:latin typeface="Tahoma" pitchFamily="34" charset="0"/>
                <a:ea typeface="Tahoma" pitchFamily="34" charset="0"/>
                <a:cs typeface="Tahoma" pitchFamily="34" charset="0"/>
              </a:rPr>
              <a:t>and have put on the new self who is being renewed to a true knowledge according to the image of the One who created him—</a:t>
            </a:r>
            <a:endParaRPr lang="en-US" sz="3000" dirty="0">
              <a:solidFill>
                <a:srgbClr val="00153E"/>
              </a:solidFill>
              <a:latin typeface="Tahoma" pitchFamily="34" charset="0"/>
              <a:ea typeface="Tahoma" pitchFamily="34" charset="0"/>
              <a:cs typeface="Tahoma"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Custom 6">
      <a:dk1>
        <a:sysClr val="windowText" lastClr="000000"/>
      </a:dk1>
      <a:lt1>
        <a:sysClr val="window" lastClr="FFFFFF"/>
      </a:lt1>
      <a:dk2>
        <a:srgbClr val="FFFFFF"/>
      </a:dk2>
      <a:lt2>
        <a:srgbClr val="D2D2D2"/>
      </a:lt2>
      <a:accent1>
        <a:srgbClr val="C00000"/>
      </a:accent1>
      <a:accent2>
        <a:srgbClr val="663300"/>
      </a:accent2>
      <a:accent3>
        <a:srgbClr val="9C007F"/>
      </a:accent3>
      <a:accent4>
        <a:srgbClr val="68007F"/>
      </a:accent4>
      <a:accent5>
        <a:srgbClr val="005BD3"/>
      </a:accent5>
      <a:accent6>
        <a:srgbClr val="00349E"/>
      </a:accent6>
      <a:hlink>
        <a:srgbClr val="17BBFD"/>
      </a:hlink>
      <a:folHlink>
        <a:srgbClr val="FF79C2"/>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1978</TotalTime>
  <Words>545</Words>
  <Application>Microsoft Office PowerPoint</Application>
  <PresentationFormat>On-screen Show (4:3)</PresentationFormat>
  <Paragraphs>62</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Trek</vt:lpstr>
      <vt:lpstr>THE GREAT EXCHANGE</vt:lpstr>
      <vt:lpstr>VERSE FOR THE JOURNEY</vt:lpstr>
      <vt:lpstr>ABOUT ORIGINAL SIN</vt:lpstr>
      <vt:lpstr>TWO SIDES</vt:lpstr>
      <vt:lpstr>A shadow IMAGE</vt:lpstr>
      <vt:lpstr>The image problem</vt:lpstr>
      <vt:lpstr>WERE THEIR EXCUSES TRUE?</vt:lpstr>
      <vt:lpstr>WHAT IS TRUE?</vt:lpstr>
      <vt:lpstr>Fixing the image problem</vt:lpstr>
      <vt:lpstr>THE SUMMARY</vt:lpstr>
      <vt:lpstr>ABOUT REDEMPTION</vt:lpstr>
    </vt:vector>
  </TitlesOfParts>
  <Company>Gower Rentals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JoLynn Rees</dc:creator>
  <cp:lastModifiedBy>JoLynn Rees</cp:lastModifiedBy>
  <cp:revision>6</cp:revision>
  <dcterms:created xsi:type="dcterms:W3CDTF">2018-12-30T17:11:34Z</dcterms:created>
  <dcterms:modified xsi:type="dcterms:W3CDTF">2019-01-19T15:03:30Z</dcterms:modified>
</cp:coreProperties>
</file>