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1" r:id="rId5"/>
    <p:sldId id="262" r:id="rId6"/>
    <p:sldId id="265" r:id="rId7"/>
    <p:sldId id="266" r:id="rId8"/>
    <p:sldId id="269" r:id="rId9"/>
    <p:sldId id="267" r:id="rId10"/>
    <p:sldId id="268" r:id="rId11"/>
    <p:sldId id="272" r:id="rId12"/>
    <p:sldId id="273"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C"/>
    <a:srgbClr val="740000"/>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24" autoAdjust="0"/>
  </p:normalViewPr>
  <p:slideViewPr>
    <p:cSldViewPr>
      <p:cViewPr>
        <p:scale>
          <a:sx n="71" d="100"/>
          <a:sy n="71" d="100"/>
        </p:scale>
        <p:origin x="-1368"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4/25/2019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4/25/2019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4/25/2019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4/25/2019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4/25/2019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4/25/2019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4/25/2019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4/25/2019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4/25/2019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4/25/2019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4/25/2019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15</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EXAMPLE OF GODLY LIVING</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solidFill>
                  <a:srgbClr val="002060"/>
                </a:solidFill>
              </a:rPr>
              <a:t>Titus 2:11-15 </a:t>
            </a:r>
            <a:r>
              <a:rPr lang="en-US" dirty="0" smtClean="0">
                <a:solidFill>
                  <a:srgbClr val="002060"/>
                </a:solidFill>
              </a:rPr>
              <a:t> For the grace of God has appeared, bringing salvation to all men, instructing us to </a:t>
            </a:r>
            <a:r>
              <a:rPr lang="en-US" u="sng" dirty="0" smtClean="0">
                <a:solidFill>
                  <a:srgbClr val="002060"/>
                </a:solidFill>
              </a:rPr>
              <a:t>deny</a:t>
            </a:r>
            <a:r>
              <a:rPr lang="en-US" dirty="0" smtClean="0">
                <a:solidFill>
                  <a:srgbClr val="002060"/>
                </a:solidFill>
              </a:rPr>
              <a:t>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 These things speak and exhort and reprove with all authority. Let no one disregard you. </a:t>
            </a:r>
          </a:p>
          <a:p>
            <a:pPr>
              <a:lnSpc>
                <a:spcPct val="90000"/>
              </a:lnSpc>
              <a:spcBef>
                <a:spcPts val="200"/>
              </a:spcBef>
            </a:pPr>
            <a:r>
              <a:rPr lang="en-US" dirty="0" smtClean="0">
                <a:solidFill>
                  <a:srgbClr val="002060"/>
                </a:solidFill>
              </a:rPr>
              <a:t>Deny: </a:t>
            </a:r>
            <a:r>
              <a:rPr lang="en-US" i="1" dirty="0" err="1" smtClean="0">
                <a:solidFill>
                  <a:srgbClr val="002060"/>
                </a:solidFill>
              </a:rPr>
              <a:t>arneomai</a:t>
            </a:r>
            <a:r>
              <a:rPr lang="en-US" i="1" dirty="0" smtClean="0">
                <a:solidFill>
                  <a:srgbClr val="002060"/>
                </a:solidFill>
              </a:rPr>
              <a:t>: </a:t>
            </a:r>
            <a:r>
              <a:rPr lang="en-US" dirty="0" smtClean="0">
                <a:solidFill>
                  <a:srgbClr val="002060"/>
                </a:solidFill>
              </a:rPr>
              <a:t>to refuse; to say “no”</a:t>
            </a:r>
          </a:p>
          <a:p>
            <a:pPr>
              <a:lnSpc>
                <a:spcPct val="90000"/>
              </a:lnSpc>
              <a:spcBef>
                <a:spcPts val="200"/>
              </a:spcBef>
            </a:pPr>
            <a:r>
              <a:rPr lang="en-US" dirty="0" smtClean="0">
                <a:solidFill>
                  <a:srgbClr val="002060"/>
                </a:solidFill>
              </a:rPr>
              <a:t>Exhort: </a:t>
            </a:r>
            <a:r>
              <a:rPr lang="en-US" i="1" dirty="0" err="1" smtClean="0">
                <a:solidFill>
                  <a:srgbClr val="002060"/>
                </a:solidFill>
              </a:rPr>
              <a:t>parakaleo</a:t>
            </a:r>
            <a:r>
              <a:rPr lang="en-US" i="1" dirty="0" smtClean="0">
                <a:solidFill>
                  <a:srgbClr val="002060"/>
                </a:solidFill>
              </a:rPr>
              <a:t>: </a:t>
            </a:r>
            <a:r>
              <a:rPr lang="en-US" dirty="0" smtClean="0">
                <a:solidFill>
                  <a:srgbClr val="002060"/>
                </a:solidFill>
              </a:rPr>
              <a:t>called alongside; walk the journey</a:t>
            </a:r>
          </a:p>
          <a:p>
            <a:pPr>
              <a:lnSpc>
                <a:spcPct val="90000"/>
              </a:lnSpc>
              <a:spcBef>
                <a:spcPts val="200"/>
              </a:spcBef>
            </a:pPr>
            <a:r>
              <a:rPr lang="en-US" dirty="0" smtClean="0">
                <a:solidFill>
                  <a:srgbClr val="002060"/>
                </a:solidFill>
              </a:rPr>
              <a:t>Authority: </a:t>
            </a:r>
            <a:r>
              <a:rPr lang="en-US" i="1" dirty="0" err="1" smtClean="0">
                <a:solidFill>
                  <a:srgbClr val="002060"/>
                </a:solidFill>
              </a:rPr>
              <a:t>epitage</a:t>
            </a:r>
            <a:r>
              <a:rPr lang="en-US" i="1" dirty="0" smtClean="0">
                <a:solidFill>
                  <a:srgbClr val="002060"/>
                </a:solidFill>
              </a:rPr>
              <a:t>: </a:t>
            </a:r>
            <a:r>
              <a:rPr lang="en-US" dirty="0" smtClean="0">
                <a:solidFill>
                  <a:srgbClr val="002060"/>
                </a:solidFill>
              </a:rPr>
              <a:t>command; decree</a:t>
            </a:r>
          </a:p>
          <a:p>
            <a:pPr>
              <a:lnSpc>
                <a:spcPct val="90000"/>
              </a:lnSpc>
              <a:spcBef>
                <a:spcPts val="200"/>
              </a:spcBef>
            </a:pPr>
            <a:endParaRPr lang="en-US"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latin typeface="Tahoma" pitchFamily="34" charset="0"/>
                <a:ea typeface="Tahoma" pitchFamily="34" charset="0"/>
                <a:cs typeface="Tahoma" pitchFamily="34" charset="0"/>
              </a:rPr>
              <a:t>EQUIPPED FOR EVANGELISM</a:t>
            </a:r>
            <a:endParaRPr lang="en-US" sz="52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solidFill>
                  <a:srgbClr val="002060"/>
                </a:solidFill>
              </a:rPr>
              <a:t>Ephesians 4:11-13 </a:t>
            </a:r>
            <a:r>
              <a:rPr lang="en-US" dirty="0" smtClean="0">
                <a:solidFill>
                  <a:srgbClr val="002060"/>
                </a:solidFill>
              </a:rPr>
              <a:t> And He gave some </a:t>
            </a:r>
            <a:r>
              <a:rPr lang="en-US" i="1" dirty="0" smtClean="0">
                <a:solidFill>
                  <a:srgbClr val="002060"/>
                </a:solidFill>
              </a:rPr>
              <a:t>as</a:t>
            </a:r>
            <a:r>
              <a:rPr lang="en-US" dirty="0" smtClean="0">
                <a:solidFill>
                  <a:srgbClr val="002060"/>
                </a:solidFill>
              </a:rPr>
              <a:t> apostles, and some </a:t>
            </a:r>
            <a:r>
              <a:rPr lang="en-US" i="1" dirty="0" smtClean="0">
                <a:solidFill>
                  <a:srgbClr val="002060"/>
                </a:solidFill>
              </a:rPr>
              <a:t>as</a:t>
            </a:r>
            <a:r>
              <a:rPr lang="en-US" dirty="0" smtClean="0">
                <a:solidFill>
                  <a:srgbClr val="002060"/>
                </a:solidFill>
              </a:rPr>
              <a:t> prophets, and some </a:t>
            </a:r>
            <a:r>
              <a:rPr lang="en-US" i="1" dirty="0" smtClean="0">
                <a:solidFill>
                  <a:srgbClr val="002060"/>
                </a:solidFill>
              </a:rPr>
              <a:t>as</a:t>
            </a:r>
            <a:r>
              <a:rPr lang="en-US" dirty="0" smtClean="0">
                <a:solidFill>
                  <a:srgbClr val="002060"/>
                </a:solidFill>
              </a:rPr>
              <a:t> evangelists, and some </a:t>
            </a:r>
            <a:r>
              <a:rPr lang="en-US" i="1" dirty="0" smtClean="0">
                <a:solidFill>
                  <a:srgbClr val="002060"/>
                </a:solidFill>
              </a:rPr>
              <a:t>as</a:t>
            </a:r>
            <a:r>
              <a:rPr lang="en-US" dirty="0" smtClean="0">
                <a:solidFill>
                  <a:srgbClr val="002060"/>
                </a:solidFill>
              </a:rPr>
              <a:t> pastors and teachers, for the equipping of the saints for the work of service, to the building up of the body of Christ; until we all attain to the unity of the faith, and of the knowledge of the Son of God, to a mature man, to the measure of the stature which belongs to the fullness of Christ. </a:t>
            </a:r>
          </a:p>
          <a:p>
            <a:pPr>
              <a:lnSpc>
                <a:spcPct val="90000"/>
              </a:lnSpc>
              <a:spcBef>
                <a:spcPts val="200"/>
              </a:spcBef>
            </a:pPr>
            <a:r>
              <a:rPr lang="en-US" dirty="0" smtClean="0">
                <a:solidFill>
                  <a:srgbClr val="002060"/>
                </a:solidFill>
              </a:rPr>
              <a:t>Equipping: </a:t>
            </a:r>
            <a:r>
              <a:rPr lang="en-US" i="1" dirty="0" err="1" smtClean="0">
                <a:solidFill>
                  <a:srgbClr val="002060"/>
                </a:solidFill>
              </a:rPr>
              <a:t>katartismos</a:t>
            </a:r>
            <a:r>
              <a:rPr lang="en-US" i="1" dirty="0" smtClean="0">
                <a:solidFill>
                  <a:srgbClr val="002060"/>
                </a:solidFill>
              </a:rPr>
              <a:t>: </a:t>
            </a:r>
            <a:r>
              <a:rPr lang="en-US" dirty="0" smtClean="0">
                <a:solidFill>
                  <a:srgbClr val="002060"/>
                </a:solidFill>
              </a:rPr>
              <a:t>to prepare</a:t>
            </a:r>
          </a:p>
          <a:p>
            <a:pPr>
              <a:lnSpc>
                <a:spcPct val="90000"/>
              </a:lnSpc>
              <a:spcBef>
                <a:spcPts val="200"/>
              </a:spcBef>
            </a:pPr>
            <a:r>
              <a:rPr lang="en-US" dirty="0" smtClean="0">
                <a:solidFill>
                  <a:srgbClr val="002060"/>
                </a:solidFill>
              </a:rPr>
              <a:t>The church doesn’t exist to make us feel good; feeling good is a byproduct of a church operating correctly</a:t>
            </a:r>
          </a:p>
          <a:p>
            <a:pPr>
              <a:lnSpc>
                <a:spcPct val="90000"/>
              </a:lnSpc>
              <a:spcBef>
                <a:spcPts val="200"/>
              </a:spcBef>
            </a:pPr>
            <a:r>
              <a:rPr lang="en-US" b="1" dirty="0" smtClean="0">
                <a:solidFill>
                  <a:srgbClr val="002060"/>
                </a:solidFill>
              </a:rPr>
              <a:t>Ephesians 1:22-23 </a:t>
            </a:r>
            <a:r>
              <a:rPr lang="en-US" dirty="0" smtClean="0">
                <a:solidFill>
                  <a:srgbClr val="002060"/>
                </a:solidFill>
              </a:rPr>
              <a:t> And He put all things in subjection under His feet, and gave Him as head over all things to the church, which is His body, the fullness of Him who fills all in all.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066800"/>
          </a:xfrm>
        </p:spPr>
        <p:txBody>
          <a:bodyPr>
            <a:normAutofit/>
          </a:bodyPr>
          <a:lstStyle/>
          <a:p>
            <a:pPr algn="ctr"/>
            <a:r>
              <a:rPr lang="en-US" sz="5400" dirty="0" smtClean="0">
                <a:solidFill>
                  <a:schemeClr val="accent6">
                    <a:lumMod val="50000"/>
                  </a:schemeClr>
                </a:solidFill>
                <a:latin typeface="Tahoma" pitchFamily="34" charset="0"/>
                <a:ea typeface="Tahoma" pitchFamily="34" charset="0"/>
                <a:cs typeface="Tahoma" pitchFamily="34" charset="0"/>
              </a:rPr>
              <a:t>GUARDING THE TRUTH</a:t>
            </a:r>
            <a:endParaRPr lang="en-US" sz="5400" dirty="0">
              <a:solidFill>
                <a:schemeClr val="accent6">
                  <a:lumMod val="50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spcBef>
                <a:spcPts val="400"/>
              </a:spcBef>
            </a:pPr>
            <a:r>
              <a:rPr lang="en-US" b="1" dirty="0" smtClean="0">
                <a:solidFill>
                  <a:srgbClr val="002060"/>
                </a:solidFill>
              </a:rPr>
              <a:t>2 Timothy 2:1-2 </a:t>
            </a:r>
            <a:r>
              <a:rPr lang="en-US" dirty="0" smtClean="0">
                <a:solidFill>
                  <a:srgbClr val="002060"/>
                </a:solidFill>
              </a:rPr>
              <a:t>You therefore, my son, be strong in the grace that is in Christ Jesus. The things which you have heard from me in the presence of many witnesses, entrust these to faithful men who will be able to teach others also. </a:t>
            </a:r>
          </a:p>
          <a:p>
            <a:pPr>
              <a:spcBef>
                <a:spcPts val="400"/>
              </a:spcBef>
            </a:pPr>
            <a:r>
              <a:rPr lang="en-US" b="1" dirty="0" smtClean="0">
                <a:solidFill>
                  <a:srgbClr val="002060"/>
                </a:solidFill>
              </a:rPr>
              <a:t>1 Timothy 6:20-21 </a:t>
            </a:r>
            <a:r>
              <a:rPr lang="en-US" dirty="0" smtClean="0">
                <a:solidFill>
                  <a:srgbClr val="002060"/>
                </a:solidFill>
              </a:rPr>
              <a:t> O Timothy, guard what has been entrusted to you, avoiding worldly </a:t>
            </a:r>
            <a:r>
              <a:rPr lang="en-US" i="1" dirty="0" smtClean="0">
                <a:solidFill>
                  <a:srgbClr val="002060"/>
                </a:solidFill>
              </a:rPr>
              <a:t>and</a:t>
            </a:r>
            <a:r>
              <a:rPr lang="en-US" dirty="0" smtClean="0">
                <a:solidFill>
                  <a:srgbClr val="002060"/>
                </a:solidFill>
              </a:rPr>
              <a:t> empty chatter </a:t>
            </a:r>
            <a:r>
              <a:rPr lang="en-US" i="1" dirty="0" smtClean="0">
                <a:solidFill>
                  <a:srgbClr val="002060"/>
                </a:solidFill>
              </a:rPr>
              <a:t>and</a:t>
            </a:r>
            <a:r>
              <a:rPr lang="en-US" dirty="0" smtClean="0">
                <a:solidFill>
                  <a:srgbClr val="002060"/>
                </a:solidFill>
              </a:rPr>
              <a:t> the opposing arguments of what is falsely called "knowledge“—which some have professed and thus gone astray from the faith. Grace be with you. </a:t>
            </a:r>
          </a:p>
          <a:p>
            <a:pPr>
              <a:spcBef>
                <a:spcPts val="400"/>
              </a:spcBef>
            </a:pPr>
            <a:r>
              <a:rPr lang="en-US" dirty="0" smtClean="0">
                <a:solidFill>
                  <a:srgbClr val="002060"/>
                </a:solidFill>
              </a:rPr>
              <a:t>This class has been about truth and error; it has been about identifying wrongs that are infiltrating true Christianity.  We need the grace of God with us!</a:t>
            </a:r>
          </a:p>
          <a:p>
            <a:pPr>
              <a:spcBef>
                <a:spcPts val="400"/>
              </a:spcBef>
            </a:pPr>
            <a:endParaRPr lang="en-US"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THE PURPOSE OF THE CHURCH</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990600"/>
            <a:ext cx="9144000" cy="5867400"/>
          </a:xfrm>
        </p:spPr>
        <p:txBody>
          <a:bodyPr>
            <a:noAutofit/>
          </a:bodyPr>
          <a:lstStyle/>
          <a:p>
            <a:pPr>
              <a:lnSpc>
                <a:spcPct val="95000"/>
              </a:lnSpc>
              <a:spcBef>
                <a:spcPts val="500"/>
              </a:spcBef>
            </a:pPr>
            <a:r>
              <a:rPr lang="en-US" dirty="0" smtClean="0">
                <a:solidFill>
                  <a:srgbClr val="00194C"/>
                </a:solidFill>
              </a:rPr>
              <a:t>We have considered what some parts of the church are doing that are in opposition to biblical doctrine</a:t>
            </a:r>
          </a:p>
          <a:p>
            <a:pPr>
              <a:lnSpc>
                <a:spcPct val="95000"/>
              </a:lnSpc>
              <a:spcBef>
                <a:spcPts val="500"/>
              </a:spcBef>
            </a:pPr>
            <a:r>
              <a:rPr lang="en-US" dirty="0" smtClean="0">
                <a:solidFill>
                  <a:srgbClr val="00194C"/>
                </a:solidFill>
              </a:rPr>
              <a:t>Today we will consider what the church is supposed to be doing and believing!</a:t>
            </a:r>
          </a:p>
          <a:p>
            <a:pPr>
              <a:lnSpc>
                <a:spcPct val="95000"/>
              </a:lnSpc>
              <a:spcBef>
                <a:spcPts val="500"/>
              </a:spcBef>
            </a:pPr>
            <a:r>
              <a:rPr lang="en-US" b="1" dirty="0" smtClean="0">
                <a:solidFill>
                  <a:srgbClr val="00194C"/>
                </a:solidFill>
              </a:rPr>
              <a:t>THE CHURCH IS SUPPOSED TO WORSHIP GOD</a:t>
            </a:r>
          </a:p>
          <a:p>
            <a:pPr>
              <a:lnSpc>
                <a:spcPct val="95000"/>
              </a:lnSpc>
              <a:spcBef>
                <a:spcPts val="500"/>
              </a:spcBef>
              <a:buNone/>
            </a:pPr>
            <a:r>
              <a:rPr lang="en-US" b="1" dirty="0" smtClean="0">
                <a:solidFill>
                  <a:srgbClr val="00194C"/>
                </a:solidFill>
              </a:rPr>
              <a:t>  </a:t>
            </a:r>
            <a:r>
              <a:rPr lang="en-US" sz="1800" b="1" dirty="0" smtClean="0">
                <a:solidFill>
                  <a:srgbClr val="00194C"/>
                </a:solidFill>
              </a:rPr>
              <a:t>  </a:t>
            </a:r>
            <a:r>
              <a:rPr lang="en-US" b="1" dirty="0" smtClean="0">
                <a:solidFill>
                  <a:srgbClr val="00194C"/>
                </a:solidFill>
              </a:rPr>
              <a:t>Luke 4:6-8 </a:t>
            </a:r>
            <a:r>
              <a:rPr lang="en-US" dirty="0" smtClean="0">
                <a:solidFill>
                  <a:srgbClr val="00194C"/>
                </a:solidFill>
              </a:rPr>
              <a:t> And the devil said to Him, "I will give You all this domain and its glory; for it has been handed over to me, and I give it to whomever I wish. </a:t>
            </a:r>
            <a:br>
              <a:rPr lang="en-US" dirty="0" smtClean="0">
                <a:solidFill>
                  <a:srgbClr val="00194C"/>
                </a:solidFill>
              </a:rPr>
            </a:br>
            <a:r>
              <a:rPr lang="en-US" dirty="0" smtClean="0">
                <a:solidFill>
                  <a:srgbClr val="00194C"/>
                </a:solidFill>
              </a:rPr>
              <a:t>Therefore if You worship before me, it shall all be Yours.”</a:t>
            </a:r>
            <a:r>
              <a:rPr lang="en-US" baseline="30000" dirty="0" smtClean="0">
                <a:solidFill>
                  <a:srgbClr val="00194C"/>
                </a:solidFill>
              </a:rPr>
              <a:t> </a:t>
            </a:r>
            <a:r>
              <a:rPr lang="en-US" dirty="0" smtClean="0">
                <a:solidFill>
                  <a:srgbClr val="00194C"/>
                </a:solidFill>
              </a:rPr>
              <a:t> Jesus answered him, "It is written</a:t>
            </a:r>
            <a:r>
              <a:rPr lang="en-US" sz="2400" dirty="0" smtClean="0">
                <a:solidFill>
                  <a:srgbClr val="00194C"/>
                </a:solidFill>
              </a:rPr>
              <a:t>, '</a:t>
            </a:r>
            <a:r>
              <a:rPr lang="en-US" sz="2400" cap="small" dirty="0" smtClean="0">
                <a:solidFill>
                  <a:srgbClr val="00194C"/>
                </a:solidFill>
              </a:rPr>
              <a:t>YOU SHALL WORSHIP THE</a:t>
            </a:r>
            <a:r>
              <a:rPr lang="en-US" sz="2400" dirty="0" smtClean="0">
                <a:solidFill>
                  <a:srgbClr val="00194C"/>
                </a:solidFill>
              </a:rPr>
              <a:t> </a:t>
            </a:r>
            <a:r>
              <a:rPr lang="en-US" sz="2400" cap="small" dirty="0" smtClean="0">
                <a:solidFill>
                  <a:srgbClr val="00194C"/>
                </a:solidFill>
              </a:rPr>
              <a:t>LORD YOUR</a:t>
            </a:r>
            <a:r>
              <a:rPr lang="en-US" sz="2400" dirty="0" smtClean="0">
                <a:solidFill>
                  <a:srgbClr val="00194C"/>
                </a:solidFill>
              </a:rPr>
              <a:t> </a:t>
            </a:r>
            <a:r>
              <a:rPr lang="en-US" sz="2400" cap="small" dirty="0" smtClean="0">
                <a:solidFill>
                  <a:srgbClr val="00194C"/>
                </a:solidFill>
              </a:rPr>
              <a:t>GOD AND SERVE</a:t>
            </a:r>
            <a:r>
              <a:rPr lang="en-US" sz="2400" dirty="0" smtClean="0">
                <a:solidFill>
                  <a:srgbClr val="00194C"/>
                </a:solidFill>
              </a:rPr>
              <a:t> </a:t>
            </a:r>
            <a:r>
              <a:rPr lang="en-US" sz="2400" cap="small" dirty="0" smtClean="0">
                <a:solidFill>
                  <a:srgbClr val="00194C"/>
                </a:solidFill>
              </a:rPr>
              <a:t>HIM </a:t>
            </a:r>
            <a:r>
              <a:rPr lang="en-US" sz="2400" b="1" cap="small" dirty="0" smtClean="0">
                <a:solidFill>
                  <a:srgbClr val="00194C"/>
                </a:solidFill>
              </a:rPr>
              <a:t>ONLY</a:t>
            </a:r>
            <a:r>
              <a:rPr lang="en-US" sz="2400" dirty="0" smtClean="0">
                <a:solidFill>
                  <a:srgbClr val="00194C"/>
                </a:solidFill>
              </a:rPr>
              <a:t>.'" </a:t>
            </a:r>
          </a:p>
          <a:p>
            <a:pPr>
              <a:lnSpc>
                <a:spcPct val="95000"/>
              </a:lnSpc>
              <a:spcBef>
                <a:spcPts val="500"/>
              </a:spcBef>
            </a:pPr>
            <a:r>
              <a:rPr lang="en-US" b="1" dirty="0" smtClean="0">
                <a:solidFill>
                  <a:srgbClr val="00194C"/>
                </a:solidFill>
              </a:rPr>
              <a:t>Worship:</a:t>
            </a:r>
            <a:r>
              <a:rPr lang="en-US" dirty="0" smtClean="0">
                <a:solidFill>
                  <a:srgbClr val="00194C"/>
                </a:solidFill>
              </a:rPr>
              <a:t> to prostrate oneself before another; to bow down before</a:t>
            </a:r>
            <a:endParaRPr lang="en-US" b="1" dirty="0" smtClean="0">
              <a:solidFill>
                <a:srgbClr val="00194C"/>
              </a:solidFill>
            </a:endParaRPr>
          </a:p>
          <a:p>
            <a:pPr>
              <a:lnSpc>
                <a:spcPct val="95000"/>
              </a:lnSpc>
              <a:spcBef>
                <a:spcPts val="500"/>
              </a:spcBef>
            </a:pPr>
            <a:endParaRPr lang="en-US" b="1" dirty="0" smtClean="0">
              <a:solidFill>
                <a:srgbClr val="00194C"/>
              </a:solidFill>
            </a:endParaRPr>
          </a:p>
          <a:p>
            <a:pPr>
              <a:lnSpc>
                <a:spcPct val="95000"/>
              </a:lnSpc>
              <a:spcBef>
                <a:spcPts val="500"/>
              </a:spcBef>
            </a:pPr>
            <a:endParaRPr lang="en-US" b="1" dirty="0" smtClean="0">
              <a:solidFill>
                <a:srgbClr val="00194C"/>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WORSHIP</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solidFill>
                  <a:srgbClr val="00194C"/>
                </a:solidFill>
              </a:rPr>
              <a:t>John 4:21-24 </a:t>
            </a:r>
            <a:r>
              <a:rPr lang="en-US" dirty="0" smtClean="0">
                <a:solidFill>
                  <a:srgbClr val="00194C"/>
                </a:solidFill>
              </a:rPr>
              <a:t> Jesus said to her, "Woman, believe Me, an hour is coming when neither in this mountain nor in Jerusalem will you worship the Father. You worship what you do not know; we worship what we know, for salvation is from the Jews. But an hour is comin</a:t>
            </a:r>
            <a:r>
              <a:rPr lang="en-US" spc="-150" dirty="0" smtClean="0">
                <a:solidFill>
                  <a:srgbClr val="00194C"/>
                </a:solidFill>
              </a:rPr>
              <a:t>g, and now is, </a:t>
            </a:r>
            <a:r>
              <a:rPr lang="en-US" dirty="0" smtClean="0">
                <a:solidFill>
                  <a:srgbClr val="00194C"/>
                </a:solidFill>
              </a:rPr>
              <a:t>when </a:t>
            </a:r>
            <a:r>
              <a:rPr lang="en-US" spc="-150" dirty="0" smtClean="0">
                <a:solidFill>
                  <a:srgbClr val="00194C"/>
                </a:solidFill>
              </a:rPr>
              <a:t>the true wors</a:t>
            </a:r>
            <a:r>
              <a:rPr lang="en-US" dirty="0" smtClean="0">
                <a:solidFill>
                  <a:srgbClr val="00194C"/>
                </a:solidFill>
              </a:rPr>
              <a:t>hipers will</a:t>
            </a:r>
            <a:r>
              <a:rPr lang="en-US" spc="-150" dirty="0" smtClean="0">
                <a:solidFill>
                  <a:srgbClr val="00194C"/>
                </a:solidFill>
              </a:rPr>
              <a:t> worship </a:t>
            </a:r>
            <a:r>
              <a:rPr lang="en-US" dirty="0" smtClean="0">
                <a:solidFill>
                  <a:srgbClr val="00194C"/>
                </a:solidFill>
              </a:rPr>
              <a:t>the Father in </a:t>
            </a:r>
            <a:r>
              <a:rPr lang="en-US" spc="-150" dirty="0" smtClean="0">
                <a:solidFill>
                  <a:srgbClr val="00194C"/>
                </a:solidFill>
              </a:rPr>
              <a:t>spirit and truth; for </a:t>
            </a:r>
            <a:r>
              <a:rPr lang="en-US" dirty="0" smtClean="0">
                <a:solidFill>
                  <a:srgbClr val="00194C"/>
                </a:solidFill>
              </a:rPr>
              <a:t>such people the Father seeks to be His worshipers. God is spirit, and those who worship Him must worship in spirit and truth." </a:t>
            </a:r>
          </a:p>
          <a:p>
            <a:pPr>
              <a:lnSpc>
                <a:spcPct val="90000"/>
              </a:lnSpc>
              <a:spcBef>
                <a:spcPts val="0"/>
              </a:spcBef>
            </a:pPr>
            <a:r>
              <a:rPr lang="en-US" b="1" dirty="0" smtClean="0">
                <a:solidFill>
                  <a:srgbClr val="00194C"/>
                </a:solidFill>
              </a:rPr>
              <a:t>John 16:13-14 </a:t>
            </a:r>
            <a:r>
              <a:rPr lang="en-US" dirty="0" smtClean="0">
                <a:solidFill>
                  <a:srgbClr val="00194C"/>
                </a:solidFill>
              </a:rPr>
              <a:t>"But when He, the Spirit of truth, comes, He will guide you into all the truth; for He will not speak on His own initiative, but whatever He hears, He will speak; and He will disclose to you what is to come. He will glorify Me, for He will take of Mine and will disclose </a:t>
            </a:r>
            <a:r>
              <a:rPr lang="en-US" i="1" dirty="0" smtClean="0">
                <a:solidFill>
                  <a:srgbClr val="00194C"/>
                </a:solidFill>
              </a:rPr>
              <a:t>it</a:t>
            </a:r>
            <a:r>
              <a:rPr lang="en-US" dirty="0" smtClean="0">
                <a:solidFill>
                  <a:srgbClr val="00194C"/>
                </a:solidFill>
              </a:rPr>
              <a:t> to you.”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STUDY THE WORD</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solidFill>
                  <a:srgbClr val="00194C"/>
                </a:solidFill>
              </a:rPr>
              <a:t>2 Timothy 2:15-16 </a:t>
            </a:r>
            <a:r>
              <a:rPr lang="en-US" dirty="0" smtClean="0">
                <a:solidFill>
                  <a:srgbClr val="00194C"/>
                </a:solidFill>
              </a:rPr>
              <a:t>Be </a:t>
            </a:r>
            <a:r>
              <a:rPr lang="en-US" u="sng" dirty="0" smtClean="0">
                <a:solidFill>
                  <a:srgbClr val="00194C"/>
                </a:solidFill>
              </a:rPr>
              <a:t>diligent</a:t>
            </a:r>
            <a:r>
              <a:rPr lang="en-US" dirty="0" smtClean="0">
                <a:solidFill>
                  <a:srgbClr val="00194C"/>
                </a:solidFill>
              </a:rPr>
              <a:t> to present yourself </a:t>
            </a:r>
            <a:r>
              <a:rPr lang="en-US" u="sng" dirty="0" smtClean="0">
                <a:solidFill>
                  <a:srgbClr val="00194C"/>
                </a:solidFill>
              </a:rPr>
              <a:t>approved</a:t>
            </a:r>
            <a:r>
              <a:rPr lang="en-US" dirty="0" smtClean="0">
                <a:solidFill>
                  <a:srgbClr val="00194C"/>
                </a:solidFill>
              </a:rPr>
              <a:t> to God as a workman who does not need to be ashamed, </a:t>
            </a:r>
            <a:r>
              <a:rPr lang="en-US" u="sng" dirty="0" smtClean="0">
                <a:solidFill>
                  <a:srgbClr val="00194C"/>
                </a:solidFill>
              </a:rPr>
              <a:t>accurately</a:t>
            </a:r>
            <a:r>
              <a:rPr lang="en-US" dirty="0" smtClean="0">
                <a:solidFill>
                  <a:srgbClr val="00194C"/>
                </a:solidFill>
              </a:rPr>
              <a:t> handling the word of truth. </a:t>
            </a:r>
            <a:br>
              <a:rPr lang="en-US" dirty="0" smtClean="0">
                <a:solidFill>
                  <a:srgbClr val="00194C"/>
                </a:solidFill>
              </a:rPr>
            </a:br>
            <a:r>
              <a:rPr lang="en-US" dirty="0" smtClean="0">
                <a:solidFill>
                  <a:srgbClr val="00194C"/>
                </a:solidFill>
              </a:rPr>
              <a:t>But avoid worldly </a:t>
            </a:r>
            <a:r>
              <a:rPr lang="en-US" i="1" dirty="0" smtClean="0">
                <a:solidFill>
                  <a:srgbClr val="00194C"/>
                </a:solidFill>
              </a:rPr>
              <a:t>and</a:t>
            </a:r>
            <a:r>
              <a:rPr lang="en-US" dirty="0" smtClean="0">
                <a:solidFill>
                  <a:srgbClr val="00194C"/>
                </a:solidFill>
              </a:rPr>
              <a:t> empty chatter, for it will lead to further ungodliness…</a:t>
            </a:r>
          </a:p>
          <a:p>
            <a:pPr>
              <a:lnSpc>
                <a:spcPct val="90000"/>
              </a:lnSpc>
              <a:spcBef>
                <a:spcPts val="0"/>
              </a:spcBef>
            </a:pPr>
            <a:r>
              <a:rPr lang="en-US" b="1" dirty="0" smtClean="0">
                <a:solidFill>
                  <a:srgbClr val="00194C"/>
                </a:solidFill>
              </a:rPr>
              <a:t>Diligent: </a:t>
            </a:r>
            <a:r>
              <a:rPr lang="en-US" i="1" dirty="0" err="1" smtClean="0">
                <a:solidFill>
                  <a:srgbClr val="00194C"/>
                </a:solidFill>
              </a:rPr>
              <a:t>spoudazo</a:t>
            </a:r>
            <a:r>
              <a:rPr lang="en-US" i="1" dirty="0" smtClean="0">
                <a:solidFill>
                  <a:srgbClr val="00194C"/>
                </a:solidFill>
              </a:rPr>
              <a:t>: </a:t>
            </a:r>
            <a:r>
              <a:rPr lang="en-US" dirty="0" smtClean="0">
                <a:solidFill>
                  <a:srgbClr val="00194C"/>
                </a:solidFill>
              </a:rPr>
              <a:t>to eagerly make every effort </a:t>
            </a:r>
          </a:p>
          <a:p>
            <a:pPr>
              <a:lnSpc>
                <a:spcPct val="90000"/>
              </a:lnSpc>
              <a:spcBef>
                <a:spcPts val="0"/>
              </a:spcBef>
            </a:pPr>
            <a:r>
              <a:rPr lang="en-US" b="1" dirty="0" smtClean="0">
                <a:solidFill>
                  <a:srgbClr val="00194C"/>
                </a:solidFill>
              </a:rPr>
              <a:t>Approved: </a:t>
            </a:r>
            <a:r>
              <a:rPr lang="en-US" i="1" dirty="0" err="1" smtClean="0">
                <a:solidFill>
                  <a:srgbClr val="00194C"/>
                </a:solidFill>
              </a:rPr>
              <a:t>dokimos</a:t>
            </a:r>
            <a:r>
              <a:rPr lang="en-US" i="1" dirty="0" smtClean="0">
                <a:solidFill>
                  <a:srgbClr val="00194C"/>
                </a:solidFill>
              </a:rPr>
              <a:t>: </a:t>
            </a:r>
            <a:r>
              <a:rPr lang="en-US" dirty="0" smtClean="0">
                <a:solidFill>
                  <a:srgbClr val="00194C"/>
                </a:solidFill>
              </a:rPr>
              <a:t>having stood the test</a:t>
            </a:r>
          </a:p>
          <a:p>
            <a:pPr>
              <a:lnSpc>
                <a:spcPct val="90000"/>
              </a:lnSpc>
              <a:spcBef>
                <a:spcPts val="0"/>
              </a:spcBef>
            </a:pPr>
            <a:r>
              <a:rPr lang="en-US" b="1" dirty="0" smtClean="0">
                <a:solidFill>
                  <a:srgbClr val="00194C"/>
                </a:solidFill>
              </a:rPr>
              <a:t>Accurately: </a:t>
            </a:r>
            <a:r>
              <a:rPr lang="en-US" i="1" dirty="0" err="1" smtClean="0">
                <a:solidFill>
                  <a:srgbClr val="00194C"/>
                </a:solidFill>
              </a:rPr>
              <a:t>orthotomeo</a:t>
            </a:r>
            <a:r>
              <a:rPr lang="en-US" i="1" dirty="0" smtClean="0">
                <a:solidFill>
                  <a:srgbClr val="00194C"/>
                </a:solidFill>
              </a:rPr>
              <a:t>: </a:t>
            </a:r>
            <a:r>
              <a:rPr lang="en-US" dirty="0" smtClean="0">
                <a:solidFill>
                  <a:srgbClr val="00194C"/>
                </a:solidFill>
              </a:rPr>
              <a:t>to make straight cuts; to correctly dissect; to rightly divide</a:t>
            </a:r>
          </a:p>
          <a:p>
            <a:pPr>
              <a:lnSpc>
                <a:spcPct val="90000"/>
              </a:lnSpc>
              <a:spcBef>
                <a:spcPts val="200"/>
              </a:spcBef>
            </a:pPr>
            <a:r>
              <a:rPr lang="en-US" b="1" dirty="0" smtClean="0">
                <a:solidFill>
                  <a:srgbClr val="00194C"/>
                </a:solidFill>
              </a:rPr>
              <a:t>1 Corinthians 4:6 </a:t>
            </a:r>
            <a:r>
              <a:rPr lang="en-US" dirty="0" smtClean="0">
                <a:solidFill>
                  <a:srgbClr val="00194C"/>
                </a:solidFill>
              </a:rPr>
              <a:t>Now these things, brethren, I have figuratively applied to myself and </a:t>
            </a:r>
            <a:r>
              <a:rPr lang="en-US" dirty="0" err="1" smtClean="0">
                <a:solidFill>
                  <a:srgbClr val="00194C"/>
                </a:solidFill>
              </a:rPr>
              <a:t>Apollos</a:t>
            </a:r>
            <a:r>
              <a:rPr lang="en-US" dirty="0" smtClean="0">
                <a:solidFill>
                  <a:srgbClr val="00194C"/>
                </a:solidFill>
              </a:rPr>
              <a:t> for your sakes, so that in us you may learn not to </a:t>
            </a:r>
            <a:r>
              <a:rPr lang="en-US" u="sng" dirty="0" smtClean="0">
                <a:solidFill>
                  <a:srgbClr val="00194C"/>
                </a:solidFill>
              </a:rPr>
              <a:t>exceed </a:t>
            </a:r>
            <a:r>
              <a:rPr lang="en-US" dirty="0" smtClean="0">
                <a:solidFill>
                  <a:srgbClr val="00194C"/>
                </a:solidFill>
              </a:rPr>
              <a:t>what is written, so that no one of you will become arrogant in behalf of one against the other. </a:t>
            </a:r>
          </a:p>
          <a:p>
            <a:pPr>
              <a:lnSpc>
                <a:spcPct val="90000"/>
              </a:lnSpc>
              <a:spcBef>
                <a:spcPts val="200"/>
              </a:spcBef>
            </a:pPr>
            <a:r>
              <a:rPr lang="en-US" b="1" dirty="0" smtClean="0">
                <a:solidFill>
                  <a:srgbClr val="00194C"/>
                </a:solidFill>
              </a:rPr>
              <a:t>Exceed</a:t>
            </a:r>
            <a:r>
              <a:rPr lang="en-US" b="1" spc="-150" dirty="0" smtClean="0">
                <a:solidFill>
                  <a:srgbClr val="00194C"/>
                </a:solidFill>
              </a:rPr>
              <a:t>: </a:t>
            </a:r>
            <a:r>
              <a:rPr lang="en-US" i="1" spc="-150" dirty="0" err="1" smtClean="0">
                <a:solidFill>
                  <a:srgbClr val="00194C"/>
                </a:solidFill>
              </a:rPr>
              <a:t>huper</a:t>
            </a:r>
            <a:r>
              <a:rPr lang="en-US" i="1" spc="-150" dirty="0" smtClean="0">
                <a:solidFill>
                  <a:srgbClr val="00194C"/>
                </a:solidFill>
              </a:rPr>
              <a:t>:  </a:t>
            </a:r>
            <a:r>
              <a:rPr lang="en-US" dirty="0" smtClean="0">
                <a:solidFill>
                  <a:srgbClr val="00194C"/>
                </a:solidFill>
              </a:rPr>
              <a:t>proverb:</a:t>
            </a:r>
            <a:r>
              <a:rPr lang="en-US" spc="-150" dirty="0" smtClean="0">
                <a:solidFill>
                  <a:srgbClr val="00194C"/>
                </a:solidFill>
              </a:rPr>
              <a:t> </a:t>
            </a:r>
            <a:r>
              <a:rPr lang="en-US" sz="2400" dirty="0" smtClean="0">
                <a:solidFill>
                  <a:srgbClr val="00194C"/>
                </a:solidFill>
              </a:rPr>
              <a:t>“nothing beyond what is written”</a:t>
            </a:r>
            <a:r>
              <a:rPr lang="en-US" sz="2400" dirty="0" smtClean="0"/>
              <a:t/>
            </a:r>
            <a:br>
              <a:rPr lang="en-US" sz="2400" dirty="0" smtClean="0"/>
            </a:br>
            <a:endParaRPr lang="en-US" sz="2400" dirty="0" smtClean="0">
              <a:solidFill>
                <a:srgbClr val="00194C"/>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5400" spc="-150" dirty="0" smtClean="0">
                <a:solidFill>
                  <a:srgbClr val="002060"/>
                </a:solidFill>
                <a:latin typeface="Tahoma" pitchFamily="34" charset="0"/>
                <a:ea typeface="Tahoma" pitchFamily="34" charset="0"/>
                <a:cs typeface="Tahoma" pitchFamily="34" charset="0"/>
              </a:rPr>
              <a:t>PRAYER</a:t>
            </a:r>
            <a:endParaRPr lang="en-US" sz="5400" spc="-15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100"/>
              </a:spcBef>
            </a:pPr>
            <a:r>
              <a:rPr lang="en-US" b="1" dirty="0" smtClean="0">
                <a:solidFill>
                  <a:srgbClr val="00194C"/>
                </a:solidFill>
              </a:rPr>
              <a:t>Acts 2:37-42 </a:t>
            </a:r>
            <a:r>
              <a:rPr lang="en-US" dirty="0" smtClean="0">
                <a:solidFill>
                  <a:srgbClr val="00194C"/>
                </a:solidFill>
              </a:rPr>
              <a:t> Now when they heard </a:t>
            </a:r>
            <a:r>
              <a:rPr lang="en-US" i="1" dirty="0" smtClean="0">
                <a:solidFill>
                  <a:srgbClr val="00194C"/>
                </a:solidFill>
              </a:rPr>
              <a:t>this,</a:t>
            </a:r>
            <a:r>
              <a:rPr lang="en-US" dirty="0" smtClean="0">
                <a:solidFill>
                  <a:srgbClr val="00194C"/>
                </a:solidFill>
              </a:rPr>
              <a:t> they were pierced to the heart, and said to Peter and the rest of the apostles, "Brethren, what shall we do?” Peter </a:t>
            </a:r>
            <a:r>
              <a:rPr lang="en-US" i="1" dirty="0" smtClean="0">
                <a:solidFill>
                  <a:srgbClr val="00194C"/>
                </a:solidFill>
              </a:rPr>
              <a:t>said</a:t>
            </a:r>
            <a:r>
              <a:rPr lang="en-US" dirty="0" smtClean="0">
                <a:solidFill>
                  <a:srgbClr val="00194C"/>
                </a:solidFill>
              </a:rPr>
              <a:t> to them, "Repent, and each of you be baptized in the name of Jesus Christ for the forgiveness of your sins; and you will receive the gift of the Holy Spirit. For the promise is for you and your children </a:t>
            </a:r>
            <a:r>
              <a:rPr lang="en-US" spc="-150" dirty="0" smtClean="0">
                <a:solidFill>
                  <a:srgbClr val="00194C"/>
                </a:solidFill>
              </a:rPr>
              <a:t>and for all </a:t>
            </a:r>
            <a:r>
              <a:rPr lang="en-US" dirty="0" smtClean="0">
                <a:solidFill>
                  <a:srgbClr val="00194C"/>
                </a:solidFill>
              </a:rPr>
              <a:t>who are far off</a:t>
            </a:r>
            <a:r>
              <a:rPr lang="en-US" spc="-150" dirty="0" smtClean="0">
                <a:solidFill>
                  <a:srgbClr val="00194C"/>
                </a:solidFill>
              </a:rPr>
              <a:t>, as many as the </a:t>
            </a:r>
            <a:r>
              <a:rPr lang="en-US" dirty="0" smtClean="0">
                <a:solidFill>
                  <a:srgbClr val="00194C"/>
                </a:solidFill>
              </a:rPr>
              <a:t>Lord our God will call to Himself.”  With many </a:t>
            </a:r>
            <a:r>
              <a:rPr lang="en-US" spc="-150" dirty="0" smtClean="0">
                <a:solidFill>
                  <a:srgbClr val="00194C"/>
                </a:solidFill>
              </a:rPr>
              <a:t>other words he </a:t>
            </a:r>
            <a:r>
              <a:rPr lang="en-US" dirty="0" smtClean="0">
                <a:solidFill>
                  <a:srgbClr val="00194C"/>
                </a:solidFill>
              </a:rPr>
              <a:t>solemnly testified</a:t>
            </a:r>
            <a:r>
              <a:rPr lang="en-US" spc="-150" dirty="0" smtClean="0">
                <a:solidFill>
                  <a:srgbClr val="00194C"/>
                </a:solidFill>
              </a:rPr>
              <a:t> and </a:t>
            </a:r>
            <a:r>
              <a:rPr lang="en-US" dirty="0" smtClean="0">
                <a:solidFill>
                  <a:srgbClr val="00194C"/>
                </a:solidFill>
              </a:rPr>
              <a:t>kept </a:t>
            </a:r>
            <a:r>
              <a:rPr lang="en-US" spc="-300" dirty="0" smtClean="0">
                <a:solidFill>
                  <a:srgbClr val="00194C"/>
                </a:solidFill>
              </a:rPr>
              <a:t>on</a:t>
            </a:r>
            <a:r>
              <a:rPr lang="en-US" dirty="0" smtClean="0">
                <a:solidFill>
                  <a:srgbClr val="00194C"/>
                </a:solidFill>
              </a:rPr>
              <a:t> exhorting them, saying, "Be saved from this perverse generation</a:t>
            </a:r>
            <a:r>
              <a:rPr lang="en-US" spc="-150" dirty="0" smtClean="0">
                <a:solidFill>
                  <a:srgbClr val="00194C"/>
                </a:solidFill>
              </a:rPr>
              <a:t>!”  So then, </a:t>
            </a:r>
            <a:r>
              <a:rPr lang="en-US" dirty="0" smtClean="0">
                <a:solidFill>
                  <a:srgbClr val="00194C"/>
                </a:solidFill>
              </a:rPr>
              <a:t>those who had received his word were baptized; and that day there were added about three thousand souls. They were continually devoting themselves to the apostles' teaching and to fellowship, to the breaking of bread and to prayer. </a:t>
            </a:r>
            <a:endParaRPr lang="en-US"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prayer</a:t>
            </a:r>
            <a:endParaRPr lang="en-US" sz="54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89000"/>
              </a:lnSpc>
              <a:spcBef>
                <a:spcPts val="0"/>
              </a:spcBef>
            </a:pPr>
            <a:r>
              <a:rPr lang="en-US" b="1" dirty="0" err="1" smtClean="0">
                <a:solidFill>
                  <a:srgbClr val="00194C"/>
                </a:solidFill>
                <a:latin typeface="Tahoma" pitchFamily="34" charset="0"/>
                <a:ea typeface="Tahoma" pitchFamily="34" charset="0"/>
                <a:cs typeface="Tahoma" pitchFamily="34" charset="0"/>
              </a:rPr>
              <a:t>Proseuche</a:t>
            </a:r>
            <a:r>
              <a:rPr lang="en-US" b="1" dirty="0" smtClean="0">
                <a:solidFill>
                  <a:srgbClr val="00194C"/>
                </a:solidFill>
                <a:latin typeface="Tahoma" pitchFamily="34" charset="0"/>
                <a:ea typeface="Tahoma" pitchFamily="34" charset="0"/>
                <a:cs typeface="Tahoma" pitchFamily="34" charset="0"/>
              </a:rPr>
              <a:t>:</a:t>
            </a:r>
            <a:r>
              <a:rPr lang="en-US" dirty="0" smtClean="0">
                <a:solidFill>
                  <a:srgbClr val="00194C"/>
                </a:solidFill>
                <a:latin typeface="Tahoma" pitchFamily="34" charset="0"/>
                <a:ea typeface="Tahoma" pitchFamily="34" charset="0"/>
                <a:cs typeface="Tahoma" pitchFamily="34" charset="0"/>
              </a:rPr>
              <a:t> praying (usually in a designated place)</a:t>
            </a:r>
          </a:p>
          <a:p>
            <a:pPr>
              <a:lnSpc>
                <a:spcPct val="89000"/>
              </a:lnSpc>
              <a:spcBef>
                <a:spcPts val="0"/>
              </a:spcBef>
            </a:pPr>
            <a:r>
              <a:rPr lang="en-US" b="1" dirty="0" err="1" smtClean="0">
                <a:solidFill>
                  <a:srgbClr val="00194C"/>
                </a:solidFill>
              </a:rPr>
              <a:t>Proseuchomai</a:t>
            </a:r>
            <a:r>
              <a:rPr lang="en-US" b="1" dirty="0" smtClean="0">
                <a:solidFill>
                  <a:srgbClr val="00194C"/>
                </a:solidFill>
              </a:rPr>
              <a:t>: </a:t>
            </a:r>
            <a:r>
              <a:rPr lang="en-US" dirty="0" smtClean="0">
                <a:solidFill>
                  <a:srgbClr val="00194C"/>
                </a:solidFill>
              </a:rPr>
              <a:t>to pray before someone</a:t>
            </a:r>
            <a:endParaRPr lang="en-US" dirty="0" smtClean="0">
              <a:solidFill>
                <a:srgbClr val="00194C"/>
              </a:solidFill>
              <a:latin typeface="Tahoma" pitchFamily="34" charset="0"/>
              <a:ea typeface="Tahoma" pitchFamily="34" charset="0"/>
              <a:cs typeface="Tahoma" pitchFamily="34" charset="0"/>
            </a:endParaRPr>
          </a:p>
          <a:p>
            <a:pPr>
              <a:lnSpc>
                <a:spcPct val="89000"/>
              </a:lnSpc>
              <a:spcBef>
                <a:spcPts val="0"/>
              </a:spcBef>
            </a:pPr>
            <a:r>
              <a:rPr lang="en-US" b="1" dirty="0" err="1" smtClean="0">
                <a:solidFill>
                  <a:srgbClr val="00194C"/>
                </a:solidFill>
              </a:rPr>
              <a:t>Deesis</a:t>
            </a:r>
            <a:r>
              <a:rPr lang="en-US" b="1" dirty="0" smtClean="0">
                <a:solidFill>
                  <a:srgbClr val="00194C"/>
                </a:solidFill>
              </a:rPr>
              <a:t>: </a:t>
            </a:r>
            <a:r>
              <a:rPr lang="en-US" dirty="0" smtClean="0">
                <a:solidFill>
                  <a:srgbClr val="00194C"/>
                </a:solidFill>
              </a:rPr>
              <a:t>bringing an urgent need</a:t>
            </a:r>
          </a:p>
          <a:p>
            <a:pPr>
              <a:lnSpc>
                <a:spcPct val="89000"/>
              </a:lnSpc>
              <a:spcBef>
                <a:spcPts val="0"/>
              </a:spcBef>
            </a:pPr>
            <a:r>
              <a:rPr lang="en-US" b="1" dirty="0" err="1" smtClean="0">
                <a:solidFill>
                  <a:srgbClr val="00194C"/>
                </a:solidFill>
                <a:latin typeface="Tahoma" pitchFamily="34" charset="0"/>
                <a:ea typeface="Tahoma" pitchFamily="34" charset="0"/>
                <a:cs typeface="Tahoma" pitchFamily="34" charset="0"/>
              </a:rPr>
              <a:t>Deomai</a:t>
            </a:r>
            <a:r>
              <a:rPr lang="en-US" b="1" dirty="0" smtClean="0">
                <a:solidFill>
                  <a:srgbClr val="00194C"/>
                </a:solidFill>
                <a:latin typeface="Tahoma" pitchFamily="34" charset="0"/>
                <a:ea typeface="Tahoma" pitchFamily="34" charset="0"/>
                <a:cs typeface="Tahoma" pitchFamily="34" charset="0"/>
              </a:rPr>
              <a:t>: </a:t>
            </a:r>
            <a:r>
              <a:rPr lang="en-US" dirty="0" smtClean="0">
                <a:solidFill>
                  <a:srgbClr val="00194C"/>
                </a:solidFill>
                <a:latin typeface="Tahoma" pitchFamily="34" charset="0"/>
                <a:ea typeface="Tahoma" pitchFamily="34" charset="0"/>
                <a:cs typeface="Tahoma" pitchFamily="34" charset="0"/>
              </a:rPr>
              <a:t>(spoken) to bind something in prayer; expressing a desperate plea</a:t>
            </a:r>
          </a:p>
          <a:p>
            <a:pPr>
              <a:lnSpc>
                <a:spcPct val="89000"/>
              </a:lnSpc>
              <a:spcBef>
                <a:spcPts val="0"/>
              </a:spcBef>
            </a:pPr>
            <a:r>
              <a:rPr lang="en-US" b="1" dirty="0" err="1" smtClean="0">
                <a:solidFill>
                  <a:srgbClr val="00194C"/>
                </a:solidFill>
              </a:rPr>
              <a:t>Euchomai</a:t>
            </a:r>
            <a:r>
              <a:rPr lang="en-US" b="1" dirty="0" smtClean="0">
                <a:solidFill>
                  <a:srgbClr val="00194C"/>
                </a:solidFill>
              </a:rPr>
              <a:t>: </a:t>
            </a:r>
            <a:r>
              <a:rPr lang="en-US" dirty="0" smtClean="0">
                <a:solidFill>
                  <a:srgbClr val="00194C"/>
                </a:solidFill>
              </a:rPr>
              <a:t>to express a wish orally</a:t>
            </a:r>
          </a:p>
          <a:p>
            <a:pPr>
              <a:lnSpc>
                <a:spcPct val="89000"/>
              </a:lnSpc>
              <a:spcBef>
                <a:spcPts val="0"/>
              </a:spcBef>
            </a:pPr>
            <a:r>
              <a:rPr lang="en-US" b="1" dirty="0" err="1" smtClean="0">
                <a:solidFill>
                  <a:srgbClr val="00194C"/>
                </a:solidFill>
                <a:latin typeface="Tahoma" pitchFamily="34" charset="0"/>
                <a:ea typeface="Tahoma" pitchFamily="34" charset="0"/>
                <a:cs typeface="Tahoma" pitchFamily="34" charset="0"/>
              </a:rPr>
              <a:t>Aiteo</a:t>
            </a:r>
            <a:r>
              <a:rPr lang="en-US" b="1" dirty="0" smtClean="0">
                <a:solidFill>
                  <a:srgbClr val="00194C"/>
                </a:solidFill>
                <a:latin typeface="Tahoma" pitchFamily="34" charset="0"/>
                <a:ea typeface="Tahoma" pitchFamily="34" charset="0"/>
                <a:cs typeface="Tahoma" pitchFamily="34" charset="0"/>
              </a:rPr>
              <a:t>: </a:t>
            </a:r>
            <a:r>
              <a:rPr lang="en-US" dirty="0" smtClean="0">
                <a:solidFill>
                  <a:srgbClr val="00194C"/>
                </a:solidFill>
                <a:latin typeface="Tahoma" pitchFamily="34" charset="0"/>
                <a:ea typeface="Tahoma" pitchFamily="34" charset="0"/>
                <a:cs typeface="Tahoma" pitchFamily="34" charset="0"/>
              </a:rPr>
              <a:t>to ask (to demand) </a:t>
            </a:r>
            <a:r>
              <a:rPr lang="en-US" b="1" spc="-150" dirty="0" smtClean="0">
                <a:solidFill>
                  <a:srgbClr val="00194C"/>
                </a:solidFill>
              </a:rPr>
              <a:t>1 Corinthians 1:22</a:t>
            </a:r>
            <a:r>
              <a:rPr lang="en-US" dirty="0" smtClean="0">
                <a:solidFill>
                  <a:srgbClr val="00194C"/>
                </a:solidFill>
              </a:rPr>
              <a:t> For indeed Jews ask for signs </a:t>
            </a:r>
            <a:r>
              <a:rPr lang="en-US" spc="-150" dirty="0" smtClean="0">
                <a:solidFill>
                  <a:srgbClr val="00194C"/>
                </a:solidFill>
              </a:rPr>
              <a:t>and Greeks search </a:t>
            </a:r>
            <a:r>
              <a:rPr lang="en-US" dirty="0" smtClean="0">
                <a:solidFill>
                  <a:srgbClr val="00194C"/>
                </a:solidFill>
              </a:rPr>
              <a:t>for wisdom </a:t>
            </a:r>
          </a:p>
          <a:p>
            <a:pPr>
              <a:lnSpc>
                <a:spcPct val="89000"/>
              </a:lnSpc>
              <a:spcBef>
                <a:spcPts val="0"/>
              </a:spcBef>
            </a:pPr>
            <a:r>
              <a:rPr lang="en-US" b="1" dirty="0" smtClean="0">
                <a:solidFill>
                  <a:srgbClr val="00194C"/>
                </a:solidFill>
              </a:rPr>
              <a:t>Matthew 6:9-13 </a:t>
            </a:r>
            <a:r>
              <a:rPr lang="en-US" dirty="0" smtClean="0">
                <a:solidFill>
                  <a:srgbClr val="00194C"/>
                </a:solidFill>
              </a:rPr>
              <a:t>Pray, then, in this way: 'Our Father who is in </a:t>
            </a:r>
            <a:r>
              <a:rPr lang="en-US" spc="-150" dirty="0" smtClean="0">
                <a:solidFill>
                  <a:srgbClr val="00194C"/>
                </a:solidFill>
              </a:rPr>
              <a:t>heaven, hallowed be </a:t>
            </a:r>
            <a:r>
              <a:rPr lang="en-US" dirty="0" smtClean="0">
                <a:solidFill>
                  <a:srgbClr val="00194C"/>
                </a:solidFill>
              </a:rPr>
              <a:t>Your name. Your kingdom come. Your will be done, </a:t>
            </a:r>
            <a:r>
              <a:rPr lang="en-US" spc="-150" dirty="0" smtClean="0">
                <a:solidFill>
                  <a:srgbClr val="00194C"/>
                </a:solidFill>
              </a:rPr>
              <a:t>on earth as it is in </a:t>
            </a:r>
            <a:r>
              <a:rPr lang="en-US" dirty="0" smtClean="0">
                <a:solidFill>
                  <a:srgbClr val="00194C"/>
                </a:solidFill>
              </a:rPr>
              <a:t>heaven. Give us this day our daily bread. And </a:t>
            </a:r>
            <a:r>
              <a:rPr lang="en-US" spc="-150" dirty="0" smtClean="0">
                <a:solidFill>
                  <a:srgbClr val="00194C"/>
                </a:solidFill>
              </a:rPr>
              <a:t>forgive us our </a:t>
            </a:r>
            <a:r>
              <a:rPr lang="en-US" dirty="0" smtClean="0">
                <a:solidFill>
                  <a:srgbClr val="00194C"/>
                </a:solidFill>
              </a:rPr>
              <a:t>debts, as </a:t>
            </a:r>
            <a:r>
              <a:rPr lang="en-US" spc="-150" dirty="0" smtClean="0">
                <a:solidFill>
                  <a:srgbClr val="00194C"/>
                </a:solidFill>
              </a:rPr>
              <a:t>we also have </a:t>
            </a:r>
            <a:r>
              <a:rPr lang="en-US" dirty="0" smtClean="0">
                <a:solidFill>
                  <a:srgbClr val="00194C"/>
                </a:solidFill>
              </a:rPr>
              <a:t>forgiven our debtors</a:t>
            </a:r>
            <a:r>
              <a:rPr lang="en-US" spc="-150" dirty="0" smtClean="0">
                <a:solidFill>
                  <a:srgbClr val="00194C"/>
                </a:solidFill>
              </a:rPr>
              <a:t>. Do not </a:t>
            </a:r>
            <a:r>
              <a:rPr lang="en-US" dirty="0" smtClean="0">
                <a:solidFill>
                  <a:srgbClr val="00194C"/>
                </a:solidFill>
              </a:rPr>
              <a:t>lead us into temptation, but deliver us from evil. [For Yours is the kingdom and the power and the glory forever. Amen.’]</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LOVE AND SERVE</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100"/>
              </a:spcBef>
            </a:pPr>
            <a:r>
              <a:rPr lang="en-US" b="1" dirty="0" smtClean="0">
                <a:solidFill>
                  <a:srgbClr val="002060"/>
                </a:solidFill>
              </a:rPr>
              <a:t>John 13:33-35 </a:t>
            </a:r>
            <a:r>
              <a:rPr lang="en-US" dirty="0" smtClean="0">
                <a:solidFill>
                  <a:srgbClr val="002060"/>
                </a:solidFill>
              </a:rPr>
              <a:t> "Little children, I am with you a little while longer. You will seek Me</a:t>
            </a:r>
            <a:r>
              <a:rPr lang="en-US" spc="-150" dirty="0" smtClean="0">
                <a:solidFill>
                  <a:srgbClr val="002060"/>
                </a:solidFill>
              </a:rPr>
              <a:t>; and as I said </a:t>
            </a:r>
            <a:r>
              <a:rPr lang="en-US" dirty="0" smtClean="0">
                <a:solidFill>
                  <a:srgbClr val="002060"/>
                </a:solidFill>
              </a:rPr>
              <a:t>to the Jews now I also say to you, 'Where I am going, you cannot come.‘ A new </a:t>
            </a:r>
            <a:r>
              <a:rPr lang="en-US" b="1" dirty="0" smtClean="0">
                <a:solidFill>
                  <a:srgbClr val="002060"/>
                </a:solidFill>
              </a:rPr>
              <a:t>commandment</a:t>
            </a:r>
            <a:r>
              <a:rPr lang="en-US" dirty="0" smtClean="0">
                <a:solidFill>
                  <a:srgbClr val="002060"/>
                </a:solidFill>
              </a:rPr>
              <a:t> I give to you, that you love one another, even as I have loved you, that you also love one another. By this all men will know that you are My disciples, if you have love for one another.“</a:t>
            </a:r>
          </a:p>
          <a:p>
            <a:pPr>
              <a:lnSpc>
                <a:spcPct val="90000"/>
              </a:lnSpc>
              <a:spcBef>
                <a:spcPts val="100"/>
              </a:spcBef>
            </a:pPr>
            <a:r>
              <a:rPr lang="en-US" dirty="0" smtClean="0">
                <a:solidFill>
                  <a:srgbClr val="002060"/>
                </a:solidFill>
              </a:rPr>
              <a:t>Love: </a:t>
            </a:r>
            <a:r>
              <a:rPr lang="en-US" i="1" dirty="0" smtClean="0">
                <a:solidFill>
                  <a:srgbClr val="002060"/>
                </a:solidFill>
              </a:rPr>
              <a:t>agape: </a:t>
            </a:r>
            <a:r>
              <a:rPr lang="en-US" dirty="0" smtClean="0">
                <a:solidFill>
                  <a:srgbClr val="002060"/>
                </a:solidFill>
              </a:rPr>
              <a:t>a caring that pts the best interest of another person before your own </a:t>
            </a:r>
          </a:p>
          <a:p>
            <a:pPr>
              <a:lnSpc>
                <a:spcPct val="90000"/>
              </a:lnSpc>
              <a:spcBef>
                <a:spcPts val="100"/>
              </a:spcBef>
            </a:pPr>
            <a:r>
              <a:rPr lang="en-US" b="1" spc="-150" dirty="0" smtClean="0">
                <a:solidFill>
                  <a:srgbClr val="002060"/>
                </a:solidFill>
              </a:rPr>
              <a:t>Galatians 6:2-5 </a:t>
            </a:r>
            <a:r>
              <a:rPr lang="en-US" spc="-150" dirty="0" smtClean="0">
                <a:solidFill>
                  <a:srgbClr val="002060"/>
                </a:solidFill>
              </a:rPr>
              <a:t>Bear </a:t>
            </a:r>
            <a:r>
              <a:rPr lang="en-US" dirty="0" smtClean="0">
                <a:solidFill>
                  <a:srgbClr val="002060"/>
                </a:solidFill>
              </a:rPr>
              <a:t>one another's burdens, and thus fulfill the </a:t>
            </a:r>
            <a:r>
              <a:rPr lang="en-US" spc="-150" dirty="0" smtClean="0">
                <a:solidFill>
                  <a:srgbClr val="002060"/>
                </a:solidFill>
              </a:rPr>
              <a:t>law of Christ. </a:t>
            </a:r>
            <a:r>
              <a:rPr lang="en-US" dirty="0" smtClean="0">
                <a:solidFill>
                  <a:srgbClr val="002060"/>
                </a:solidFill>
              </a:rPr>
              <a:t>If anyone thinks he is something when he is nothing, he deceives himself. But each one must examine his own work, and then he will have </a:t>
            </a:r>
            <a:r>
              <a:rPr lang="en-US" i="1" dirty="0" smtClean="0">
                <a:solidFill>
                  <a:srgbClr val="002060"/>
                </a:solidFill>
              </a:rPr>
              <a:t>reason for</a:t>
            </a:r>
            <a:r>
              <a:rPr lang="en-US" dirty="0" smtClean="0">
                <a:solidFill>
                  <a:srgbClr val="002060"/>
                </a:solidFill>
              </a:rPr>
              <a:t> boasting </a:t>
            </a:r>
            <a:r>
              <a:rPr lang="en-US" spc="-150" dirty="0" smtClean="0">
                <a:solidFill>
                  <a:srgbClr val="002060"/>
                </a:solidFill>
              </a:rPr>
              <a:t>in regard </a:t>
            </a:r>
            <a:r>
              <a:rPr lang="en-US" dirty="0" smtClean="0">
                <a:solidFill>
                  <a:srgbClr val="002060"/>
                </a:solidFill>
              </a:rPr>
              <a:t>to himself alone</a:t>
            </a:r>
            <a:r>
              <a:rPr lang="en-US" spc="-150" dirty="0" smtClean="0">
                <a:solidFill>
                  <a:srgbClr val="002060"/>
                </a:solidFill>
              </a:rPr>
              <a:t>, and not </a:t>
            </a:r>
            <a:r>
              <a:rPr lang="en-US" dirty="0" smtClean="0">
                <a:solidFill>
                  <a:srgbClr val="002060"/>
                </a:solidFill>
              </a:rPr>
              <a:t>in regard to another. For each one will bear his own load.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066800"/>
          </a:xfrm>
        </p:spPr>
        <p:txBody>
          <a:bodyPr>
            <a:normAutofit/>
          </a:bodyPr>
          <a:lstStyle/>
          <a:p>
            <a:pPr algn="ctr"/>
            <a:r>
              <a:rPr lang="en-US" sz="5400" dirty="0" smtClean="0">
                <a:solidFill>
                  <a:srgbClr val="002060"/>
                </a:solidFill>
              </a:rPr>
              <a:t>REMEMBER AND LIVE</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solidFill>
                  <a:srgbClr val="002060"/>
                </a:solidFill>
              </a:rPr>
              <a:t>1 Corinthians 11:23-26 </a:t>
            </a:r>
            <a:r>
              <a:rPr lang="en-US" dirty="0" smtClean="0">
                <a:solidFill>
                  <a:srgbClr val="002060"/>
                </a:solidFill>
              </a:rPr>
              <a:t> I received from the Lord that which I also delivered to you, that the Lord Jesus in the night in which He was betrayed took bread; and when He had given thanks, He broke it and said, "This is My body, which is for you; do this in remembrance of Me.” In the same way </a:t>
            </a:r>
            <a:r>
              <a:rPr lang="en-US" i="1" dirty="0" smtClean="0">
                <a:solidFill>
                  <a:srgbClr val="002060"/>
                </a:solidFill>
              </a:rPr>
              <a:t>He took</a:t>
            </a:r>
            <a:r>
              <a:rPr lang="en-US" dirty="0" smtClean="0">
                <a:solidFill>
                  <a:srgbClr val="002060"/>
                </a:solidFill>
              </a:rPr>
              <a:t> the cup also after supper, saying, "This cup is the new covenant in My blood; do this, </a:t>
            </a:r>
            <a:r>
              <a:rPr lang="en-US" spc="-150" dirty="0" smtClean="0">
                <a:solidFill>
                  <a:srgbClr val="002060"/>
                </a:solidFill>
              </a:rPr>
              <a:t>as often as </a:t>
            </a:r>
            <a:r>
              <a:rPr lang="en-US" dirty="0" smtClean="0">
                <a:solidFill>
                  <a:srgbClr val="002060"/>
                </a:solidFill>
              </a:rPr>
              <a:t>you drink </a:t>
            </a:r>
            <a:r>
              <a:rPr lang="en-US" i="1" dirty="0" smtClean="0">
                <a:solidFill>
                  <a:srgbClr val="002060"/>
                </a:solidFill>
              </a:rPr>
              <a:t>it,</a:t>
            </a:r>
            <a:r>
              <a:rPr lang="en-US" dirty="0" smtClean="0">
                <a:solidFill>
                  <a:srgbClr val="002060"/>
                </a:solidFill>
              </a:rPr>
              <a:t> in remembrance of Me.” For as often as you eat this bread and drink the cup, you proclaim the Lord's death until He comes. </a:t>
            </a:r>
          </a:p>
          <a:p>
            <a:pPr>
              <a:lnSpc>
                <a:spcPct val="90000"/>
              </a:lnSpc>
              <a:spcBef>
                <a:spcPts val="200"/>
              </a:spcBef>
            </a:pPr>
            <a:r>
              <a:rPr lang="en-US" b="1" dirty="0" smtClean="0">
                <a:solidFill>
                  <a:srgbClr val="002060"/>
                </a:solidFill>
              </a:rPr>
              <a:t>Matthew 28:19-20 </a:t>
            </a:r>
            <a:r>
              <a:rPr lang="en-US" dirty="0" smtClean="0">
                <a:solidFill>
                  <a:srgbClr val="002060"/>
                </a:solidFill>
              </a:rPr>
              <a:t>"Go therefore and make disciples of all the nations, baptizing them in the name of the Father and the Son and the Holy Spirit, teaching them to observe all that I commanded you; and lo, I am with you always, even to the end of the age." </a:t>
            </a:r>
          </a:p>
          <a:p>
            <a:pPr>
              <a:lnSpc>
                <a:spcPct val="90000"/>
              </a:lnSpc>
              <a:spcBef>
                <a:spcPts val="20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8275</TotalTime>
  <Words>298</Words>
  <Application>Microsoft Office PowerPoint</Application>
  <PresentationFormat>On-screen Show (4:3)</PresentationFormat>
  <Paragraphs>59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THE PURPOSE OF THE CHURCH</vt:lpstr>
      <vt:lpstr>WORSHIP</vt:lpstr>
      <vt:lpstr>STUDY THE WORD</vt:lpstr>
      <vt:lpstr>PRAYER</vt:lpstr>
      <vt:lpstr>prayer</vt:lpstr>
      <vt:lpstr>LOVE AND SERVE</vt:lpstr>
      <vt:lpstr>REMEMBER AND LIVE</vt:lpstr>
      <vt:lpstr>EXAMPLE OF GODLY LIVING</vt:lpstr>
      <vt:lpstr>EQUIPPED FOR EVANGELISM</vt:lpstr>
      <vt:lpstr>GUARDING THE TRUTH</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40</cp:revision>
  <dcterms:created xsi:type="dcterms:W3CDTF">2018-12-30T17:11:34Z</dcterms:created>
  <dcterms:modified xsi:type="dcterms:W3CDTF">2019-04-26T00:14:59Z</dcterms:modified>
</cp:coreProperties>
</file>