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70" r:id="rId2"/>
    <p:sldId id="260" r:id="rId3"/>
    <p:sldId id="259" r:id="rId4"/>
    <p:sldId id="261" r:id="rId5"/>
    <p:sldId id="262" r:id="rId6"/>
    <p:sldId id="265" r:id="rId7"/>
    <p:sldId id="266" r:id="rId8"/>
    <p:sldId id="269" r:id="rId9"/>
    <p:sldId id="267" r:id="rId10"/>
    <p:sldId id="268" r:id="rId11"/>
    <p:sldId id="271" r:id="rId12"/>
    <p:sldId id="272" r:id="rId13"/>
    <p:sldId id="273" r:id="rId14"/>
    <p:sldId id="274" r:id="rId15"/>
    <p:sldId id="275" r:id="rId16"/>
    <p:sldId id="276" r:id="rId1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000"/>
    <a:srgbClr val="00194C"/>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1" d="100"/>
          <a:sy n="71" d="100"/>
        </p:scale>
        <p:origin x="-1368"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4/12/2019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4/12/2019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4/12/2019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4/12/2019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4/12/2019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4/12/2019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4/12/2019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4/12/2019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4/12/2019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4/12/2019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14</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GETTING IT RIGHT</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solidFill>
                  <a:srgbClr val="00194C"/>
                </a:solidFill>
                <a:latin typeface="Tahoma" pitchFamily="34" charset="0"/>
                <a:ea typeface="Tahoma" pitchFamily="34" charset="0"/>
                <a:cs typeface="Tahoma" pitchFamily="34" charset="0"/>
              </a:rPr>
              <a:t>Today is Palm Sunday – Passover (Unleavened Bread) begins 4/19 </a:t>
            </a:r>
            <a:r>
              <a:rPr lang="en-US" sz="2600" dirty="0" smtClean="0">
                <a:solidFill>
                  <a:srgbClr val="00194C"/>
                </a:solidFill>
                <a:latin typeface="Tahoma" pitchFamily="34" charset="0"/>
                <a:ea typeface="Tahoma" pitchFamily="34" charset="0"/>
                <a:cs typeface="Tahoma" pitchFamily="34" charset="0"/>
              </a:rPr>
              <a:t>(Nisan 14); </a:t>
            </a:r>
            <a:r>
              <a:rPr lang="en-US" dirty="0" smtClean="0">
                <a:solidFill>
                  <a:srgbClr val="00194C"/>
                </a:solidFill>
                <a:latin typeface="Tahoma" pitchFamily="34" charset="0"/>
                <a:ea typeface="Tahoma" pitchFamily="34" charset="0"/>
                <a:cs typeface="Tahoma" pitchFamily="34" charset="0"/>
              </a:rPr>
              <a:t>ends Saturday 4/27 </a:t>
            </a:r>
            <a:r>
              <a:rPr lang="en-US" sz="2600" dirty="0" smtClean="0">
                <a:solidFill>
                  <a:srgbClr val="00194C"/>
                </a:solidFill>
                <a:latin typeface="Tahoma" pitchFamily="34" charset="0"/>
                <a:ea typeface="Tahoma" pitchFamily="34" charset="0"/>
                <a:cs typeface="Tahoma" pitchFamily="34" charset="0"/>
              </a:rPr>
              <a:t>(Nisan 22)</a:t>
            </a:r>
          </a:p>
          <a:p>
            <a:pPr>
              <a:lnSpc>
                <a:spcPct val="90000"/>
              </a:lnSpc>
              <a:spcBef>
                <a:spcPts val="200"/>
              </a:spcBef>
            </a:pPr>
            <a:r>
              <a:rPr lang="en-US" sz="2600" dirty="0" smtClean="0">
                <a:solidFill>
                  <a:srgbClr val="00194C"/>
                </a:solidFill>
              </a:rPr>
              <a:t>Today’s date is Sunday, Nisan 9 (Nisan 10 begins at sundown this evening)</a:t>
            </a:r>
            <a:r>
              <a:rPr lang="en-US" sz="2600" dirty="0" smtClean="0">
                <a:solidFill>
                  <a:srgbClr val="00194C"/>
                </a:solidFill>
                <a:latin typeface="Tahoma" pitchFamily="34" charset="0"/>
                <a:ea typeface="Tahoma" pitchFamily="34" charset="0"/>
                <a:cs typeface="Tahoma" pitchFamily="34" charset="0"/>
              </a:rPr>
              <a:t> </a:t>
            </a:r>
          </a:p>
          <a:p>
            <a:pPr>
              <a:lnSpc>
                <a:spcPct val="90000"/>
              </a:lnSpc>
              <a:spcBef>
                <a:spcPts val="200"/>
              </a:spcBef>
            </a:pPr>
            <a:r>
              <a:rPr lang="en-US" sz="2600" dirty="0" smtClean="0">
                <a:solidFill>
                  <a:srgbClr val="00194C"/>
                </a:solidFill>
              </a:rPr>
              <a:t>The evening that began Nisan 10, was the day that the lambs were approved by the priests at the temple</a:t>
            </a:r>
          </a:p>
          <a:p>
            <a:pPr>
              <a:lnSpc>
                <a:spcPct val="90000"/>
              </a:lnSpc>
              <a:spcBef>
                <a:spcPts val="200"/>
              </a:spcBef>
            </a:pPr>
            <a:r>
              <a:rPr lang="en-US" sz="2700" dirty="0" smtClean="0">
                <a:solidFill>
                  <a:srgbClr val="00194C"/>
                </a:solidFill>
                <a:latin typeface="Tahoma" pitchFamily="34" charset="0"/>
                <a:ea typeface="Tahoma" pitchFamily="34" charset="0"/>
                <a:cs typeface="Tahoma" pitchFamily="34" charset="0"/>
              </a:rPr>
              <a:t>Many </a:t>
            </a:r>
            <a:r>
              <a:rPr lang="en-US" sz="2700" spc="-150" dirty="0" smtClean="0">
                <a:solidFill>
                  <a:srgbClr val="00194C"/>
                </a:solidFill>
                <a:latin typeface="Tahoma" pitchFamily="34" charset="0"/>
                <a:ea typeface="Tahoma" pitchFamily="34" charset="0"/>
                <a:cs typeface="Tahoma" pitchFamily="34" charset="0"/>
              </a:rPr>
              <a:t>of the </a:t>
            </a:r>
            <a:r>
              <a:rPr lang="en-US" sz="2700" dirty="0" smtClean="0">
                <a:solidFill>
                  <a:srgbClr val="00194C"/>
                </a:solidFill>
                <a:latin typeface="Tahoma" pitchFamily="34" charset="0"/>
                <a:ea typeface="Tahoma" pitchFamily="34" charset="0"/>
                <a:cs typeface="Tahoma" pitchFamily="34" charset="0"/>
              </a:rPr>
              <a:t>best sacrificial lambs came up the </a:t>
            </a:r>
            <a:r>
              <a:rPr lang="en-US" sz="2700" dirty="0" err="1" smtClean="0">
                <a:solidFill>
                  <a:srgbClr val="00194C"/>
                </a:solidFill>
                <a:latin typeface="Tahoma" pitchFamily="34" charset="0"/>
                <a:ea typeface="Tahoma" pitchFamily="34" charset="0"/>
                <a:cs typeface="Tahoma" pitchFamily="34" charset="0"/>
              </a:rPr>
              <a:t>Kidron</a:t>
            </a:r>
            <a:r>
              <a:rPr lang="en-US" sz="2700" dirty="0" smtClean="0">
                <a:solidFill>
                  <a:srgbClr val="00194C"/>
                </a:solidFill>
                <a:latin typeface="Tahoma" pitchFamily="34" charset="0"/>
                <a:ea typeface="Tahoma" pitchFamily="34" charset="0"/>
                <a:cs typeface="Tahoma" pitchFamily="34" charset="0"/>
              </a:rPr>
              <a:t> Valley from the shepherds’ fields;</a:t>
            </a:r>
            <a:r>
              <a:rPr lang="en-US" sz="2700" spc="-150" dirty="0" smtClean="0">
                <a:solidFill>
                  <a:srgbClr val="00194C"/>
                </a:solidFill>
                <a:latin typeface="Tahoma" pitchFamily="34" charset="0"/>
                <a:ea typeface="Tahoma" pitchFamily="34" charset="0"/>
                <a:cs typeface="Tahoma" pitchFamily="34" charset="0"/>
              </a:rPr>
              <a:t> they </a:t>
            </a:r>
            <a:r>
              <a:rPr lang="en-US" sz="2700" dirty="0" smtClean="0">
                <a:solidFill>
                  <a:srgbClr val="00194C"/>
                </a:solidFill>
                <a:latin typeface="Tahoma" pitchFamily="34" charset="0"/>
                <a:ea typeface="Tahoma" pitchFamily="34" charset="0"/>
                <a:cs typeface="Tahoma" pitchFamily="34" charset="0"/>
              </a:rPr>
              <a:t>were walked up the valley</a:t>
            </a:r>
            <a:r>
              <a:rPr lang="en-US" sz="2700" spc="-150" dirty="0" smtClean="0">
                <a:solidFill>
                  <a:srgbClr val="00194C"/>
                </a:solidFill>
                <a:latin typeface="Tahoma" pitchFamily="34" charset="0"/>
                <a:ea typeface="Tahoma" pitchFamily="34" charset="0"/>
                <a:cs typeface="Tahoma" pitchFamily="34" charset="0"/>
              </a:rPr>
              <a:t> to the </a:t>
            </a:r>
            <a:r>
              <a:rPr lang="en-US" sz="2700" dirty="0" smtClean="0">
                <a:solidFill>
                  <a:srgbClr val="00194C"/>
                </a:solidFill>
                <a:latin typeface="Tahoma" pitchFamily="34" charset="0"/>
                <a:ea typeface="Tahoma" pitchFamily="34" charset="0"/>
                <a:cs typeface="Tahoma" pitchFamily="34" charset="0"/>
              </a:rPr>
              <a:t>north </a:t>
            </a:r>
            <a:r>
              <a:rPr lang="en-US" sz="2700" spc="-150" dirty="0" smtClean="0">
                <a:solidFill>
                  <a:srgbClr val="00194C"/>
                </a:solidFill>
                <a:latin typeface="Tahoma" pitchFamily="34" charset="0"/>
                <a:ea typeface="Tahoma" pitchFamily="34" charset="0"/>
                <a:cs typeface="Tahoma" pitchFamily="34" charset="0"/>
              </a:rPr>
              <a:t>side of the </a:t>
            </a:r>
            <a:r>
              <a:rPr lang="en-US" sz="2700" dirty="0" smtClean="0">
                <a:solidFill>
                  <a:srgbClr val="00194C"/>
                </a:solidFill>
                <a:latin typeface="Tahoma" pitchFamily="34" charset="0"/>
                <a:ea typeface="Tahoma" pitchFamily="34" charset="0"/>
                <a:cs typeface="Tahoma" pitchFamily="34" charset="0"/>
              </a:rPr>
              <a:t>Temple Mount-no steps</a:t>
            </a:r>
          </a:p>
          <a:p>
            <a:pPr>
              <a:lnSpc>
                <a:spcPct val="88000"/>
              </a:lnSpc>
              <a:spcBef>
                <a:spcPts val="200"/>
              </a:spcBef>
            </a:pPr>
            <a:r>
              <a:rPr lang="en-US" sz="2700" b="1" dirty="0" smtClean="0">
                <a:solidFill>
                  <a:srgbClr val="00194C"/>
                </a:solidFill>
              </a:rPr>
              <a:t>Matthew 21:1-2 </a:t>
            </a:r>
            <a:r>
              <a:rPr lang="en-US" sz="2700" dirty="0" smtClean="0">
                <a:solidFill>
                  <a:srgbClr val="00194C"/>
                </a:solidFill>
              </a:rPr>
              <a:t> When they had approached Jerusalem and had come to </a:t>
            </a:r>
            <a:r>
              <a:rPr lang="en-US" sz="2700" dirty="0" err="1" smtClean="0">
                <a:solidFill>
                  <a:srgbClr val="00194C"/>
                </a:solidFill>
              </a:rPr>
              <a:t>Bethphage</a:t>
            </a:r>
            <a:r>
              <a:rPr lang="en-US" sz="2700" dirty="0" smtClean="0">
                <a:solidFill>
                  <a:srgbClr val="00194C"/>
                </a:solidFill>
              </a:rPr>
              <a:t>, at the Mount of Olives, then Jesus sent two disciples, saying to them, "Go into the village opposite you, and immediately you will find a donkey tied </a:t>
            </a:r>
            <a:r>
              <a:rPr lang="en-US" sz="2700" i="1" dirty="0" smtClean="0">
                <a:solidFill>
                  <a:srgbClr val="00194C"/>
                </a:solidFill>
              </a:rPr>
              <a:t>there</a:t>
            </a:r>
            <a:r>
              <a:rPr lang="en-US" sz="2700" dirty="0" smtClean="0">
                <a:solidFill>
                  <a:srgbClr val="00194C"/>
                </a:solidFill>
              </a:rPr>
              <a:t> and a colt with her; untie them and bring them to Me. </a:t>
            </a:r>
            <a:br>
              <a:rPr lang="en-US" sz="2700" dirty="0" smtClean="0">
                <a:solidFill>
                  <a:srgbClr val="00194C"/>
                </a:solidFill>
              </a:rPr>
            </a:br>
            <a:endParaRPr lang="en-US" sz="2700"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ctr"/>
            <a:r>
              <a:rPr lang="en-US" sz="4400" dirty="0" smtClean="0">
                <a:solidFill>
                  <a:srgbClr val="00194C"/>
                </a:solidFill>
                <a:latin typeface="Tahoma" pitchFamily="34" charset="0"/>
                <a:ea typeface="Tahoma" pitchFamily="34" charset="0"/>
                <a:cs typeface="Tahoma" pitchFamily="34" charset="0"/>
              </a:rPr>
              <a:t>JESUS TRIUMPHAL ENTRY</a:t>
            </a:r>
            <a:endParaRPr lang="en-US" sz="4400" dirty="0">
              <a:solidFill>
                <a:srgbClr val="00194C"/>
              </a:solidFill>
              <a:latin typeface="Tahoma" pitchFamily="34" charset="0"/>
              <a:ea typeface="Tahoma" pitchFamily="34" charset="0"/>
              <a:cs typeface="Tahoma" pitchFamily="34" charset="0"/>
            </a:endParaRPr>
          </a:p>
        </p:txBody>
      </p:sp>
      <p:pic>
        <p:nvPicPr>
          <p:cNvPr id="4" name="Content Placeholder 4" descr="Related image"/>
          <p:cNvPicPr>
            <a:picLocks noGrp="1" noChangeAspect="1" noChangeArrowheads="1"/>
          </p:cNvPicPr>
          <p:nvPr>
            <p:ph idx="1"/>
          </p:nvPr>
        </p:nvPicPr>
        <p:blipFill>
          <a:blip r:embed="rId2" cstate="print">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660400" y="990600"/>
            <a:ext cx="7823200" cy="5867400"/>
          </a:xfrm>
          <a:prstGeom prst="rect">
            <a:avLst/>
          </a:prstGeom>
          <a:solidFill>
            <a:schemeClr val="bg2"/>
          </a:solidFill>
          <a:extLst>
            <a:ext uri="{909E8E84-426E-40DD-AFC4-6F175D3DCCD1}">
              <a14:hiddenFill xmlns="" xmlns:lc="http://schemas.openxmlformats.org/drawingml/2006/lockedCanvas" xmlns:a14="http://schemas.microsoft.com/office/drawing/2010/main">
                <a:solidFill>
                  <a:srgbClr val="FFFFFF"/>
                </a:solidFill>
              </a14:hiddenFill>
            </a:ext>
          </a:extLst>
        </p:spPr>
      </p:pic>
      <p:sp>
        <p:nvSpPr>
          <p:cNvPr id="5" name="TextBox 4"/>
          <p:cNvSpPr txBox="1"/>
          <p:nvPr/>
        </p:nvSpPr>
        <p:spPr>
          <a:xfrm>
            <a:off x="5334000" y="6096000"/>
            <a:ext cx="885179" cy="246221"/>
          </a:xfrm>
          <a:prstGeom prst="rect">
            <a:avLst/>
          </a:prstGeom>
          <a:noFill/>
        </p:spPr>
        <p:txBody>
          <a:bodyPr wrap="none" rtlCol="0">
            <a:spAutoFit/>
          </a:bodyPr>
          <a:lstStyle/>
          <a:p>
            <a:r>
              <a:rPr lang="en-US" sz="1000" dirty="0" smtClean="0">
                <a:solidFill>
                  <a:srgbClr val="740000"/>
                </a:solidFill>
                <a:latin typeface="Tahoma" pitchFamily="34" charset="0"/>
                <a:ea typeface="Tahoma" pitchFamily="34" charset="0"/>
                <a:cs typeface="Tahoma" pitchFamily="34" charset="0"/>
              </a:rPr>
              <a:t>BETHPHAGE</a:t>
            </a:r>
            <a:endParaRPr lang="en-US" sz="1000" dirty="0">
              <a:solidFill>
                <a:srgbClr val="740000"/>
              </a:solidFill>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latin typeface="Tahoma" pitchFamily="34" charset="0"/>
                <a:ea typeface="Tahoma" pitchFamily="34" charset="0"/>
                <a:cs typeface="Tahoma" pitchFamily="34" charset="0"/>
              </a:rPr>
              <a:t>GOING TO THE TEMPLE</a:t>
            </a:r>
            <a:endParaRPr lang="en-US" sz="52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500"/>
              </a:spcBef>
            </a:pPr>
            <a:r>
              <a:rPr lang="en-US" b="1" dirty="0" smtClean="0">
                <a:solidFill>
                  <a:schemeClr val="accent6">
                    <a:lumMod val="50000"/>
                  </a:schemeClr>
                </a:solidFill>
              </a:rPr>
              <a:t>Mark 11:11-14 </a:t>
            </a:r>
            <a:r>
              <a:rPr lang="en-US" dirty="0" smtClean="0">
                <a:solidFill>
                  <a:schemeClr val="accent6">
                    <a:lumMod val="50000"/>
                  </a:schemeClr>
                </a:solidFill>
              </a:rPr>
              <a:t>Jesus entered Jerusalem </a:t>
            </a:r>
            <a:r>
              <a:rPr lang="en-US" i="1" dirty="0" smtClean="0">
                <a:solidFill>
                  <a:schemeClr val="accent6">
                    <a:lumMod val="50000"/>
                  </a:schemeClr>
                </a:solidFill>
              </a:rPr>
              <a:t>and came</a:t>
            </a:r>
            <a:r>
              <a:rPr lang="en-US" dirty="0" smtClean="0">
                <a:solidFill>
                  <a:schemeClr val="accent6">
                    <a:lumMod val="50000"/>
                  </a:schemeClr>
                </a:solidFill>
              </a:rPr>
              <a:t> into the temple</a:t>
            </a:r>
            <a:r>
              <a:rPr lang="en-US" spc="-150" dirty="0" smtClean="0">
                <a:solidFill>
                  <a:schemeClr val="accent6">
                    <a:lumMod val="50000"/>
                  </a:schemeClr>
                </a:solidFill>
              </a:rPr>
              <a:t>; and </a:t>
            </a:r>
            <a:r>
              <a:rPr lang="en-US" dirty="0" smtClean="0">
                <a:solidFill>
                  <a:schemeClr val="accent6">
                    <a:lumMod val="50000"/>
                  </a:schemeClr>
                </a:solidFill>
              </a:rPr>
              <a:t>after looking around at </a:t>
            </a:r>
            <a:r>
              <a:rPr lang="en-US" spc="-150" dirty="0" smtClean="0">
                <a:solidFill>
                  <a:schemeClr val="accent6">
                    <a:lumMod val="50000"/>
                  </a:schemeClr>
                </a:solidFill>
              </a:rPr>
              <a:t>every</a:t>
            </a:r>
            <a:r>
              <a:rPr lang="en-US" dirty="0" smtClean="0">
                <a:solidFill>
                  <a:schemeClr val="accent6">
                    <a:lumMod val="50000"/>
                  </a:schemeClr>
                </a:solidFill>
              </a:rPr>
              <a:t>thing, He left for Bethany </a:t>
            </a:r>
            <a:r>
              <a:rPr lang="en-US" spc="-150" dirty="0" smtClean="0">
                <a:solidFill>
                  <a:schemeClr val="accent6">
                    <a:lumMod val="50000"/>
                  </a:schemeClr>
                </a:solidFill>
              </a:rPr>
              <a:t>with the </a:t>
            </a:r>
            <a:r>
              <a:rPr lang="en-US" dirty="0" smtClean="0">
                <a:solidFill>
                  <a:schemeClr val="accent6">
                    <a:lumMod val="50000"/>
                  </a:schemeClr>
                </a:solidFill>
              </a:rPr>
              <a:t>twelve, since it was already late. On the next day, when they had left Bethany, He became hungry. Seeing at a distance a fig tree in leaf, He went </a:t>
            </a:r>
            <a:r>
              <a:rPr lang="en-US" i="1" dirty="0" smtClean="0">
                <a:solidFill>
                  <a:schemeClr val="accent6">
                    <a:lumMod val="50000"/>
                  </a:schemeClr>
                </a:solidFill>
              </a:rPr>
              <a:t>to see</a:t>
            </a:r>
            <a:r>
              <a:rPr lang="en-US" dirty="0" smtClean="0">
                <a:solidFill>
                  <a:schemeClr val="accent6">
                    <a:lumMod val="50000"/>
                  </a:schemeClr>
                </a:solidFill>
              </a:rPr>
              <a:t> if perhaps He would find anything on it; and when He came to it, He found nothing but leaves, for it was not the season for figs. He said to it, "May no one ever eat fruit from you again!" And His disciples were listening. </a:t>
            </a:r>
          </a:p>
          <a:p>
            <a:pPr>
              <a:lnSpc>
                <a:spcPct val="95000"/>
              </a:lnSpc>
              <a:spcBef>
                <a:spcPts val="500"/>
              </a:spcBef>
            </a:pPr>
            <a:r>
              <a:rPr lang="en-US" dirty="0" smtClean="0">
                <a:solidFill>
                  <a:schemeClr val="accent6">
                    <a:lumMod val="50000"/>
                  </a:schemeClr>
                </a:solidFill>
              </a:rPr>
              <a:t>You could eat the buds (</a:t>
            </a:r>
            <a:r>
              <a:rPr lang="en-US" dirty="0" err="1" smtClean="0">
                <a:solidFill>
                  <a:schemeClr val="accent6">
                    <a:lumMod val="50000"/>
                  </a:schemeClr>
                </a:solidFill>
              </a:rPr>
              <a:t>tasch</a:t>
            </a:r>
            <a:r>
              <a:rPr lang="en-US" dirty="0" smtClean="0">
                <a:solidFill>
                  <a:schemeClr val="accent6">
                    <a:lumMod val="50000"/>
                  </a:schemeClr>
                </a:solidFill>
              </a:rPr>
              <a:t>)</a:t>
            </a:r>
          </a:p>
          <a:p>
            <a:pPr>
              <a:lnSpc>
                <a:spcPct val="95000"/>
              </a:lnSpc>
              <a:spcBef>
                <a:spcPts val="500"/>
              </a:spcBef>
            </a:pPr>
            <a:r>
              <a:rPr lang="en-US" dirty="0" smtClean="0">
                <a:solidFill>
                  <a:schemeClr val="accent6">
                    <a:lumMod val="50000"/>
                  </a:schemeClr>
                </a:solidFill>
              </a:rPr>
              <a:t>If it didn’t have buds, then it</a:t>
            </a:r>
            <a:r>
              <a:rPr lang="en-US" dirty="0">
                <a:solidFill>
                  <a:schemeClr val="accent6">
                    <a:lumMod val="50000"/>
                  </a:schemeClr>
                </a:solidFill>
              </a:rPr>
              <a:t> </a:t>
            </a:r>
            <a:r>
              <a:rPr lang="en-US" dirty="0" smtClean="0">
                <a:solidFill>
                  <a:schemeClr val="accent6">
                    <a:lumMod val="50000"/>
                  </a:schemeClr>
                </a:solidFill>
              </a:rPr>
              <a:t>                                           did not have the hope of fruit</a:t>
            </a:r>
          </a:p>
        </p:txBody>
      </p:sp>
      <p:pic>
        <p:nvPicPr>
          <p:cNvPr id="1028" name="Picture 4"/>
          <p:cNvPicPr>
            <a:picLocks noChangeAspect="1" noChangeArrowheads="1"/>
          </p:cNvPicPr>
          <p:nvPr/>
        </p:nvPicPr>
        <p:blipFill>
          <a:blip r:embed="rId2" cstate="print"/>
          <a:srcRect/>
          <a:stretch>
            <a:fillRect/>
          </a:stretch>
        </p:blipFill>
        <p:spPr bwMode="auto">
          <a:xfrm>
            <a:off x="5867400" y="4886325"/>
            <a:ext cx="2714625" cy="19716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066800"/>
          </a:xfrm>
        </p:spPr>
        <p:txBody>
          <a:bodyPr>
            <a:normAutofit/>
          </a:bodyPr>
          <a:lstStyle/>
          <a:p>
            <a:pPr algn="ctr"/>
            <a:r>
              <a:rPr lang="en-US" sz="5400" dirty="0" smtClean="0">
                <a:solidFill>
                  <a:schemeClr val="accent6">
                    <a:lumMod val="50000"/>
                  </a:schemeClr>
                </a:solidFill>
                <a:latin typeface="Tahoma" pitchFamily="34" charset="0"/>
                <a:ea typeface="Tahoma" pitchFamily="34" charset="0"/>
                <a:cs typeface="Tahoma" pitchFamily="34" charset="0"/>
              </a:rPr>
              <a:t>THE PASSION WEEK</a:t>
            </a:r>
            <a:endParaRPr lang="en-US" sz="54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400"/>
              </a:spcBef>
            </a:pPr>
            <a:r>
              <a:rPr lang="en-US" b="1" dirty="0" smtClean="0">
                <a:solidFill>
                  <a:schemeClr val="accent6">
                    <a:lumMod val="50000"/>
                  </a:schemeClr>
                </a:solidFill>
              </a:rPr>
              <a:t>Mark 11:15-18 </a:t>
            </a:r>
            <a:r>
              <a:rPr lang="en-US" dirty="0" smtClean="0">
                <a:solidFill>
                  <a:schemeClr val="accent6">
                    <a:lumMod val="50000"/>
                  </a:schemeClr>
                </a:solidFill>
              </a:rPr>
              <a:t> Then they came to Jerusalem. And He entered the temple and began to drive out those who were buying and selling in the temple, and over-turned the tables </a:t>
            </a:r>
            <a:r>
              <a:rPr lang="en-US" spc="-150" dirty="0" smtClean="0">
                <a:solidFill>
                  <a:schemeClr val="accent6">
                    <a:lumMod val="50000"/>
                  </a:schemeClr>
                </a:solidFill>
              </a:rPr>
              <a:t>of the </a:t>
            </a:r>
            <a:r>
              <a:rPr lang="en-US" dirty="0" smtClean="0">
                <a:solidFill>
                  <a:schemeClr val="accent6">
                    <a:lumMod val="50000"/>
                  </a:schemeClr>
                </a:solidFill>
              </a:rPr>
              <a:t>money changers and the seats of </a:t>
            </a:r>
            <a:r>
              <a:rPr lang="en-US" spc="-150" dirty="0" smtClean="0">
                <a:solidFill>
                  <a:schemeClr val="accent6">
                    <a:lumMod val="50000"/>
                  </a:schemeClr>
                </a:solidFill>
              </a:rPr>
              <a:t>those who were </a:t>
            </a:r>
            <a:r>
              <a:rPr lang="en-US" dirty="0" smtClean="0">
                <a:solidFill>
                  <a:schemeClr val="accent6">
                    <a:lumMod val="50000"/>
                  </a:schemeClr>
                </a:solidFill>
              </a:rPr>
              <a:t>selling doves</a:t>
            </a:r>
            <a:r>
              <a:rPr lang="en-US" spc="-150" dirty="0" smtClean="0">
                <a:solidFill>
                  <a:schemeClr val="accent6">
                    <a:lumMod val="50000"/>
                  </a:schemeClr>
                </a:solidFill>
              </a:rPr>
              <a:t>; and He </a:t>
            </a:r>
            <a:r>
              <a:rPr lang="en-US" dirty="0" smtClean="0">
                <a:solidFill>
                  <a:schemeClr val="accent6">
                    <a:lumMod val="50000"/>
                  </a:schemeClr>
                </a:solidFill>
              </a:rPr>
              <a:t>would</a:t>
            </a:r>
            <a:r>
              <a:rPr lang="en-US" spc="-150" dirty="0" smtClean="0">
                <a:solidFill>
                  <a:schemeClr val="accent6">
                    <a:lumMod val="50000"/>
                  </a:schemeClr>
                </a:solidFill>
              </a:rPr>
              <a:t> not </a:t>
            </a:r>
            <a:r>
              <a:rPr lang="en-US" dirty="0" smtClean="0">
                <a:solidFill>
                  <a:schemeClr val="accent6">
                    <a:lumMod val="50000"/>
                  </a:schemeClr>
                </a:solidFill>
              </a:rPr>
              <a:t>per</a:t>
            </a:r>
            <a:r>
              <a:rPr lang="en-US" spc="-150" dirty="0" smtClean="0">
                <a:solidFill>
                  <a:schemeClr val="accent6">
                    <a:lumMod val="50000"/>
                  </a:schemeClr>
                </a:solidFill>
              </a:rPr>
              <a:t>mit</a:t>
            </a:r>
            <a:r>
              <a:rPr lang="en-US" dirty="0" smtClean="0">
                <a:solidFill>
                  <a:schemeClr val="accent6">
                    <a:lumMod val="50000"/>
                  </a:schemeClr>
                </a:solidFill>
              </a:rPr>
              <a:t> anyone to carry merchandise through the temple. And He </a:t>
            </a:r>
            <a:r>
              <a:rPr lang="en-US" i="1" dirty="0" smtClean="0">
                <a:solidFill>
                  <a:schemeClr val="accent6">
                    <a:lumMod val="50000"/>
                  </a:schemeClr>
                </a:solidFill>
              </a:rPr>
              <a:t>began</a:t>
            </a:r>
            <a:r>
              <a:rPr lang="en-US" dirty="0" smtClean="0">
                <a:solidFill>
                  <a:schemeClr val="accent6">
                    <a:lumMod val="50000"/>
                  </a:schemeClr>
                </a:solidFill>
              </a:rPr>
              <a:t> to teach and say to them, "Is it not written, </a:t>
            </a:r>
            <a:r>
              <a:rPr lang="en-US" sz="2400" dirty="0" smtClean="0">
                <a:solidFill>
                  <a:schemeClr val="accent6">
                    <a:lumMod val="50000"/>
                  </a:schemeClr>
                </a:solidFill>
              </a:rPr>
              <a:t>'</a:t>
            </a:r>
            <a:r>
              <a:rPr lang="en-US" sz="2400" cap="small" dirty="0" smtClean="0">
                <a:solidFill>
                  <a:schemeClr val="accent6">
                    <a:lumMod val="50000"/>
                  </a:schemeClr>
                </a:solidFill>
              </a:rPr>
              <a:t>MY HOUSE SHALL BE CALLED A HOUSE OF PRAYER FOR ALL THE NATIONS</a:t>
            </a:r>
            <a:r>
              <a:rPr lang="en-US" sz="2400" dirty="0" smtClean="0">
                <a:solidFill>
                  <a:schemeClr val="accent6">
                    <a:lumMod val="50000"/>
                  </a:schemeClr>
                </a:solidFill>
              </a:rPr>
              <a:t>'? </a:t>
            </a:r>
            <a:r>
              <a:rPr lang="en-US" dirty="0" smtClean="0">
                <a:solidFill>
                  <a:schemeClr val="accent6">
                    <a:lumMod val="50000"/>
                  </a:schemeClr>
                </a:solidFill>
              </a:rPr>
              <a:t>But you have made it a </a:t>
            </a:r>
            <a:r>
              <a:rPr lang="en-US" sz="2400" cap="small" dirty="0" smtClean="0">
                <a:solidFill>
                  <a:schemeClr val="accent6">
                    <a:lumMod val="50000"/>
                  </a:schemeClr>
                </a:solidFill>
              </a:rPr>
              <a:t>ROBBERS’</a:t>
            </a:r>
            <a:r>
              <a:rPr lang="en-US" sz="2400" dirty="0" smtClean="0">
                <a:solidFill>
                  <a:schemeClr val="accent6">
                    <a:lumMod val="50000"/>
                  </a:schemeClr>
                </a:solidFill>
              </a:rPr>
              <a:t> DEN. </a:t>
            </a:r>
            <a:r>
              <a:rPr lang="en-US" dirty="0" smtClean="0">
                <a:solidFill>
                  <a:schemeClr val="accent6">
                    <a:lumMod val="50000"/>
                  </a:schemeClr>
                </a:solidFill>
              </a:rPr>
              <a:t>The chief </a:t>
            </a:r>
            <a:r>
              <a:rPr lang="en-US" spc="-150" dirty="0" smtClean="0">
                <a:solidFill>
                  <a:schemeClr val="accent6">
                    <a:lumMod val="50000"/>
                  </a:schemeClr>
                </a:solidFill>
              </a:rPr>
              <a:t>priests and the </a:t>
            </a:r>
            <a:r>
              <a:rPr lang="en-US" dirty="0" smtClean="0">
                <a:solidFill>
                  <a:schemeClr val="accent6">
                    <a:lumMod val="50000"/>
                  </a:schemeClr>
                </a:solidFill>
              </a:rPr>
              <a:t>scribes heard </a:t>
            </a:r>
            <a:r>
              <a:rPr lang="en-US" i="1" dirty="0" smtClean="0">
                <a:solidFill>
                  <a:schemeClr val="accent6">
                    <a:lumMod val="50000"/>
                  </a:schemeClr>
                </a:solidFill>
              </a:rPr>
              <a:t>this,</a:t>
            </a:r>
            <a:r>
              <a:rPr lang="en-US" dirty="0" smtClean="0">
                <a:solidFill>
                  <a:schemeClr val="accent6">
                    <a:lumMod val="50000"/>
                  </a:schemeClr>
                </a:solidFill>
              </a:rPr>
              <a:t> and </a:t>
            </a:r>
            <a:r>
              <a:rPr lang="en-US" i="1" dirty="0" smtClean="0">
                <a:solidFill>
                  <a:schemeClr val="accent6">
                    <a:lumMod val="50000"/>
                  </a:schemeClr>
                </a:solidFill>
              </a:rPr>
              <a:t>began</a:t>
            </a:r>
            <a:r>
              <a:rPr lang="en-US" dirty="0" smtClean="0">
                <a:solidFill>
                  <a:schemeClr val="accent6">
                    <a:lumMod val="50000"/>
                  </a:schemeClr>
                </a:solidFill>
              </a:rPr>
              <a:t> seeking</a:t>
            </a:r>
            <a:r>
              <a:rPr lang="en-US" spc="-150" dirty="0" smtClean="0">
                <a:solidFill>
                  <a:schemeClr val="accent6">
                    <a:lumMod val="50000"/>
                  </a:schemeClr>
                </a:solidFill>
              </a:rPr>
              <a:t> how </a:t>
            </a:r>
            <a:r>
              <a:rPr lang="en-US" dirty="0" smtClean="0">
                <a:solidFill>
                  <a:schemeClr val="accent6">
                    <a:lumMod val="50000"/>
                  </a:schemeClr>
                </a:solidFill>
              </a:rPr>
              <a:t>to destroy Hi</a:t>
            </a:r>
            <a:r>
              <a:rPr lang="en-US" spc="-150" dirty="0" smtClean="0">
                <a:solidFill>
                  <a:schemeClr val="accent6">
                    <a:lumMod val="50000"/>
                  </a:schemeClr>
                </a:solidFill>
              </a:rPr>
              <a:t>m; </a:t>
            </a:r>
            <a:r>
              <a:rPr lang="en-US" dirty="0" smtClean="0">
                <a:solidFill>
                  <a:schemeClr val="accent6">
                    <a:lumMod val="50000"/>
                  </a:schemeClr>
                </a:solidFill>
              </a:rPr>
              <a:t>for they</a:t>
            </a:r>
            <a:r>
              <a:rPr lang="en-US" spc="-150" dirty="0" smtClean="0">
                <a:solidFill>
                  <a:schemeClr val="accent6">
                    <a:lumMod val="50000"/>
                  </a:schemeClr>
                </a:solidFill>
              </a:rPr>
              <a:t> were </a:t>
            </a:r>
            <a:r>
              <a:rPr lang="en-US" dirty="0" smtClean="0">
                <a:solidFill>
                  <a:schemeClr val="accent6">
                    <a:lumMod val="50000"/>
                  </a:schemeClr>
                </a:solidFill>
              </a:rPr>
              <a:t>afraid</a:t>
            </a:r>
            <a:r>
              <a:rPr lang="en-US" spc="-150" dirty="0" smtClean="0">
                <a:solidFill>
                  <a:schemeClr val="accent6">
                    <a:lumMod val="50000"/>
                  </a:schemeClr>
                </a:solidFill>
              </a:rPr>
              <a:t> of </a:t>
            </a:r>
            <a:r>
              <a:rPr lang="en-US" dirty="0" smtClean="0">
                <a:solidFill>
                  <a:schemeClr val="accent6">
                    <a:lumMod val="50000"/>
                  </a:schemeClr>
                </a:solidFill>
              </a:rPr>
              <a:t>Him for the whole crowd was astonished at His teaching. </a:t>
            </a:r>
          </a:p>
          <a:p>
            <a:pPr>
              <a:lnSpc>
                <a:spcPct val="90000"/>
              </a:lnSpc>
              <a:spcBef>
                <a:spcPts val="400"/>
              </a:spcBef>
            </a:pPr>
            <a:r>
              <a:rPr lang="en-US" dirty="0" smtClean="0">
                <a:solidFill>
                  <a:schemeClr val="accent6">
                    <a:lumMod val="50000"/>
                  </a:schemeClr>
                </a:solidFill>
              </a:rPr>
              <a:t>We know from historical accounts that there was cheating in the money exchange and the purchase of sacrificial animals, particularly lambs</a:t>
            </a:r>
          </a:p>
          <a:p>
            <a:pPr>
              <a:spcBef>
                <a:spcPts val="400"/>
              </a:spcBef>
            </a:pPr>
            <a:endParaRPr lang="en-US" dirty="0">
              <a:solidFill>
                <a:schemeClr val="accent6">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ctr"/>
            <a:r>
              <a:rPr lang="en-US" sz="4800" dirty="0" smtClean="0">
                <a:solidFill>
                  <a:schemeClr val="accent6">
                    <a:lumMod val="50000"/>
                  </a:schemeClr>
                </a:solidFill>
                <a:latin typeface="Tahoma" pitchFamily="34" charset="0"/>
                <a:ea typeface="Tahoma" pitchFamily="34" charset="0"/>
                <a:cs typeface="Tahoma" pitchFamily="34" charset="0"/>
              </a:rPr>
              <a:t>Temple in </a:t>
            </a:r>
            <a:r>
              <a:rPr lang="en-US" sz="4800" dirty="0" err="1" smtClean="0">
                <a:solidFill>
                  <a:schemeClr val="accent6">
                    <a:lumMod val="50000"/>
                  </a:schemeClr>
                </a:solidFill>
                <a:latin typeface="Tahoma" pitchFamily="34" charset="0"/>
                <a:ea typeface="Tahoma" pitchFamily="34" charset="0"/>
                <a:cs typeface="Tahoma" pitchFamily="34" charset="0"/>
              </a:rPr>
              <a:t>jesus’</a:t>
            </a:r>
            <a:r>
              <a:rPr lang="en-US" sz="4800" dirty="0" smtClean="0">
                <a:solidFill>
                  <a:schemeClr val="accent6">
                    <a:lumMod val="50000"/>
                  </a:schemeClr>
                </a:solidFill>
                <a:latin typeface="Tahoma" pitchFamily="34" charset="0"/>
                <a:ea typeface="Tahoma" pitchFamily="34" charset="0"/>
                <a:cs typeface="Tahoma" pitchFamily="34" charset="0"/>
              </a:rPr>
              <a:t> time</a:t>
            </a:r>
            <a:endParaRPr lang="en-US" sz="4800" dirty="0">
              <a:solidFill>
                <a:schemeClr val="accent6">
                  <a:lumMod val="50000"/>
                </a:schemeClr>
              </a:solidFill>
              <a:latin typeface="Tahoma" pitchFamily="34" charset="0"/>
              <a:ea typeface="Tahoma" pitchFamily="34" charset="0"/>
              <a:cs typeface="Tahoma" pitchFamily="34" charset="0"/>
            </a:endParaRPr>
          </a:p>
        </p:txBody>
      </p:sp>
      <p:pic>
        <p:nvPicPr>
          <p:cNvPr id="2051" name="Picture 3"/>
          <p:cNvPicPr>
            <a:picLocks noGrp="1" noChangeAspect="1" noChangeArrowheads="1"/>
          </p:cNvPicPr>
          <p:nvPr>
            <p:ph idx="1"/>
          </p:nvPr>
        </p:nvPicPr>
        <p:blipFill>
          <a:blip r:embed="rId2" cstate="print"/>
          <a:srcRect/>
          <a:stretch>
            <a:fillRect/>
          </a:stretch>
        </p:blipFill>
        <p:spPr bwMode="auto">
          <a:xfrm>
            <a:off x="136596" y="1143000"/>
            <a:ext cx="8870810" cy="5715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066800"/>
          </a:xfrm>
        </p:spPr>
        <p:txBody>
          <a:bodyPr>
            <a:normAutofit/>
          </a:bodyPr>
          <a:lstStyle/>
          <a:p>
            <a:pPr algn="ctr"/>
            <a:r>
              <a:rPr lang="en-US" sz="4800" dirty="0" smtClean="0">
                <a:solidFill>
                  <a:schemeClr val="accent6">
                    <a:lumMod val="50000"/>
                  </a:schemeClr>
                </a:solidFill>
                <a:latin typeface="Tahoma" pitchFamily="34" charset="0"/>
                <a:ea typeface="Tahoma" pitchFamily="34" charset="0"/>
                <a:cs typeface="Tahoma" pitchFamily="34" charset="0"/>
              </a:rPr>
              <a:t>PASSOVER</a:t>
            </a:r>
            <a:endParaRPr lang="en-US" sz="48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b="1" dirty="0" smtClean="0">
                <a:solidFill>
                  <a:schemeClr val="accent6">
                    <a:lumMod val="50000"/>
                  </a:schemeClr>
                </a:solidFill>
              </a:rPr>
              <a:t>Luke 22:14-20 </a:t>
            </a:r>
            <a:r>
              <a:rPr lang="en-US" dirty="0" smtClean="0">
                <a:solidFill>
                  <a:schemeClr val="accent6">
                    <a:lumMod val="50000"/>
                  </a:schemeClr>
                </a:solidFill>
              </a:rPr>
              <a:t> When the hour had come, He reclined </a:t>
            </a:r>
            <a:r>
              <a:rPr lang="en-US" i="1" dirty="0" smtClean="0">
                <a:solidFill>
                  <a:schemeClr val="accent6">
                    <a:lumMod val="50000"/>
                  </a:schemeClr>
                </a:solidFill>
              </a:rPr>
              <a:t>at the table,</a:t>
            </a:r>
            <a:r>
              <a:rPr lang="en-US" dirty="0" smtClean="0">
                <a:solidFill>
                  <a:schemeClr val="accent6">
                    <a:lumMod val="50000"/>
                  </a:schemeClr>
                </a:solidFill>
              </a:rPr>
              <a:t> and the apostles with Him. And He said to them, "I have earnestly desired to eat this Passover with you before I suffer;  for I say to you, I shall never again eat it until it is fulfilled in the kingdom of God.” And when He had taken a cup </a:t>
            </a:r>
            <a:r>
              <a:rPr lang="en-US" i="1" dirty="0" smtClean="0">
                <a:solidFill>
                  <a:schemeClr val="accent6">
                    <a:lumMod val="50000"/>
                  </a:schemeClr>
                </a:solidFill>
              </a:rPr>
              <a:t>and</a:t>
            </a:r>
            <a:r>
              <a:rPr lang="en-US" dirty="0" smtClean="0">
                <a:solidFill>
                  <a:schemeClr val="accent6">
                    <a:lumMod val="50000"/>
                  </a:schemeClr>
                </a:solidFill>
              </a:rPr>
              <a:t> given thanks, He said, "Take this and share it among yourselves; for I say to you, I will not drink of the fruit of the vine from now on until the kingdom of God comes.” And when He had taken </a:t>
            </a:r>
            <a:r>
              <a:rPr lang="en-US" i="1" dirty="0" smtClean="0">
                <a:solidFill>
                  <a:schemeClr val="accent6">
                    <a:lumMod val="50000"/>
                  </a:schemeClr>
                </a:solidFill>
              </a:rPr>
              <a:t>some</a:t>
            </a:r>
            <a:r>
              <a:rPr lang="en-US" dirty="0" smtClean="0">
                <a:solidFill>
                  <a:schemeClr val="accent6">
                    <a:lumMod val="50000"/>
                  </a:schemeClr>
                </a:solidFill>
              </a:rPr>
              <a:t> bread </a:t>
            </a:r>
            <a:r>
              <a:rPr lang="en-US" i="1" dirty="0" smtClean="0">
                <a:solidFill>
                  <a:schemeClr val="accent6">
                    <a:lumMod val="50000"/>
                  </a:schemeClr>
                </a:solidFill>
              </a:rPr>
              <a:t>and</a:t>
            </a:r>
            <a:r>
              <a:rPr lang="en-US" dirty="0" smtClean="0">
                <a:solidFill>
                  <a:schemeClr val="accent6">
                    <a:lumMod val="50000"/>
                  </a:schemeClr>
                </a:solidFill>
              </a:rPr>
              <a:t> given thanks, He broke it and gave it to them, saying, "This is My body which is given for you; do this in remembrance of Me.” And in the same way </a:t>
            </a:r>
            <a:r>
              <a:rPr lang="en-US" i="1" dirty="0" smtClean="0">
                <a:solidFill>
                  <a:schemeClr val="accent6">
                    <a:lumMod val="50000"/>
                  </a:schemeClr>
                </a:solidFill>
              </a:rPr>
              <a:t>He took</a:t>
            </a:r>
            <a:r>
              <a:rPr lang="en-US" dirty="0" smtClean="0">
                <a:solidFill>
                  <a:schemeClr val="accent6">
                    <a:lumMod val="50000"/>
                  </a:schemeClr>
                </a:solidFill>
              </a:rPr>
              <a:t> the cup after they had eaten, saying, "This cup which is poured out for </a:t>
            </a:r>
            <a:r>
              <a:rPr lang="en-US" spc="-150" dirty="0" smtClean="0">
                <a:solidFill>
                  <a:schemeClr val="accent6">
                    <a:lumMod val="50000"/>
                  </a:schemeClr>
                </a:solidFill>
              </a:rPr>
              <a:t>you is the </a:t>
            </a:r>
            <a:r>
              <a:rPr lang="en-US" dirty="0" smtClean="0">
                <a:solidFill>
                  <a:schemeClr val="accent6">
                    <a:lumMod val="50000"/>
                  </a:schemeClr>
                </a:solidFill>
              </a:rPr>
              <a:t>new covenant in My blood.” </a:t>
            </a:r>
          </a:p>
          <a:p>
            <a:pPr>
              <a:lnSpc>
                <a:spcPct val="90000"/>
              </a:lnSpc>
              <a:spcBef>
                <a:spcPts val="300"/>
              </a:spcBef>
            </a:pPr>
            <a:endParaRPr lang="en-US" dirty="0">
              <a:solidFill>
                <a:schemeClr val="accent6">
                  <a:lumMod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pPr algn="ctr"/>
            <a:r>
              <a:rPr lang="en-US" sz="4800" dirty="0" smtClean="0">
                <a:solidFill>
                  <a:schemeClr val="accent6">
                    <a:lumMod val="50000"/>
                  </a:schemeClr>
                </a:solidFill>
                <a:latin typeface="Tahoma" pitchFamily="34" charset="0"/>
                <a:ea typeface="Tahoma" pitchFamily="34" charset="0"/>
                <a:cs typeface="Tahoma" pitchFamily="34" charset="0"/>
              </a:rPr>
              <a:t>The crucifixion</a:t>
            </a:r>
            <a:endParaRPr lang="en-US" sz="48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87000"/>
              </a:lnSpc>
              <a:spcBef>
                <a:spcPts val="0"/>
              </a:spcBef>
            </a:pPr>
            <a:r>
              <a:rPr lang="en-US" sz="2500" b="1" dirty="0" smtClean="0">
                <a:solidFill>
                  <a:schemeClr val="accent6">
                    <a:lumMod val="50000"/>
                  </a:schemeClr>
                </a:solidFill>
              </a:rPr>
              <a:t>John 19:13-14, 31 </a:t>
            </a:r>
            <a:r>
              <a:rPr lang="en-US" sz="2500" dirty="0" smtClean="0">
                <a:solidFill>
                  <a:schemeClr val="accent6">
                    <a:lumMod val="50000"/>
                  </a:schemeClr>
                </a:solidFill>
              </a:rPr>
              <a:t> Therefore when Pilate heard these words, he brought Jesus out, and sat down on the judgment seat at a place </a:t>
            </a:r>
            <a:r>
              <a:rPr lang="en-US" sz="2500" spc="-150" dirty="0" smtClean="0">
                <a:solidFill>
                  <a:schemeClr val="accent6">
                    <a:lumMod val="50000"/>
                  </a:schemeClr>
                </a:solidFill>
              </a:rPr>
              <a:t>called The </a:t>
            </a:r>
            <a:r>
              <a:rPr lang="en-US" sz="2500" dirty="0" smtClean="0">
                <a:solidFill>
                  <a:schemeClr val="accent6">
                    <a:lumMod val="50000"/>
                  </a:schemeClr>
                </a:solidFill>
              </a:rPr>
              <a:t>Pavement</a:t>
            </a:r>
            <a:r>
              <a:rPr lang="en-US" sz="2500" spc="-150" dirty="0" smtClean="0">
                <a:solidFill>
                  <a:schemeClr val="accent6">
                    <a:lumMod val="50000"/>
                  </a:schemeClr>
                </a:solidFill>
              </a:rPr>
              <a:t>, but in </a:t>
            </a:r>
            <a:r>
              <a:rPr lang="en-US" sz="2500" dirty="0" smtClean="0">
                <a:solidFill>
                  <a:schemeClr val="accent6">
                    <a:lumMod val="50000"/>
                  </a:schemeClr>
                </a:solidFill>
              </a:rPr>
              <a:t>Hebrew, </a:t>
            </a:r>
            <a:r>
              <a:rPr lang="en-US" sz="2500" dirty="0" err="1" smtClean="0">
                <a:solidFill>
                  <a:schemeClr val="accent6">
                    <a:lumMod val="50000"/>
                  </a:schemeClr>
                </a:solidFill>
              </a:rPr>
              <a:t>Gabbatha</a:t>
            </a:r>
            <a:r>
              <a:rPr lang="en-US" sz="2500" dirty="0" smtClean="0">
                <a:solidFill>
                  <a:schemeClr val="accent6">
                    <a:lumMod val="50000"/>
                  </a:schemeClr>
                </a:solidFill>
              </a:rPr>
              <a:t>. Now it was the day of preparation for the Passover; it was about the sixth hour. And he said to the Jews, "Behold, your King</a:t>
            </a:r>
            <a:r>
              <a:rPr lang="en-US" sz="2500" spc="-150" dirty="0" smtClean="0">
                <a:solidFill>
                  <a:schemeClr val="accent6">
                    <a:lumMod val="50000"/>
                  </a:schemeClr>
                </a:solidFill>
              </a:rPr>
              <a:t>!”…  Then the </a:t>
            </a:r>
            <a:r>
              <a:rPr lang="en-US" sz="2500" dirty="0" smtClean="0">
                <a:solidFill>
                  <a:schemeClr val="accent6">
                    <a:lumMod val="50000"/>
                  </a:schemeClr>
                </a:solidFill>
              </a:rPr>
              <a:t>Jews, because </a:t>
            </a:r>
            <a:r>
              <a:rPr lang="en-US" sz="2500" spc="-150" dirty="0" smtClean="0">
                <a:solidFill>
                  <a:schemeClr val="accent6">
                    <a:lumMod val="50000"/>
                  </a:schemeClr>
                </a:solidFill>
              </a:rPr>
              <a:t>it was the </a:t>
            </a:r>
            <a:r>
              <a:rPr lang="en-US" sz="2500" dirty="0" smtClean="0">
                <a:solidFill>
                  <a:schemeClr val="accent6">
                    <a:lumMod val="50000"/>
                  </a:schemeClr>
                </a:solidFill>
              </a:rPr>
              <a:t>day of preparation, so that the bodies would not remain on the cross on the Sabbath (for that Sabbath was a high day), asked Pilate that their legs might be broken, </a:t>
            </a:r>
            <a:r>
              <a:rPr lang="en-US" sz="2500" spc="-150" dirty="0" smtClean="0">
                <a:solidFill>
                  <a:schemeClr val="accent6">
                    <a:lumMod val="50000"/>
                  </a:schemeClr>
                </a:solidFill>
              </a:rPr>
              <a:t>and </a:t>
            </a:r>
            <a:r>
              <a:rPr lang="en-US" sz="2500" i="1" spc="-150" dirty="0" smtClean="0">
                <a:solidFill>
                  <a:schemeClr val="accent6">
                    <a:lumMod val="50000"/>
                  </a:schemeClr>
                </a:solidFill>
              </a:rPr>
              <a:t>that</a:t>
            </a:r>
            <a:r>
              <a:rPr lang="en-US" sz="2500" spc="-150" dirty="0" smtClean="0">
                <a:solidFill>
                  <a:schemeClr val="accent6">
                    <a:lumMod val="50000"/>
                  </a:schemeClr>
                </a:solidFill>
              </a:rPr>
              <a:t> they </a:t>
            </a:r>
            <a:r>
              <a:rPr lang="en-US" sz="2500" dirty="0" smtClean="0">
                <a:solidFill>
                  <a:schemeClr val="accent6">
                    <a:lumMod val="50000"/>
                  </a:schemeClr>
                </a:solidFill>
              </a:rPr>
              <a:t>might be taken away </a:t>
            </a:r>
          </a:p>
          <a:p>
            <a:pPr>
              <a:lnSpc>
                <a:spcPct val="87000"/>
              </a:lnSpc>
              <a:spcBef>
                <a:spcPts val="0"/>
              </a:spcBef>
            </a:pPr>
            <a:r>
              <a:rPr lang="en-US" sz="2500" b="1" dirty="0" smtClean="0">
                <a:solidFill>
                  <a:schemeClr val="accent6">
                    <a:lumMod val="50000"/>
                  </a:schemeClr>
                </a:solidFill>
              </a:rPr>
              <a:t>Matthew </a:t>
            </a:r>
            <a:r>
              <a:rPr lang="en-US" sz="2500" b="1" spc="-150" dirty="0" smtClean="0">
                <a:solidFill>
                  <a:schemeClr val="accent6">
                    <a:lumMod val="50000"/>
                  </a:schemeClr>
                </a:solidFill>
              </a:rPr>
              <a:t>27:45, 50-53 </a:t>
            </a:r>
            <a:r>
              <a:rPr lang="en-US" sz="2500" spc="-150" dirty="0" smtClean="0">
                <a:solidFill>
                  <a:schemeClr val="accent6">
                    <a:lumMod val="50000"/>
                  </a:schemeClr>
                </a:solidFill>
              </a:rPr>
              <a:t> Now </a:t>
            </a:r>
            <a:r>
              <a:rPr lang="en-US" sz="2500" dirty="0" smtClean="0">
                <a:solidFill>
                  <a:schemeClr val="accent6">
                    <a:lumMod val="50000"/>
                  </a:schemeClr>
                </a:solidFill>
              </a:rPr>
              <a:t>from the sixth hour darkness fell upon all the land until the ninth hour</a:t>
            </a:r>
            <a:r>
              <a:rPr lang="en-US" sz="2500" spc="-150" dirty="0" smtClean="0">
                <a:solidFill>
                  <a:schemeClr val="accent6">
                    <a:lumMod val="50000"/>
                  </a:schemeClr>
                </a:solidFill>
              </a:rPr>
              <a:t>… And </a:t>
            </a:r>
            <a:r>
              <a:rPr lang="en-US" sz="2500" dirty="0" smtClean="0">
                <a:solidFill>
                  <a:schemeClr val="accent6">
                    <a:lumMod val="50000"/>
                  </a:schemeClr>
                </a:solidFill>
              </a:rPr>
              <a:t>Jesus cried out again with a loud voice, and yielded up His Spirit.</a:t>
            </a:r>
            <a:r>
              <a:rPr lang="en-US" sz="2500" baseline="30000" dirty="0" smtClean="0">
                <a:solidFill>
                  <a:schemeClr val="accent6">
                    <a:lumMod val="50000"/>
                  </a:schemeClr>
                </a:solidFill>
              </a:rPr>
              <a:t> </a:t>
            </a:r>
            <a:r>
              <a:rPr lang="en-US" sz="2500" dirty="0" smtClean="0">
                <a:solidFill>
                  <a:schemeClr val="accent6">
                    <a:lumMod val="50000"/>
                  </a:schemeClr>
                </a:solidFill>
              </a:rPr>
              <a:t>Behold the veil of the temple was torn in two from top to bottom; and the earth shook and the rocks were split. The tombs were opened, and many bodies of the saints who had fallen asleep were raised;  and coming out of the tombs after His resurrection they entered the holy </a:t>
            </a:r>
            <a:r>
              <a:rPr lang="en-US" sz="2500" spc="-150" dirty="0" smtClean="0">
                <a:solidFill>
                  <a:schemeClr val="accent6">
                    <a:lumMod val="50000"/>
                  </a:schemeClr>
                </a:solidFill>
              </a:rPr>
              <a:t>city and appeared </a:t>
            </a:r>
            <a:r>
              <a:rPr lang="en-US" sz="2500" dirty="0" smtClean="0">
                <a:solidFill>
                  <a:schemeClr val="accent6">
                    <a:lumMod val="50000"/>
                  </a:schemeClr>
                </a:solidFill>
              </a:rPr>
              <a:t>to many. </a:t>
            </a:r>
            <a:endParaRPr lang="en-US" sz="2500" dirty="0">
              <a:solidFill>
                <a:schemeClr val="accent6">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PROGRESSIVE THEOLOGY</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990600"/>
            <a:ext cx="9144000" cy="5867400"/>
          </a:xfrm>
        </p:spPr>
        <p:txBody>
          <a:bodyPr>
            <a:noAutofit/>
          </a:bodyPr>
          <a:lstStyle/>
          <a:p>
            <a:pPr>
              <a:lnSpc>
                <a:spcPct val="95000"/>
              </a:lnSpc>
              <a:spcBef>
                <a:spcPts val="500"/>
              </a:spcBef>
            </a:pPr>
            <a:r>
              <a:rPr lang="en-US" dirty="0" smtClean="0">
                <a:solidFill>
                  <a:srgbClr val="00194C"/>
                </a:solidFill>
              </a:rPr>
              <a:t>Progressive (defined by them): an open, intelligent, and collaborative approach to the Christian tradition and the life and teachings of Jesus that creates a pathway into an authentic and relevant religious experience.</a:t>
            </a:r>
          </a:p>
          <a:p>
            <a:pPr>
              <a:lnSpc>
                <a:spcPct val="95000"/>
              </a:lnSpc>
              <a:spcBef>
                <a:spcPts val="500"/>
              </a:spcBef>
              <a:buNone/>
            </a:pPr>
            <a:r>
              <a:rPr lang="en-US" dirty="0" smtClean="0">
                <a:solidFill>
                  <a:srgbClr val="00194C"/>
                </a:solidFill>
              </a:rPr>
              <a:t>   1.  teachings of Jesus lead to the Sacred and the Oneness and Unity of life</a:t>
            </a:r>
          </a:p>
          <a:p>
            <a:pPr>
              <a:lnSpc>
                <a:spcPct val="95000"/>
              </a:lnSpc>
              <a:spcBef>
                <a:spcPts val="500"/>
              </a:spcBef>
              <a:buNone/>
            </a:pPr>
            <a:r>
              <a:rPr lang="en-US" dirty="0" smtClean="0">
                <a:solidFill>
                  <a:srgbClr val="00194C"/>
                </a:solidFill>
              </a:rPr>
              <a:t>   2.  teachings of Jesus are one of many ways to experience the Sacred and Oneness</a:t>
            </a:r>
          </a:p>
          <a:p>
            <a:pPr>
              <a:lnSpc>
                <a:spcPct val="95000"/>
              </a:lnSpc>
              <a:spcBef>
                <a:spcPts val="500"/>
              </a:spcBef>
              <a:buNone/>
            </a:pPr>
            <a:r>
              <a:rPr lang="en-US" dirty="0" smtClean="0">
                <a:solidFill>
                  <a:srgbClr val="00194C"/>
                </a:solidFill>
              </a:rPr>
              <a:t>   3.  community should include all people, not limited to conventional Christians and skeptics, believers and agnostic, men and women, all sexual orientations and gender identities, all classes and abilities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A MAIN PROGRESSIVE TENET</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dirty="0" smtClean="0">
                <a:solidFill>
                  <a:srgbClr val="00194C"/>
                </a:solidFill>
              </a:rPr>
              <a:t>The way we interact with each other is the fullest expression of what we believe</a:t>
            </a:r>
          </a:p>
          <a:p>
            <a:pPr>
              <a:lnSpc>
                <a:spcPct val="90000"/>
              </a:lnSpc>
              <a:spcBef>
                <a:spcPts val="0"/>
              </a:spcBef>
            </a:pPr>
            <a:r>
              <a:rPr lang="en-US" b="1" dirty="0" smtClean="0">
                <a:solidFill>
                  <a:srgbClr val="00194C"/>
                </a:solidFill>
              </a:rPr>
              <a:t>Galatians </a:t>
            </a:r>
            <a:r>
              <a:rPr lang="en-US" b="1" spc="-150" dirty="0" smtClean="0">
                <a:solidFill>
                  <a:srgbClr val="00194C"/>
                </a:solidFill>
              </a:rPr>
              <a:t>5:13</a:t>
            </a:r>
            <a:r>
              <a:rPr lang="en-US" sz="1800" b="1" spc="-150" dirty="0" smtClean="0">
                <a:solidFill>
                  <a:srgbClr val="00194C"/>
                </a:solidFill>
              </a:rPr>
              <a:t> </a:t>
            </a:r>
            <a:r>
              <a:rPr lang="en-US" sz="1800" spc="-150" dirty="0" smtClean="0">
                <a:solidFill>
                  <a:srgbClr val="00194C"/>
                </a:solidFill>
              </a:rPr>
              <a:t> </a:t>
            </a:r>
            <a:r>
              <a:rPr lang="en-US" spc="-150" dirty="0" smtClean="0">
                <a:solidFill>
                  <a:srgbClr val="00194C"/>
                </a:solidFill>
              </a:rPr>
              <a:t>For you </a:t>
            </a:r>
            <a:r>
              <a:rPr lang="en-US" dirty="0" smtClean="0">
                <a:solidFill>
                  <a:srgbClr val="00194C"/>
                </a:solidFill>
              </a:rPr>
              <a:t>were </a:t>
            </a:r>
            <a:r>
              <a:rPr lang="en-US" spc="-150" dirty="0" smtClean="0">
                <a:solidFill>
                  <a:srgbClr val="00194C"/>
                </a:solidFill>
              </a:rPr>
              <a:t>called to </a:t>
            </a:r>
            <a:r>
              <a:rPr lang="en-US" dirty="0" smtClean="0">
                <a:solidFill>
                  <a:srgbClr val="00194C"/>
                </a:solidFill>
              </a:rPr>
              <a:t>freedom, </a:t>
            </a:r>
            <a:r>
              <a:rPr lang="en-US" spc="-150" dirty="0" smtClean="0">
                <a:solidFill>
                  <a:srgbClr val="00194C"/>
                </a:solidFill>
              </a:rPr>
              <a:t>brethren</a:t>
            </a:r>
            <a:r>
              <a:rPr lang="en-US" dirty="0" smtClean="0">
                <a:solidFill>
                  <a:srgbClr val="00194C"/>
                </a:solidFill>
              </a:rPr>
              <a:t> only </a:t>
            </a:r>
            <a:r>
              <a:rPr lang="en-US" i="1" dirty="0" smtClean="0">
                <a:solidFill>
                  <a:srgbClr val="00194C"/>
                </a:solidFill>
              </a:rPr>
              <a:t>do</a:t>
            </a:r>
            <a:r>
              <a:rPr lang="en-US" dirty="0" smtClean="0">
                <a:solidFill>
                  <a:srgbClr val="00194C"/>
                </a:solidFill>
              </a:rPr>
              <a:t> not </a:t>
            </a:r>
            <a:r>
              <a:rPr lang="en-US" i="1" dirty="0" smtClean="0">
                <a:solidFill>
                  <a:srgbClr val="00194C"/>
                </a:solidFill>
              </a:rPr>
              <a:t>turn</a:t>
            </a:r>
            <a:r>
              <a:rPr lang="en-US" dirty="0" smtClean="0">
                <a:solidFill>
                  <a:srgbClr val="00194C"/>
                </a:solidFill>
              </a:rPr>
              <a:t> your freedom into an opportunity for the flesh, but through love serve one another. </a:t>
            </a:r>
          </a:p>
          <a:p>
            <a:pPr>
              <a:lnSpc>
                <a:spcPct val="90000"/>
              </a:lnSpc>
              <a:spcBef>
                <a:spcPts val="0"/>
              </a:spcBef>
            </a:pPr>
            <a:r>
              <a:rPr lang="en-US" b="1" dirty="0" smtClean="0">
                <a:solidFill>
                  <a:srgbClr val="00194C"/>
                </a:solidFill>
              </a:rPr>
              <a:t>Galatians , 19-21</a:t>
            </a:r>
            <a:r>
              <a:rPr lang="en-US" dirty="0" smtClean="0">
                <a:solidFill>
                  <a:srgbClr val="00194C"/>
                </a:solidFill>
              </a:rPr>
              <a:t> But I say, walk by the Spirit, and you will not carry out the desire of the flesh. </a:t>
            </a:r>
          </a:p>
          <a:p>
            <a:pPr>
              <a:lnSpc>
                <a:spcPct val="90000"/>
              </a:lnSpc>
              <a:spcBef>
                <a:spcPts val="0"/>
              </a:spcBef>
            </a:pPr>
            <a:r>
              <a:rPr lang="en-US" b="1" dirty="0" smtClean="0">
                <a:solidFill>
                  <a:srgbClr val="00194C"/>
                </a:solidFill>
              </a:rPr>
              <a:t>Galatians 5:19-21 </a:t>
            </a:r>
            <a:r>
              <a:rPr lang="en-US" dirty="0" smtClean="0">
                <a:solidFill>
                  <a:srgbClr val="00194C"/>
                </a:solidFill>
              </a:rPr>
              <a:t> Now the deeds of the flesh are evident, which are: immorality, impurity, sensuality, </a:t>
            </a:r>
            <a:br>
              <a:rPr lang="en-US" dirty="0" smtClean="0">
                <a:solidFill>
                  <a:srgbClr val="00194C"/>
                </a:solidFill>
              </a:rPr>
            </a:br>
            <a:r>
              <a:rPr lang="en-US" dirty="0" smtClean="0">
                <a:solidFill>
                  <a:srgbClr val="00194C"/>
                </a:solidFill>
              </a:rPr>
              <a:t>idolatry, sorcery, enmities, strife, jealousy, outbursts of anger, disputes, dissensions, factions, envying, drunkenness, carousing, and things like these, of which I forewarn you, just as I have forewarned you, that those who practice such things will not inherit the kingdom of God. </a:t>
            </a:r>
            <a:br>
              <a:rPr lang="en-US" dirty="0" smtClean="0">
                <a:solidFill>
                  <a:srgbClr val="00194C"/>
                </a:solidFill>
              </a:rPr>
            </a:br>
            <a:r>
              <a:rPr lang="en-US" dirty="0" smtClean="0">
                <a:solidFill>
                  <a:srgbClr val="00194C"/>
                </a:solidFill>
              </a:rPr>
              <a:t/>
            </a:r>
            <a:br>
              <a:rPr lang="en-US" dirty="0" smtClean="0">
                <a:solidFill>
                  <a:srgbClr val="00194C"/>
                </a:solidFill>
              </a:rPr>
            </a:br>
            <a:r>
              <a:rPr lang="en-US" dirty="0" smtClean="0">
                <a:solidFill>
                  <a:srgbClr val="00194C"/>
                </a:solidFill>
              </a:rPr>
              <a:t>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Value of questioning</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300"/>
              </a:spcBef>
            </a:pPr>
            <a:r>
              <a:rPr lang="en-US" spc="-150" dirty="0" smtClean="0">
                <a:solidFill>
                  <a:srgbClr val="00194C"/>
                </a:solidFill>
              </a:rPr>
              <a:t>There is more </a:t>
            </a:r>
            <a:r>
              <a:rPr lang="en-US" dirty="0" smtClean="0">
                <a:solidFill>
                  <a:srgbClr val="00194C"/>
                </a:solidFill>
              </a:rPr>
              <a:t>value in questioning th</a:t>
            </a:r>
            <a:r>
              <a:rPr lang="en-US" spc="-150" dirty="0" smtClean="0">
                <a:solidFill>
                  <a:srgbClr val="00194C"/>
                </a:solidFill>
              </a:rPr>
              <a:t>an in </a:t>
            </a:r>
            <a:r>
              <a:rPr lang="en-US" dirty="0" smtClean="0">
                <a:solidFill>
                  <a:srgbClr val="00194C"/>
                </a:solidFill>
              </a:rPr>
              <a:t>absolute truth</a:t>
            </a:r>
          </a:p>
          <a:p>
            <a:pPr>
              <a:lnSpc>
                <a:spcPct val="90000"/>
              </a:lnSpc>
              <a:spcBef>
                <a:spcPts val="300"/>
              </a:spcBef>
            </a:pPr>
            <a:r>
              <a:rPr lang="en-US" b="1" dirty="0" smtClean="0">
                <a:solidFill>
                  <a:srgbClr val="00194C"/>
                </a:solidFill>
              </a:rPr>
              <a:t>John </a:t>
            </a:r>
            <a:r>
              <a:rPr lang="en-US" b="1" spc="-150" dirty="0" smtClean="0">
                <a:solidFill>
                  <a:srgbClr val="00194C"/>
                </a:solidFill>
              </a:rPr>
              <a:t>14:16-17 </a:t>
            </a:r>
            <a:r>
              <a:rPr lang="en-US" spc="-150" dirty="0" smtClean="0">
                <a:solidFill>
                  <a:srgbClr val="00194C"/>
                </a:solidFill>
              </a:rPr>
              <a:t>"I will </a:t>
            </a:r>
            <a:r>
              <a:rPr lang="en-US" dirty="0" smtClean="0">
                <a:solidFill>
                  <a:srgbClr val="00194C"/>
                </a:solidFill>
              </a:rPr>
              <a:t>ask</a:t>
            </a:r>
            <a:r>
              <a:rPr lang="en-US" spc="-150" dirty="0" smtClean="0">
                <a:solidFill>
                  <a:srgbClr val="00194C"/>
                </a:solidFill>
              </a:rPr>
              <a:t> the </a:t>
            </a:r>
            <a:r>
              <a:rPr lang="en-US" dirty="0" smtClean="0">
                <a:solidFill>
                  <a:srgbClr val="00194C"/>
                </a:solidFill>
              </a:rPr>
              <a:t>Father</a:t>
            </a:r>
            <a:r>
              <a:rPr lang="en-US" spc="-150" dirty="0" smtClean="0">
                <a:solidFill>
                  <a:srgbClr val="00194C"/>
                </a:solidFill>
              </a:rPr>
              <a:t>, and </a:t>
            </a:r>
            <a:r>
              <a:rPr lang="en-US" dirty="0" smtClean="0">
                <a:solidFill>
                  <a:srgbClr val="00194C"/>
                </a:solidFill>
              </a:rPr>
              <a:t>He</a:t>
            </a:r>
            <a:r>
              <a:rPr lang="en-US" spc="-150" dirty="0" smtClean="0">
                <a:solidFill>
                  <a:srgbClr val="00194C"/>
                </a:solidFill>
              </a:rPr>
              <a:t> will </a:t>
            </a:r>
            <a:r>
              <a:rPr lang="en-US" dirty="0" smtClean="0">
                <a:solidFill>
                  <a:srgbClr val="00194C"/>
                </a:solidFill>
              </a:rPr>
              <a:t>give </a:t>
            </a:r>
            <a:r>
              <a:rPr lang="en-US" spc="-150" dirty="0" smtClean="0">
                <a:solidFill>
                  <a:srgbClr val="00194C"/>
                </a:solidFill>
              </a:rPr>
              <a:t>yo</a:t>
            </a:r>
            <a:r>
              <a:rPr lang="en-US" dirty="0" smtClean="0">
                <a:solidFill>
                  <a:srgbClr val="00194C"/>
                </a:solidFill>
              </a:rPr>
              <a:t>u another Helper, that He may be with you </a:t>
            </a:r>
            <a:r>
              <a:rPr lang="en-US" dirty="0" err="1" smtClean="0">
                <a:solidFill>
                  <a:srgbClr val="00194C"/>
                </a:solidFill>
              </a:rPr>
              <a:t>forever;</a:t>
            </a:r>
            <a:r>
              <a:rPr lang="en-US" i="1" dirty="0" err="1" smtClean="0">
                <a:solidFill>
                  <a:srgbClr val="00194C"/>
                </a:solidFill>
              </a:rPr>
              <a:t>that</a:t>
            </a:r>
            <a:r>
              <a:rPr lang="en-US" i="1" dirty="0" smtClean="0">
                <a:solidFill>
                  <a:srgbClr val="00194C"/>
                </a:solidFill>
              </a:rPr>
              <a:t> is</a:t>
            </a:r>
            <a:r>
              <a:rPr lang="en-US" dirty="0" smtClean="0">
                <a:solidFill>
                  <a:srgbClr val="00194C"/>
                </a:solidFill>
              </a:rPr>
              <a:t> the Spirit of truth, whom the world cannot receive, because</a:t>
            </a:r>
            <a:r>
              <a:rPr lang="en-US" spc="-150" dirty="0" smtClean="0">
                <a:solidFill>
                  <a:srgbClr val="00194C"/>
                </a:solidFill>
              </a:rPr>
              <a:t> it </a:t>
            </a:r>
            <a:r>
              <a:rPr lang="en-US" dirty="0" smtClean="0">
                <a:solidFill>
                  <a:srgbClr val="00194C"/>
                </a:solidFill>
              </a:rPr>
              <a:t>does</a:t>
            </a:r>
            <a:r>
              <a:rPr lang="en-US" spc="-150" dirty="0" smtClean="0">
                <a:solidFill>
                  <a:srgbClr val="00194C"/>
                </a:solidFill>
              </a:rPr>
              <a:t> not </a:t>
            </a:r>
            <a:r>
              <a:rPr lang="en-US" dirty="0" smtClean="0">
                <a:solidFill>
                  <a:srgbClr val="00194C"/>
                </a:solidFill>
              </a:rPr>
              <a:t>see Him</a:t>
            </a:r>
            <a:r>
              <a:rPr lang="en-US" spc="-150" dirty="0" smtClean="0">
                <a:solidFill>
                  <a:srgbClr val="00194C"/>
                </a:solidFill>
              </a:rPr>
              <a:t> or </a:t>
            </a:r>
            <a:r>
              <a:rPr lang="en-US" dirty="0" smtClean="0">
                <a:solidFill>
                  <a:srgbClr val="00194C"/>
                </a:solidFill>
              </a:rPr>
              <a:t>know Him</a:t>
            </a:r>
            <a:r>
              <a:rPr lang="en-US" sz="1600" dirty="0" smtClean="0">
                <a:solidFill>
                  <a:srgbClr val="00194C"/>
                </a:solidFill>
              </a:rPr>
              <a:t>, </a:t>
            </a:r>
            <a:r>
              <a:rPr lang="en-US" i="1" dirty="0" smtClean="0">
                <a:solidFill>
                  <a:srgbClr val="00194C"/>
                </a:solidFill>
              </a:rPr>
              <a:t>but</a:t>
            </a:r>
            <a:r>
              <a:rPr lang="en-US" dirty="0" smtClean="0">
                <a:solidFill>
                  <a:srgbClr val="00194C"/>
                </a:solidFill>
              </a:rPr>
              <a:t> you know Him because He abides with you and will be in you. </a:t>
            </a:r>
          </a:p>
          <a:p>
            <a:pPr>
              <a:lnSpc>
                <a:spcPct val="90000"/>
              </a:lnSpc>
              <a:spcBef>
                <a:spcPts val="300"/>
              </a:spcBef>
            </a:pPr>
            <a:r>
              <a:rPr lang="en-US" b="1" dirty="0" smtClean="0">
                <a:solidFill>
                  <a:srgbClr val="00194C"/>
                </a:solidFill>
              </a:rPr>
              <a:t>John 8:31-32 </a:t>
            </a:r>
            <a:r>
              <a:rPr lang="en-US" dirty="0" smtClean="0">
                <a:solidFill>
                  <a:srgbClr val="00194C"/>
                </a:solidFill>
              </a:rPr>
              <a:t> So Jesus was saying to those Jews who had believed Him, "If you continue in My word, </a:t>
            </a:r>
            <a:r>
              <a:rPr lang="en-US" i="1" dirty="0" smtClean="0">
                <a:solidFill>
                  <a:srgbClr val="00194C"/>
                </a:solidFill>
              </a:rPr>
              <a:t>then</a:t>
            </a:r>
            <a:r>
              <a:rPr lang="en-US" dirty="0" smtClean="0">
                <a:solidFill>
                  <a:srgbClr val="00194C"/>
                </a:solidFill>
              </a:rPr>
              <a:t> you are truly disciples of Mine; and you will know the truth, and the truth will make you free." </a:t>
            </a:r>
          </a:p>
          <a:p>
            <a:pPr>
              <a:lnSpc>
                <a:spcPct val="90000"/>
              </a:lnSpc>
              <a:spcBef>
                <a:spcPts val="300"/>
              </a:spcBef>
            </a:pPr>
            <a:r>
              <a:rPr lang="en-US" dirty="0" smtClean="0">
                <a:solidFill>
                  <a:srgbClr val="00194C"/>
                </a:solidFill>
              </a:rPr>
              <a:t>Progressives look for peace and justice; they desire to protect and restore the “integrity” of the Earth</a:t>
            </a:r>
          </a:p>
          <a:p>
            <a:pPr>
              <a:lnSpc>
                <a:spcPct val="90000"/>
              </a:lnSpc>
              <a:spcBef>
                <a:spcPts val="300"/>
              </a:spcBef>
            </a:pPr>
            <a:r>
              <a:rPr lang="en-US" dirty="0" smtClean="0">
                <a:solidFill>
                  <a:srgbClr val="00194C"/>
                </a:solidFill>
              </a:rPr>
              <a:t>Progressive commit to a life-long learning process that enables the above values</a:t>
            </a:r>
            <a:br>
              <a:rPr lang="en-US" dirty="0" smtClean="0">
                <a:solidFill>
                  <a:srgbClr val="00194C"/>
                </a:solidFill>
              </a:rPr>
            </a:br>
            <a:endParaRPr lang="en-US" dirty="0" smtClean="0">
              <a:solidFill>
                <a:srgbClr val="00194C"/>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5400" spc="-150" dirty="0" smtClean="0">
                <a:solidFill>
                  <a:srgbClr val="002060"/>
                </a:solidFill>
                <a:latin typeface="Tahoma" pitchFamily="34" charset="0"/>
                <a:ea typeface="Tahoma" pitchFamily="34" charset="0"/>
                <a:cs typeface="Tahoma" pitchFamily="34" charset="0"/>
              </a:rPr>
              <a:t>WHAT IS SAVING FAITH</a:t>
            </a:r>
            <a:endParaRPr lang="en-US" sz="5400" spc="-15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100"/>
              </a:spcBef>
            </a:pPr>
            <a:r>
              <a:rPr lang="en-US" dirty="0" smtClean="0">
                <a:solidFill>
                  <a:srgbClr val="00194C"/>
                </a:solidFill>
              </a:rPr>
              <a:t>AND….is it possible to have “faith” in Jesus that isn’t saving faith?</a:t>
            </a:r>
          </a:p>
          <a:p>
            <a:pPr>
              <a:lnSpc>
                <a:spcPct val="90000"/>
              </a:lnSpc>
              <a:spcBef>
                <a:spcPts val="100"/>
              </a:spcBef>
            </a:pPr>
            <a:r>
              <a:rPr lang="en-US" b="1" dirty="0" smtClean="0">
                <a:solidFill>
                  <a:srgbClr val="00194C"/>
                </a:solidFill>
              </a:rPr>
              <a:t>Jeremiah 11:21 </a:t>
            </a:r>
            <a:r>
              <a:rPr lang="en-US" dirty="0" smtClean="0">
                <a:solidFill>
                  <a:srgbClr val="00194C"/>
                </a:solidFill>
              </a:rPr>
              <a:t> Therefore thus says the </a:t>
            </a:r>
            <a:r>
              <a:rPr lang="en-US" cap="small" dirty="0" smtClean="0">
                <a:solidFill>
                  <a:srgbClr val="00194C"/>
                </a:solidFill>
              </a:rPr>
              <a:t>LORD</a:t>
            </a:r>
            <a:r>
              <a:rPr lang="en-US" dirty="0" smtClean="0">
                <a:solidFill>
                  <a:srgbClr val="00194C"/>
                </a:solidFill>
              </a:rPr>
              <a:t> concerning the men of </a:t>
            </a:r>
            <a:r>
              <a:rPr lang="en-US" dirty="0" err="1" smtClean="0">
                <a:solidFill>
                  <a:srgbClr val="00194C"/>
                </a:solidFill>
              </a:rPr>
              <a:t>Anathoth</a:t>
            </a:r>
            <a:r>
              <a:rPr lang="en-US" dirty="0" smtClean="0">
                <a:solidFill>
                  <a:srgbClr val="00194C"/>
                </a:solidFill>
              </a:rPr>
              <a:t>, who seek your life, saying, "Do not prophesy in the name of the </a:t>
            </a:r>
            <a:r>
              <a:rPr lang="en-US" cap="small" dirty="0" smtClean="0">
                <a:solidFill>
                  <a:srgbClr val="00194C"/>
                </a:solidFill>
              </a:rPr>
              <a:t>LORD</a:t>
            </a:r>
            <a:r>
              <a:rPr lang="en-US" dirty="0" smtClean="0">
                <a:solidFill>
                  <a:srgbClr val="00194C"/>
                </a:solidFill>
              </a:rPr>
              <a:t>, so that you will not die at our hand"; </a:t>
            </a:r>
          </a:p>
          <a:p>
            <a:pPr>
              <a:lnSpc>
                <a:spcPct val="90000"/>
              </a:lnSpc>
              <a:spcBef>
                <a:spcPts val="100"/>
              </a:spcBef>
            </a:pPr>
            <a:r>
              <a:rPr lang="en-US" b="1" dirty="0" smtClean="0">
                <a:solidFill>
                  <a:srgbClr val="00194C"/>
                </a:solidFill>
              </a:rPr>
              <a:t>Matthew 7:21-23 </a:t>
            </a:r>
            <a:r>
              <a:rPr lang="en-US" dirty="0" smtClean="0">
                <a:solidFill>
                  <a:srgbClr val="00194C"/>
                </a:solidFill>
              </a:rPr>
              <a:t>"Not everyone who says to Me, 'Lord, Lord,' will enter the kingdom of heaven, but he who does the will of My Father who is in heaven </a:t>
            </a:r>
            <a:r>
              <a:rPr lang="en-US" i="1" dirty="0" smtClean="0">
                <a:solidFill>
                  <a:srgbClr val="00194C"/>
                </a:solidFill>
              </a:rPr>
              <a:t>will enter.</a:t>
            </a:r>
            <a:r>
              <a:rPr lang="en-US" dirty="0" smtClean="0">
                <a:solidFill>
                  <a:srgbClr val="00194C"/>
                </a:solidFill>
              </a:rPr>
              <a:t> Many will say to Me on that day, 'Lord, Lord, did we not prophesy in Your name, and in Your name cast out demons, and in Your name perform many miracles?‘ "And then I will declare to them, 'I never knew you; </a:t>
            </a:r>
            <a:r>
              <a:rPr lang="en-US" sz="2400" cap="small" dirty="0" smtClean="0">
                <a:solidFill>
                  <a:srgbClr val="00194C"/>
                </a:solidFill>
              </a:rPr>
              <a:t>DEPART FROM</a:t>
            </a:r>
            <a:r>
              <a:rPr lang="en-US" sz="2400" dirty="0" smtClean="0">
                <a:solidFill>
                  <a:srgbClr val="00194C"/>
                </a:solidFill>
              </a:rPr>
              <a:t> </a:t>
            </a:r>
            <a:r>
              <a:rPr lang="en-US" sz="2400" cap="small" dirty="0" smtClean="0">
                <a:solidFill>
                  <a:srgbClr val="00194C"/>
                </a:solidFill>
              </a:rPr>
              <a:t>ME</a:t>
            </a:r>
            <a:r>
              <a:rPr lang="en-US" sz="2400" dirty="0" smtClean="0">
                <a:solidFill>
                  <a:srgbClr val="00194C"/>
                </a:solidFill>
              </a:rPr>
              <a:t>, </a:t>
            </a:r>
            <a:r>
              <a:rPr lang="en-US" sz="2400" cap="small" dirty="0" smtClean="0">
                <a:solidFill>
                  <a:srgbClr val="00194C"/>
                </a:solidFill>
              </a:rPr>
              <a:t>YOU WHO PRACTICE LAWLESSNESS</a:t>
            </a:r>
            <a:r>
              <a:rPr lang="en-US" sz="2400" dirty="0" smtClean="0">
                <a:solidFill>
                  <a:srgbClr val="00194C"/>
                </a:solidFill>
              </a:rPr>
              <a:t>.' </a:t>
            </a:r>
            <a:br>
              <a:rPr lang="en-US" sz="2400" dirty="0" smtClean="0">
                <a:solidFill>
                  <a:srgbClr val="00194C"/>
                </a:solidFill>
              </a:rPr>
            </a:br>
            <a:endParaRPr lang="en-US" sz="2400"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EVANGELICAL BELIEF</a:t>
            </a:r>
            <a:endParaRPr lang="en-US" sz="54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90000"/>
              </a:lnSpc>
              <a:spcBef>
                <a:spcPts val="600"/>
              </a:spcBef>
            </a:pPr>
            <a:r>
              <a:rPr lang="en-US" dirty="0" smtClean="0">
                <a:solidFill>
                  <a:srgbClr val="00194C"/>
                </a:solidFill>
              </a:rPr>
              <a:t>The Bible, God’s inerrant, inspired Word, is the highest authority for what I believe</a:t>
            </a:r>
          </a:p>
          <a:p>
            <a:pPr>
              <a:lnSpc>
                <a:spcPct val="90000"/>
              </a:lnSpc>
              <a:spcBef>
                <a:spcPts val="600"/>
              </a:spcBef>
            </a:pPr>
            <a:r>
              <a:rPr lang="en-US" dirty="0" smtClean="0">
                <a:solidFill>
                  <a:srgbClr val="00194C"/>
                </a:solidFill>
                <a:latin typeface="Tahoma" pitchFamily="34" charset="0"/>
                <a:ea typeface="Tahoma" pitchFamily="34" charset="0"/>
                <a:cs typeface="Tahoma" pitchFamily="34" charset="0"/>
              </a:rPr>
              <a:t>It is very important to encourage Christians to trust Jesus Christ as their Savior</a:t>
            </a:r>
          </a:p>
          <a:p>
            <a:pPr>
              <a:lnSpc>
                <a:spcPct val="90000"/>
              </a:lnSpc>
              <a:spcBef>
                <a:spcPts val="600"/>
              </a:spcBef>
            </a:pPr>
            <a:r>
              <a:rPr lang="en-US" dirty="0" smtClean="0">
                <a:solidFill>
                  <a:srgbClr val="00194C"/>
                </a:solidFill>
              </a:rPr>
              <a:t>Jesus Christ’s death on the cross is the only sacrifice that could remove the penalty of my sin</a:t>
            </a:r>
          </a:p>
          <a:p>
            <a:pPr>
              <a:lnSpc>
                <a:spcPct val="90000"/>
              </a:lnSpc>
              <a:spcBef>
                <a:spcPts val="600"/>
              </a:spcBef>
            </a:pPr>
            <a:r>
              <a:rPr lang="en-US" dirty="0" smtClean="0">
                <a:solidFill>
                  <a:srgbClr val="00194C"/>
                </a:solidFill>
                <a:latin typeface="Tahoma" pitchFamily="34" charset="0"/>
                <a:ea typeface="Tahoma" pitchFamily="34" charset="0"/>
                <a:cs typeface="Tahoma" pitchFamily="34" charset="0"/>
              </a:rPr>
              <a:t>Only those who trust in Jesus Christ alone as their Savior receive God’s free gift of eternal salvation</a:t>
            </a:r>
          </a:p>
          <a:p>
            <a:pPr>
              <a:lnSpc>
                <a:spcPct val="90000"/>
              </a:lnSpc>
              <a:spcBef>
                <a:spcPts val="600"/>
              </a:spcBef>
            </a:pPr>
            <a:r>
              <a:rPr lang="en-US" dirty="0" smtClean="0">
                <a:solidFill>
                  <a:srgbClr val="00194C"/>
                </a:solidFill>
              </a:rPr>
              <a:t>Romans road:  Romans 3:23</a:t>
            </a:r>
            <a:r>
              <a:rPr lang="en-US" smtClean="0">
                <a:solidFill>
                  <a:srgbClr val="00194C"/>
                </a:solidFill>
              </a:rPr>
              <a:t>, </a:t>
            </a:r>
            <a:r>
              <a:rPr lang="en-US" smtClean="0">
                <a:solidFill>
                  <a:srgbClr val="00194C"/>
                </a:solidFill>
              </a:rPr>
              <a:t>6:23, 5:8, 10:9 </a:t>
            </a:r>
            <a:r>
              <a:rPr lang="en-US" dirty="0" smtClean="0">
                <a:solidFill>
                  <a:srgbClr val="00194C"/>
                </a:solidFill>
              </a:rPr>
              <a:t>expresses the plan of salvation</a:t>
            </a:r>
          </a:p>
          <a:p>
            <a:pPr>
              <a:lnSpc>
                <a:spcPct val="90000"/>
              </a:lnSpc>
              <a:spcBef>
                <a:spcPts val="600"/>
              </a:spcBef>
            </a:pPr>
            <a:r>
              <a:rPr lang="en-US" dirty="0" smtClean="0">
                <a:solidFill>
                  <a:srgbClr val="00194C"/>
                </a:solidFill>
                <a:latin typeface="Tahoma" pitchFamily="34" charset="0"/>
                <a:ea typeface="Tahoma" pitchFamily="34" charset="0"/>
                <a:cs typeface="Tahoma" pitchFamily="34" charset="0"/>
              </a:rPr>
              <a:t>Biblical truths about Jesus are found throughout the Old Testament which truths point to Christ</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err="1" smtClean="0">
                <a:solidFill>
                  <a:srgbClr val="00153E"/>
                </a:solidFill>
                <a:latin typeface="Tahoma" pitchFamily="34" charset="0"/>
                <a:ea typeface="Tahoma" pitchFamily="34" charset="0"/>
                <a:cs typeface="Tahoma" pitchFamily="34" charset="0"/>
              </a:rPr>
              <a:t>PROGRESSIVe</a:t>
            </a:r>
            <a:r>
              <a:rPr lang="en-US" sz="5400" dirty="0" smtClean="0">
                <a:solidFill>
                  <a:srgbClr val="00153E"/>
                </a:solidFill>
                <a:latin typeface="Tahoma" pitchFamily="34" charset="0"/>
                <a:ea typeface="Tahoma" pitchFamily="34" charset="0"/>
                <a:cs typeface="Tahoma" pitchFamily="34" charset="0"/>
              </a:rPr>
              <a:t> beliefs</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400"/>
              </a:spcBef>
            </a:pPr>
            <a:r>
              <a:rPr lang="en-US" dirty="0" smtClean="0">
                <a:solidFill>
                  <a:srgbClr val="00194C"/>
                </a:solidFill>
              </a:rPr>
              <a:t>Ecumenism must be removed from discussion because it doesn’t “go far enough” in defining correct doctrine</a:t>
            </a:r>
          </a:p>
          <a:p>
            <a:pPr>
              <a:lnSpc>
                <a:spcPct val="90000"/>
              </a:lnSpc>
              <a:spcBef>
                <a:spcPts val="400"/>
              </a:spcBef>
              <a:buNone/>
            </a:pPr>
            <a:r>
              <a:rPr lang="en-US" dirty="0" smtClean="0">
                <a:solidFill>
                  <a:srgbClr val="00194C"/>
                </a:solidFill>
              </a:rPr>
              <a:t>   Ecumenism: worldwide Christian unity and cooperation; the universality of Christian churches</a:t>
            </a:r>
          </a:p>
          <a:p>
            <a:pPr>
              <a:lnSpc>
                <a:spcPct val="90000"/>
              </a:lnSpc>
              <a:spcBef>
                <a:spcPts val="400"/>
              </a:spcBef>
            </a:pPr>
            <a:r>
              <a:rPr lang="en-US" dirty="0" smtClean="0">
                <a:solidFill>
                  <a:srgbClr val="00194C"/>
                </a:solidFill>
              </a:rPr>
              <a:t>The Bible isn’t inerrant or infallible; we can’t prove it is</a:t>
            </a:r>
          </a:p>
          <a:p>
            <a:pPr>
              <a:lnSpc>
                <a:spcPct val="90000"/>
              </a:lnSpc>
              <a:spcBef>
                <a:spcPts val="400"/>
              </a:spcBef>
              <a:buNone/>
            </a:pPr>
            <a:r>
              <a:rPr lang="en-US" dirty="0" smtClean="0">
                <a:solidFill>
                  <a:srgbClr val="00194C"/>
                </a:solidFill>
              </a:rPr>
              <a:t>   To say the Bible is inerrant in the original manuscripts is faulty because no original manuscripts exist</a:t>
            </a:r>
          </a:p>
          <a:p>
            <a:pPr>
              <a:lnSpc>
                <a:spcPct val="90000"/>
              </a:lnSpc>
              <a:spcBef>
                <a:spcPts val="400"/>
              </a:spcBef>
            </a:pPr>
            <a:r>
              <a:rPr lang="en-US" dirty="0" smtClean="0">
                <a:solidFill>
                  <a:srgbClr val="00194C"/>
                </a:solidFill>
              </a:rPr>
              <a:t>John 14:6 is being misinterpreted by Christians and was never intended to infer that Jesus is the only way to be saved; it was instead given as comfort for His disciples</a:t>
            </a:r>
          </a:p>
          <a:p>
            <a:pPr>
              <a:lnSpc>
                <a:spcPct val="90000"/>
              </a:lnSpc>
              <a:spcBef>
                <a:spcPts val="400"/>
              </a:spcBef>
            </a:pPr>
            <a:r>
              <a:rPr lang="en-US" b="1" dirty="0" smtClean="0">
                <a:solidFill>
                  <a:srgbClr val="00194C"/>
                </a:solidFill>
              </a:rPr>
              <a:t>John 14:6 </a:t>
            </a:r>
            <a:r>
              <a:rPr lang="en-US" dirty="0" smtClean="0">
                <a:solidFill>
                  <a:srgbClr val="00194C"/>
                </a:solidFill>
              </a:rPr>
              <a:t> Jesus said to him, "I am the way, and the truth, and the life; no one comes to the Father but through Me. </a:t>
            </a:r>
            <a:br>
              <a:rPr lang="en-US" dirty="0" smtClean="0">
                <a:solidFill>
                  <a:srgbClr val="00194C"/>
                </a:solidFill>
              </a:rPr>
            </a:br>
            <a:endParaRPr lang="en-US" dirty="0" smtClean="0">
              <a:solidFill>
                <a:srgbClr val="00194C"/>
              </a:solidFill>
            </a:endParaRPr>
          </a:p>
          <a:p>
            <a:pPr>
              <a:lnSpc>
                <a:spcPct val="90000"/>
              </a:lnSpc>
              <a:spcBef>
                <a:spcPts val="400"/>
              </a:spcBef>
            </a:pPr>
            <a:endParaRPr lang="en-US" dirty="0" smtClean="0">
              <a:solidFill>
                <a:srgbClr val="00194C"/>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066800"/>
          </a:xfrm>
        </p:spPr>
        <p:txBody>
          <a:bodyPr>
            <a:normAutofit fontScale="90000"/>
          </a:bodyPr>
          <a:lstStyle/>
          <a:p>
            <a:pPr algn="ctr"/>
            <a:r>
              <a:rPr lang="en-US" sz="5400" dirty="0" smtClean="0">
                <a:solidFill>
                  <a:srgbClr val="002060"/>
                </a:solidFill>
              </a:rPr>
              <a:t>POSITIONS PROGRESSIVES HATE</a:t>
            </a:r>
            <a:endParaRPr lang="en-US" sz="5400" dirty="0">
              <a:solidFill>
                <a:srgbClr val="002060"/>
              </a:solidFill>
            </a:endParaRPr>
          </a:p>
        </p:txBody>
      </p:sp>
      <p:sp>
        <p:nvSpPr>
          <p:cNvPr id="6" name="Content Placeholder 5"/>
          <p:cNvSpPr>
            <a:spLocks noGrp="1"/>
          </p:cNvSpPr>
          <p:nvPr>
            <p:ph idx="1"/>
          </p:nvPr>
        </p:nvSpPr>
        <p:spPr>
          <a:xfrm>
            <a:off x="0" y="1143000"/>
            <a:ext cx="9144000" cy="5715000"/>
          </a:xfrm>
        </p:spPr>
        <p:txBody>
          <a:bodyPr>
            <a:noAutofit/>
          </a:bodyPr>
          <a:lstStyle/>
          <a:p>
            <a:pPr>
              <a:lnSpc>
                <a:spcPct val="95000"/>
              </a:lnSpc>
              <a:spcBef>
                <a:spcPts val="500"/>
              </a:spcBef>
            </a:pPr>
            <a:r>
              <a:rPr lang="en-US" dirty="0" smtClean="0">
                <a:solidFill>
                  <a:srgbClr val="00194C"/>
                </a:solidFill>
                <a:latin typeface="Tahoma" pitchFamily="34" charset="0"/>
                <a:ea typeface="Tahoma" pitchFamily="34" charset="0"/>
                <a:cs typeface="Tahoma" pitchFamily="34" charset="0"/>
              </a:rPr>
              <a:t>Anything to do with the rapture:  He equates normal Christians with “</a:t>
            </a:r>
            <a:r>
              <a:rPr lang="en-US" dirty="0" err="1" smtClean="0">
                <a:solidFill>
                  <a:srgbClr val="00194C"/>
                </a:solidFill>
                <a:latin typeface="Tahoma" pitchFamily="34" charset="0"/>
                <a:ea typeface="Tahoma" pitchFamily="34" charset="0"/>
                <a:cs typeface="Tahoma" pitchFamily="34" charset="0"/>
              </a:rPr>
              <a:t>wackos</a:t>
            </a:r>
            <a:r>
              <a:rPr lang="en-US" dirty="0" smtClean="0">
                <a:solidFill>
                  <a:srgbClr val="00194C"/>
                </a:solidFill>
                <a:latin typeface="Tahoma" pitchFamily="34" charset="0"/>
                <a:ea typeface="Tahoma" pitchFamily="34" charset="0"/>
                <a:cs typeface="Tahoma" pitchFamily="34" charset="0"/>
              </a:rPr>
              <a:t>” who sell everything and wait for Jesus to appear from behind a comet</a:t>
            </a:r>
          </a:p>
          <a:p>
            <a:pPr>
              <a:lnSpc>
                <a:spcPct val="95000"/>
              </a:lnSpc>
              <a:spcBef>
                <a:spcPts val="500"/>
              </a:spcBef>
            </a:pPr>
            <a:r>
              <a:rPr lang="en-US" dirty="0" smtClean="0">
                <a:solidFill>
                  <a:srgbClr val="00194C"/>
                </a:solidFill>
              </a:rPr>
              <a:t>Homosexuality is a chosen lifestyle: they wish the older generation would “get out of the way” because younger people don’t buy into the lie</a:t>
            </a:r>
          </a:p>
          <a:p>
            <a:pPr>
              <a:lnSpc>
                <a:spcPct val="95000"/>
              </a:lnSpc>
              <a:spcBef>
                <a:spcPts val="500"/>
              </a:spcBef>
            </a:pPr>
            <a:r>
              <a:rPr lang="en-US" dirty="0" smtClean="0">
                <a:solidFill>
                  <a:srgbClr val="00194C"/>
                </a:solidFill>
                <a:latin typeface="Tahoma" pitchFamily="34" charset="0"/>
                <a:ea typeface="Tahoma" pitchFamily="34" charset="0"/>
                <a:cs typeface="Tahoma" pitchFamily="34" charset="0"/>
              </a:rPr>
              <a:t>The Earth is less than 10,000 years old: they hold to the position that science has proven the Earth to be old and that all evangelical Christians believe the Earth is young</a:t>
            </a:r>
          </a:p>
          <a:p>
            <a:pPr>
              <a:lnSpc>
                <a:spcPct val="95000"/>
              </a:lnSpc>
              <a:spcBef>
                <a:spcPts val="500"/>
              </a:spcBef>
            </a:pPr>
            <a:r>
              <a:rPr lang="en-US" dirty="0" smtClean="0">
                <a:solidFill>
                  <a:srgbClr val="00194C"/>
                </a:solidFill>
              </a:rPr>
              <a:t>Evangelicals (the protestant position that people are saved by faith in Jesus alone) is narrow-minded and intolerant</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7969</TotalTime>
  <Words>773</Words>
  <Application>Microsoft Office PowerPoint</Application>
  <PresentationFormat>On-screen Show (4:3)</PresentationFormat>
  <Paragraphs>72</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THE GREAT EXCHANGE</vt:lpstr>
      <vt:lpstr>VERSE FOR THE JOURNEY</vt:lpstr>
      <vt:lpstr>PROGRESSIVE THEOLOGY</vt:lpstr>
      <vt:lpstr>A MAIN PROGRESSIVE TENET</vt:lpstr>
      <vt:lpstr>Value of questioning</vt:lpstr>
      <vt:lpstr>WHAT IS SAVING FAITH</vt:lpstr>
      <vt:lpstr>EVANGELICAL BELIEF</vt:lpstr>
      <vt:lpstr>PROGRESSIVe beliefs</vt:lpstr>
      <vt:lpstr>POSITIONS PROGRESSIVES HATE</vt:lpstr>
      <vt:lpstr>GETTING IT RIGHT</vt:lpstr>
      <vt:lpstr>JESUS TRIUMPHAL ENTRY</vt:lpstr>
      <vt:lpstr>GOING TO THE TEMPLE</vt:lpstr>
      <vt:lpstr>THE PASSION WEEK</vt:lpstr>
      <vt:lpstr>Temple in jesus’ time</vt:lpstr>
      <vt:lpstr>PASSOVER</vt:lpstr>
      <vt:lpstr>The crucifixion</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36</cp:revision>
  <dcterms:created xsi:type="dcterms:W3CDTF">2018-12-30T17:11:34Z</dcterms:created>
  <dcterms:modified xsi:type="dcterms:W3CDTF">2019-04-13T01:05:34Z</dcterms:modified>
</cp:coreProperties>
</file>