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70" r:id="rId2"/>
    <p:sldId id="260" r:id="rId3"/>
    <p:sldId id="259" r:id="rId4"/>
    <p:sldId id="261" r:id="rId5"/>
    <p:sldId id="262" r:id="rId6"/>
    <p:sldId id="265" r:id="rId7"/>
    <p:sldId id="266" r:id="rId8"/>
    <p:sldId id="269" r:id="rId9"/>
    <p:sldId id="267" r:id="rId10"/>
    <p:sldId id="268" r:id="rId11"/>
    <p:sldId id="271" r:id="rId12"/>
    <p:sldId id="272" r:id="rId13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94C"/>
    <a:srgbClr val="00153E"/>
    <a:srgbClr val="000A1E"/>
    <a:srgbClr val="FF4F4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5" d="100"/>
          <a:sy n="75" d="100"/>
        </p:scale>
        <p:origin x="-1248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796" y="-96"/>
      </p:cViewPr>
      <p:guideLst>
        <p:guide orient="horz" pos="2842"/>
        <p:guide pos="223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DC137-520E-4C08-8DD6-6A1477BB7FCF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5773B-86FA-4E64-A79F-B7D81F77BE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778F7-E4EA-42D1-BC08-9FEA098BA5F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6275"/>
            <a:ext cx="451167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D1619-8561-43BC-951B-4005DF38A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D1619-8561-43BC-951B-4005DF38A5C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89BF8A4-9F83-49CA-A70D-C976F24FA09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5243E3-C18A-4258-A2DE-2CED0951D7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0" y="2081"/>
            <a:ext cx="9144000" cy="68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8458200" cy="137477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THE GREAT EXCHANGE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mpus Sans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2362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JoLynn Gower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Spring 2019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217-493-6151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jgower@guardingthetruth.org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Lesson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13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mpus Sans ITC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200000">
            <a:off x="1811995" y="1282233"/>
            <a:ext cx="2743059" cy="830997"/>
          </a:xfrm>
          <a:prstGeom prst="rect">
            <a:avLst/>
          </a:prstGeom>
          <a:noFill/>
          <a:ln w="57150">
            <a:solidFill>
              <a:srgbClr val="FF4F4F"/>
            </a:solidFill>
          </a:ln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REVISITED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</a:rPr>
              <a:t>THE HISTORY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194C"/>
                </a:solidFill>
              </a:rPr>
              <a:t>After the destruction of the Temple in 70 AD, the center of church power shifted to Gentile centers like Alexandria, Antioch, Ephesus, Rome, etc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Christianity had once been considered a sect of Judaism; the Jerusalem council made a major split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Acts 15:1-2 </a:t>
            </a:r>
            <a:r>
              <a:rPr lang="en-US" dirty="0" smtClean="0">
                <a:solidFill>
                  <a:srgbClr val="00194C"/>
                </a:solidFill>
              </a:rPr>
              <a:t> Some men came down from Judea and </a:t>
            </a:r>
            <a:r>
              <a:rPr lang="en-US" i="1" dirty="0" smtClean="0">
                <a:solidFill>
                  <a:srgbClr val="00194C"/>
                </a:solidFill>
              </a:rPr>
              <a:t>began</a:t>
            </a:r>
            <a:r>
              <a:rPr lang="en-US" dirty="0" smtClean="0">
                <a:solidFill>
                  <a:srgbClr val="00194C"/>
                </a:solidFill>
              </a:rPr>
              <a:t> teaching the brethren, "Unless you are circumcised according to the custom of Moses, you cannot be saved</a:t>
            </a:r>
            <a:r>
              <a:rPr lang="en-US" dirty="0" smtClean="0">
                <a:solidFill>
                  <a:srgbClr val="00194C"/>
                </a:solidFill>
              </a:rPr>
              <a:t>.” </a:t>
            </a:r>
            <a:r>
              <a:rPr lang="en-US" dirty="0" smtClean="0">
                <a:solidFill>
                  <a:srgbClr val="00194C"/>
                </a:solidFill>
              </a:rPr>
              <a:t> And when Paul and Barnabas had great dissension and debate with them, </a:t>
            </a:r>
            <a:r>
              <a:rPr lang="en-US" i="1" dirty="0" smtClean="0">
                <a:solidFill>
                  <a:srgbClr val="00194C"/>
                </a:solidFill>
              </a:rPr>
              <a:t>the brethren</a:t>
            </a:r>
            <a:r>
              <a:rPr lang="en-US" dirty="0" smtClean="0">
                <a:solidFill>
                  <a:srgbClr val="00194C"/>
                </a:solidFill>
              </a:rPr>
              <a:t> determined that Paul and Barnabas and some others of them should go up to Jerusalem to the apostles and elders concerning this issue. </a:t>
            </a:r>
            <a:endParaRPr lang="en-US" dirty="0" smtClean="0">
              <a:solidFill>
                <a:srgbClr val="00194C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194C"/>
                </a:solidFill>
              </a:rPr>
              <a:t>The church made a break with Jewish Law, </a:t>
            </a:r>
            <a:r>
              <a:rPr lang="en-US" dirty="0" smtClean="0">
                <a:solidFill>
                  <a:srgbClr val="00194C"/>
                </a:solidFill>
              </a:rPr>
              <a:t>w</a:t>
            </a:r>
            <a:r>
              <a:rPr lang="en-US" dirty="0" smtClean="0">
                <a:solidFill>
                  <a:srgbClr val="00194C"/>
                </a:solidFill>
              </a:rPr>
              <a:t>hich Jesus had fulfilled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>
              <a:solidFill>
                <a:srgbClr val="00194C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>
              <a:solidFill>
                <a:srgbClr val="00194C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>
              <a:solidFill>
                <a:srgbClr val="00194C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>
              <a:solidFill>
                <a:srgbClr val="00194C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>
              <a:solidFill>
                <a:srgbClr val="00194C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>
              <a:solidFill>
                <a:srgbClr val="0019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CHRISTIANITY BECAME ILLEGAL</a:t>
            </a:r>
            <a:endParaRPr lang="en-US" sz="4400" dirty="0">
              <a:solidFill>
                <a:srgbClr val="0019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>
              <a:lnSpc>
                <a:spcPct val="89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0194C"/>
                </a:solidFill>
              </a:rPr>
              <a:t>While Judaism was legal under Roman rule of the first century, Christianity was not</a:t>
            </a:r>
          </a:p>
          <a:p>
            <a:pPr>
              <a:lnSpc>
                <a:spcPct val="89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0194C"/>
                </a:solidFill>
              </a:rPr>
              <a:t>Christian apologists tried to maintain that Christianity was a sect of Judaism; Jewish scholars refuted this leading to a major rift</a:t>
            </a:r>
          </a:p>
          <a:p>
            <a:pPr>
              <a:lnSpc>
                <a:spcPct val="89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0194C"/>
                </a:solidFill>
              </a:rPr>
              <a:t>Justin Martyr: 160 AD  “The Scriptures are not yours, but ours.”</a:t>
            </a:r>
          </a:p>
          <a:p>
            <a:pPr>
              <a:lnSpc>
                <a:spcPct val="89000"/>
              </a:lnSpc>
              <a:spcBef>
                <a:spcPts val="100"/>
              </a:spcBef>
            </a:pPr>
            <a:r>
              <a:rPr lang="en-US" dirty="0" err="1" smtClean="0">
                <a:solidFill>
                  <a:srgbClr val="00194C"/>
                </a:solidFill>
              </a:rPr>
              <a:t>Irenaeus</a:t>
            </a:r>
            <a:r>
              <a:rPr lang="en-US" dirty="0" smtClean="0">
                <a:solidFill>
                  <a:srgbClr val="00194C"/>
                </a:solidFill>
              </a:rPr>
              <a:t>: 177 AD  “Jews are disinherited from the grace of God</a:t>
            </a:r>
            <a:r>
              <a:rPr lang="en-US" dirty="0" smtClean="0">
                <a:solidFill>
                  <a:srgbClr val="00194C"/>
                </a:solidFill>
              </a:rPr>
              <a:t>”</a:t>
            </a:r>
            <a:endParaRPr lang="en-US" dirty="0" smtClean="0">
              <a:solidFill>
                <a:srgbClr val="00194C"/>
              </a:solidFill>
            </a:endParaRPr>
          </a:p>
          <a:p>
            <a:pPr>
              <a:lnSpc>
                <a:spcPct val="89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0194C"/>
                </a:solidFill>
              </a:rPr>
              <a:t>Tertullian: 160 AD  “Against the Jews”  said God had rejected Jews in favor of Christians</a:t>
            </a:r>
          </a:p>
          <a:p>
            <a:pPr>
              <a:lnSpc>
                <a:spcPct val="89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0194C"/>
                </a:solidFill>
              </a:rPr>
              <a:t>In 313 AD, The Edict of Milan allowed Christianity and outlawed synagogues</a:t>
            </a:r>
          </a:p>
          <a:p>
            <a:pPr>
              <a:lnSpc>
                <a:spcPct val="89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0194C"/>
                </a:solidFill>
              </a:rPr>
              <a:t>In 321, Constantine made Christianity the official religion of Rome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5200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AFTER CONSTANTINE</a:t>
            </a:r>
            <a:endParaRPr lang="en-US" sz="5200" dirty="0">
              <a:solidFill>
                <a:srgbClr val="0019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88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194C"/>
                </a:solidFill>
              </a:rPr>
              <a:t>The writings of the church fathers became anti-Jewish</a:t>
            </a:r>
          </a:p>
          <a:p>
            <a:pPr>
              <a:lnSpc>
                <a:spcPct val="88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194C"/>
                </a:solidFill>
              </a:rPr>
              <a:t>Jerom</a:t>
            </a:r>
            <a:r>
              <a:rPr lang="en-US" spc="-150" dirty="0" smtClean="0">
                <a:solidFill>
                  <a:srgbClr val="00194C"/>
                </a:solidFill>
              </a:rPr>
              <a:t>e: 350 AD: “Jews are </a:t>
            </a:r>
            <a:r>
              <a:rPr lang="en-US" dirty="0" smtClean="0">
                <a:solidFill>
                  <a:srgbClr val="00194C"/>
                </a:solidFill>
              </a:rPr>
              <a:t>serpents</a:t>
            </a:r>
            <a:r>
              <a:rPr lang="en-US" spc="-150" dirty="0" smtClean="0">
                <a:solidFill>
                  <a:srgbClr val="00194C"/>
                </a:solidFill>
              </a:rPr>
              <a:t>, wearing the </a:t>
            </a:r>
            <a:r>
              <a:rPr lang="en-US" dirty="0" smtClean="0">
                <a:solidFill>
                  <a:srgbClr val="00194C"/>
                </a:solidFill>
              </a:rPr>
              <a:t>image of </a:t>
            </a:r>
            <a:r>
              <a:rPr lang="en-US" spc="-150" dirty="0" smtClean="0">
                <a:solidFill>
                  <a:srgbClr val="00194C"/>
                </a:solidFill>
              </a:rPr>
              <a:t>Judas, their </a:t>
            </a:r>
            <a:r>
              <a:rPr lang="en-US" dirty="0" smtClean="0">
                <a:solidFill>
                  <a:srgbClr val="00194C"/>
                </a:solidFill>
              </a:rPr>
              <a:t>psalms </a:t>
            </a:r>
            <a:r>
              <a:rPr lang="en-US" spc="-150" dirty="0" smtClean="0">
                <a:solidFill>
                  <a:srgbClr val="00194C"/>
                </a:solidFill>
              </a:rPr>
              <a:t>and prayers are </a:t>
            </a:r>
            <a:r>
              <a:rPr lang="en-US" dirty="0" smtClean="0">
                <a:solidFill>
                  <a:srgbClr val="00194C"/>
                </a:solidFill>
              </a:rPr>
              <a:t>the </a:t>
            </a:r>
            <a:r>
              <a:rPr lang="en-US" spc="-150" dirty="0" smtClean="0">
                <a:solidFill>
                  <a:srgbClr val="00194C"/>
                </a:solidFill>
              </a:rPr>
              <a:t>braying of donkeys</a:t>
            </a:r>
            <a:r>
              <a:rPr lang="en-US" dirty="0" smtClean="0">
                <a:solidFill>
                  <a:srgbClr val="00194C"/>
                </a:solidFill>
              </a:rPr>
              <a:t>”</a:t>
            </a:r>
          </a:p>
          <a:p>
            <a:pPr>
              <a:lnSpc>
                <a:spcPct val="88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Romans </a:t>
            </a:r>
            <a:r>
              <a:rPr lang="en-US" b="1" spc="-150" dirty="0" smtClean="0">
                <a:solidFill>
                  <a:srgbClr val="00194C"/>
                </a:solidFill>
              </a:rPr>
              <a:t>11:28-29 </a:t>
            </a:r>
            <a:r>
              <a:rPr lang="en-US" spc="-150" dirty="0" smtClean="0">
                <a:solidFill>
                  <a:srgbClr val="00194C"/>
                </a:solidFill>
              </a:rPr>
              <a:t> From the </a:t>
            </a:r>
            <a:r>
              <a:rPr lang="en-US" dirty="0" smtClean="0">
                <a:solidFill>
                  <a:srgbClr val="00194C"/>
                </a:solidFill>
              </a:rPr>
              <a:t>standpoint of the gospel </a:t>
            </a:r>
            <a:r>
              <a:rPr lang="en-US" spc="-150" dirty="0" smtClean="0">
                <a:solidFill>
                  <a:srgbClr val="00194C"/>
                </a:solidFill>
              </a:rPr>
              <a:t>they are </a:t>
            </a:r>
            <a:r>
              <a:rPr lang="en-US" dirty="0" smtClean="0">
                <a:solidFill>
                  <a:srgbClr val="00194C"/>
                </a:solidFill>
              </a:rPr>
              <a:t>enemies for your sake, </a:t>
            </a:r>
            <a:r>
              <a:rPr lang="en-US" spc="-150" dirty="0" smtClean="0">
                <a:solidFill>
                  <a:srgbClr val="00194C"/>
                </a:solidFill>
              </a:rPr>
              <a:t>but from the </a:t>
            </a:r>
            <a:r>
              <a:rPr lang="en-US" dirty="0" smtClean="0">
                <a:solidFill>
                  <a:srgbClr val="00194C"/>
                </a:solidFill>
              </a:rPr>
              <a:t>standpoint of </a:t>
            </a:r>
            <a:r>
              <a:rPr lang="en-US" i="1" dirty="0" smtClean="0">
                <a:solidFill>
                  <a:srgbClr val="00194C"/>
                </a:solidFill>
              </a:rPr>
              <a:t>God's</a:t>
            </a:r>
            <a:r>
              <a:rPr lang="en-US" dirty="0" smtClean="0">
                <a:solidFill>
                  <a:srgbClr val="00194C"/>
                </a:solidFill>
              </a:rPr>
              <a:t> choice </a:t>
            </a:r>
            <a:r>
              <a:rPr lang="en-US" spc="-150" dirty="0" smtClean="0">
                <a:solidFill>
                  <a:srgbClr val="00194C"/>
                </a:solidFill>
              </a:rPr>
              <a:t>they are beloved </a:t>
            </a:r>
            <a:r>
              <a:rPr lang="en-US" spc="-150" dirty="0" smtClean="0">
                <a:solidFill>
                  <a:srgbClr val="00194C"/>
                </a:solidFill>
              </a:rPr>
              <a:t>for the sake of the fathers; </a:t>
            </a:r>
            <a:r>
              <a:rPr lang="en-US" dirty="0" smtClean="0">
                <a:solidFill>
                  <a:srgbClr val="00194C"/>
                </a:solidFill>
              </a:rPr>
              <a:t>for </a:t>
            </a:r>
            <a:r>
              <a:rPr lang="en-US" dirty="0" smtClean="0">
                <a:solidFill>
                  <a:srgbClr val="00194C"/>
                </a:solidFill>
              </a:rPr>
              <a:t>the gifts and the calling of God are irrevocable</a:t>
            </a:r>
            <a:r>
              <a:rPr lang="en-US" dirty="0" smtClean="0"/>
              <a:t>.</a:t>
            </a:r>
          </a:p>
          <a:p>
            <a:pPr>
              <a:lnSpc>
                <a:spcPct val="88000"/>
              </a:lnSpc>
              <a:spcBef>
                <a:spcPts val="0"/>
              </a:spcBef>
            </a:pPr>
            <a:r>
              <a:rPr lang="en-US" sz="2600" b="1" spc="-150" dirty="0" smtClean="0">
                <a:solidFill>
                  <a:srgbClr val="00194C"/>
                </a:solidFill>
              </a:rPr>
              <a:t>Jeremiah 31:35-37 </a:t>
            </a:r>
            <a:r>
              <a:rPr lang="en-US" sz="2600" spc="-150" dirty="0" smtClean="0">
                <a:solidFill>
                  <a:srgbClr val="00194C"/>
                </a:solidFill>
              </a:rPr>
              <a:t>Thus </a:t>
            </a:r>
            <a:r>
              <a:rPr lang="en-US" sz="2600" spc="-150" dirty="0" smtClean="0">
                <a:solidFill>
                  <a:srgbClr val="00194C"/>
                </a:solidFill>
              </a:rPr>
              <a:t>says the </a:t>
            </a:r>
            <a:r>
              <a:rPr lang="en-US" sz="2600" cap="small" spc="-150" dirty="0" smtClean="0">
                <a:solidFill>
                  <a:srgbClr val="00194C"/>
                </a:solidFill>
              </a:rPr>
              <a:t>LORD</a:t>
            </a:r>
            <a:r>
              <a:rPr lang="en-US" sz="2600" spc="-150" smtClean="0">
                <a:solidFill>
                  <a:srgbClr val="00194C"/>
                </a:solidFill>
              </a:rPr>
              <a:t>, </a:t>
            </a:r>
            <a:r>
              <a:rPr lang="en-US" sz="2600" spc="-150" smtClean="0">
                <a:solidFill>
                  <a:srgbClr val="00194C"/>
                </a:solidFill>
              </a:rPr>
              <a:t>who </a:t>
            </a:r>
            <a:r>
              <a:rPr lang="en-US" sz="2600" spc="-150" dirty="0" smtClean="0">
                <a:solidFill>
                  <a:srgbClr val="00194C"/>
                </a:solidFill>
              </a:rPr>
              <a:t>gives the sun for light by day </a:t>
            </a:r>
            <a:r>
              <a:rPr lang="en-US" sz="2600" spc="-150" dirty="0" smtClean="0">
                <a:solidFill>
                  <a:srgbClr val="00194C"/>
                </a:solidFill>
              </a:rPr>
              <a:t>and </a:t>
            </a:r>
            <a:r>
              <a:rPr lang="en-US" sz="2600" spc="-150" dirty="0" smtClean="0">
                <a:solidFill>
                  <a:srgbClr val="00194C"/>
                </a:solidFill>
              </a:rPr>
              <a:t>the fixed order of the moon and the stars for light by night</a:t>
            </a:r>
            <a:r>
              <a:rPr lang="en-US" sz="2600" spc="-150" smtClean="0">
                <a:solidFill>
                  <a:srgbClr val="00194C"/>
                </a:solidFill>
              </a:rPr>
              <a:t>, </a:t>
            </a:r>
            <a:r>
              <a:rPr lang="en-US" sz="2600" spc="-150" smtClean="0">
                <a:solidFill>
                  <a:srgbClr val="00194C"/>
                </a:solidFill>
              </a:rPr>
              <a:t>who </a:t>
            </a:r>
            <a:r>
              <a:rPr lang="en-US" sz="2600" spc="-150" dirty="0" smtClean="0">
                <a:solidFill>
                  <a:srgbClr val="00194C"/>
                </a:solidFill>
              </a:rPr>
              <a:t>stirs up the sea so that its waves roar; t</a:t>
            </a:r>
            <a:r>
              <a:rPr lang="en-US" sz="2600" spc="-150" dirty="0" smtClean="0">
                <a:solidFill>
                  <a:srgbClr val="00194C"/>
                </a:solidFill>
              </a:rPr>
              <a:t>he </a:t>
            </a:r>
            <a:r>
              <a:rPr lang="en-US" sz="2600" cap="small" spc="-150" dirty="0" smtClean="0">
                <a:solidFill>
                  <a:srgbClr val="00194C"/>
                </a:solidFill>
              </a:rPr>
              <a:t>LORD</a:t>
            </a:r>
            <a:r>
              <a:rPr lang="en-US" sz="2600" spc="-150" dirty="0" smtClean="0">
                <a:solidFill>
                  <a:srgbClr val="00194C"/>
                </a:solidFill>
              </a:rPr>
              <a:t> of hosts is His name: </a:t>
            </a:r>
            <a:r>
              <a:rPr lang="en-US" sz="2600" spc="-150" dirty="0" smtClean="0">
                <a:solidFill>
                  <a:srgbClr val="00194C"/>
                </a:solidFill>
              </a:rPr>
              <a:t>"</a:t>
            </a:r>
            <a:r>
              <a:rPr lang="en-US" sz="2600" spc="-150" dirty="0" smtClean="0">
                <a:solidFill>
                  <a:srgbClr val="00194C"/>
                </a:solidFill>
              </a:rPr>
              <a:t>If this fixed order departs </a:t>
            </a:r>
            <a:r>
              <a:rPr lang="en-US" sz="2600" spc="-150" dirty="0" smtClean="0">
                <a:solidFill>
                  <a:srgbClr val="00194C"/>
                </a:solidFill>
              </a:rPr>
              <a:t>from </a:t>
            </a:r>
            <a:r>
              <a:rPr lang="en-US" sz="2600" spc="-150" dirty="0" smtClean="0">
                <a:solidFill>
                  <a:srgbClr val="00194C"/>
                </a:solidFill>
              </a:rPr>
              <a:t>before Me," declares the </a:t>
            </a:r>
            <a:r>
              <a:rPr lang="en-US" sz="2600" cap="small" spc="-150" dirty="0" smtClean="0">
                <a:solidFill>
                  <a:srgbClr val="00194C"/>
                </a:solidFill>
              </a:rPr>
              <a:t>LORD</a:t>
            </a:r>
            <a:r>
              <a:rPr lang="en-US" sz="2600" spc="-150" dirty="0" smtClean="0">
                <a:solidFill>
                  <a:srgbClr val="00194C"/>
                </a:solidFill>
              </a:rPr>
              <a:t>, "Then the offspring of Israel also will cease </a:t>
            </a:r>
            <a:r>
              <a:rPr lang="en-US" sz="2600" spc="-150" dirty="0" smtClean="0">
                <a:solidFill>
                  <a:srgbClr val="00194C"/>
                </a:solidFill>
              </a:rPr>
              <a:t>from </a:t>
            </a:r>
            <a:r>
              <a:rPr lang="en-US" sz="2600" spc="-150" dirty="0" smtClean="0">
                <a:solidFill>
                  <a:srgbClr val="00194C"/>
                </a:solidFill>
              </a:rPr>
              <a:t>being a nation before Me </a:t>
            </a:r>
            <a:r>
              <a:rPr lang="en-US" sz="2600" spc="-150" smtClean="0">
                <a:solidFill>
                  <a:srgbClr val="00194C"/>
                </a:solidFill>
              </a:rPr>
              <a:t>forever.” Thus </a:t>
            </a:r>
            <a:r>
              <a:rPr lang="en-US" sz="2600" spc="-150" dirty="0" smtClean="0">
                <a:solidFill>
                  <a:srgbClr val="00194C"/>
                </a:solidFill>
              </a:rPr>
              <a:t>says the </a:t>
            </a:r>
            <a:r>
              <a:rPr lang="en-US" sz="2600" cap="small" spc="-150" dirty="0" smtClean="0">
                <a:solidFill>
                  <a:srgbClr val="00194C"/>
                </a:solidFill>
              </a:rPr>
              <a:t>LORD</a:t>
            </a:r>
            <a:r>
              <a:rPr lang="en-US" sz="2600" spc="-150" dirty="0" smtClean="0">
                <a:solidFill>
                  <a:srgbClr val="00194C"/>
                </a:solidFill>
              </a:rPr>
              <a:t>, "If the heavens above can be measured And the foundations of the earth searched out below</a:t>
            </a:r>
            <a:r>
              <a:rPr lang="en-US" sz="2600" spc="-150" smtClean="0">
                <a:solidFill>
                  <a:srgbClr val="00194C"/>
                </a:solidFill>
              </a:rPr>
              <a:t>, </a:t>
            </a:r>
            <a:r>
              <a:rPr lang="en-US" sz="2600" spc="-150" smtClean="0">
                <a:solidFill>
                  <a:srgbClr val="00194C"/>
                </a:solidFill>
              </a:rPr>
              <a:t>then </a:t>
            </a:r>
            <a:r>
              <a:rPr lang="en-US" sz="2600" spc="-150" dirty="0" smtClean="0">
                <a:solidFill>
                  <a:srgbClr val="00194C"/>
                </a:solidFill>
              </a:rPr>
              <a:t>I will also cast off all the offspring of Israel For all that they have done," declares the </a:t>
            </a:r>
            <a:r>
              <a:rPr lang="en-US" sz="2600" cap="small" spc="-150" dirty="0" smtClean="0">
                <a:solidFill>
                  <a:srgbClr val="00194C"/>
                </a:solidFill>
              </a:rPr>
              <a:t>LORD</a:t>
            </a:r>
            <a:r>
              <a:rPr lang="en-US" sz="2600" spc="-150" dirty="0" smtClean="0">
                <a:solidFill>
                  <a:srgbClr val="00194C"/>
                </a:solidFill>
              </a:rPr>
              <a:t>. </a:t>
            </a:r>
          </a:p>
          <a:p>
            <a:pPr>
              <a:lnSpc>
                <a:spcPct val="88000"/>
              </a:lnSpc>
              <a:spcBef>
                <a:spcPts val="0"/>
              </a:spcBef>
            </a:pPr>
            <a:endParaRPr lang="en-US" dirty="0">
              <a:solidFill>
                <a:srgbClr val="00194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VERSE FOR THE JOURNEY</a:t>
            </a:r>
            <a:endParaRPr lang="en-US" sz="4800" b="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6019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Romans 1:21-25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For even though they knew God, they did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not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honor Him as God or give thanks, but they became futile in their speculations, and their foolish heart was darkened. Professing to be wise, they became fools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and </a:t>
            </a: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exchanged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the glory of the incorruptible God for an image in the form of corruptible man and of birds and four-footed animals and crawling creatures.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Therefore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God gave them over in the lusts of their hearts to impurity, so that their bodies would be dishonored among them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For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they </a:t>
            </a:r>
            <a:r>
              <a:rPr lang="en-US" sz="2800" b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exchanged</a:t>
            </a:r>
            <a:r>
              <a:rPr lang="en-US" sz="2800" b="1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spc="-15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truth of God for a lie, and worshiped and served the creature rather than the Creator, who is blessed forever. Amen.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Exchanged: </a:t>
            </a:r>
            <a:r>
              <a:rPr lang="en-US" sz="2800" i="1" dirty="0" err="1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allasso</a:t>
            </a:r>
            <a:r>
              <a:rPr lang="en-US" sz="2800" i="1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alter, to substitute one thing for another</a:t>
            </a:r>
            <a:endParaRPr lang="en-US" sz="28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REPLACEMENT THEOLOGY</a:t>
            </a:r>
            <a:endParaRPr lang="en-US" sz="48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spcBef>
                <a:spcPts val="500"/>
              </a:spcBef>
            </a:pPr>
            <a:r>
              <a:rPr lang="en-US" dirty="0" smtClean="0">
                <a:solidFill>
                  <a:srgbClr val="00194C"/>
                </a:solidFill>
              </a:rPr>
              <a:t>Replacement theology (</a:t>
            </a:r>
            <a:r>
              <a:rPr lang="en-US" dirty="0" err="1" smtClean="0">
                <a:solidFill>
                  <a:srgbClr val="00194C"/>
                </a:solidFill>
              </a:rPr>
              <a:t>supersessionism</a:t>
            </a:r>
            <a:r>
              <a:rPr lang="en-US" dirty="0" smtClean="0">
                <a:solidFill>
                  <a:srgbClr val="00194C"/>
                </a:solidFill>
              </a:rPr>
              <a:t>) is the position positing that the Christian church has replaced national Israel regarding the plan, purpose, and promises of God</a:t>
            </a:r>
          </a:p>
          <a:p>
            <a:pPr marL="514350" indent="-514350">
              <a:lnSpc>
                <a:spcPct val="95000"/>
              </a:lnSpc>
              <a:spcBef>
                <a:spcPts val="500"/>
              </a:spcBef>
              <a:buAutoNum type="arabicPeriod"/>
            </a:pPr>
            <a:r>
              <a:rPr lang="en-US" dirty="0" smtClean="0">
                <a:solidFill>
                  <a:srgbClr val="00194C"/>
                </a:solidFill>
              </a:rPr>
              <a:t>The Jewish people are no longer God’s chosen people; the church is now the chosen people</a:t>
            </a:r>
          </a:p>
          <a:p>
            <a:pPr marL="514350" indent="-514350">
              <a:lnSpc>
                <a:spcPct val="95000"/>
              </a:lnSpc>
              <a:spcBef>
                <a:spcPts val="500"/>
              </a:spcBef>
              <a:buAutoNum type="arabicPeriod"/>
            </a:pPr>
            <a:r>
              <a:rPr lang="en-US" dirty="0" smtClean="0">
                <a:solidFill>
                  <a:srgbClr val="00194C"/>
                </a:solidFill>
              </a:rPr>
              <a:t>In the New Testament after Pentecost, “Israel” refers to the church</a:t>
            </a:r>
          </a:p>
          <a:p>
            <a:pPr marL="514350" indent="-514350">
              <a:lnSpc>
                <a:spcPct val="95000"/>
              </a:lnSpc>
              <a:spcBef>
                <a:spcPts val="500"/>
              </a:spcBef>
              <a:buAutoNum type="arabicPeriod"/>
            </a:pPr>
            <a:r>
              <a:rPr lang="en-US" dirty="0" smtClean="0">
                <a:solidFill>
                  <a:srgbClr val="00194C"/>
                </a:solidFill>
              </a:rPr>
              <a:t>The Mosaic covenant (Exodus 20) is replaced by the new covenant</a:t>
            </a:r>
          </a:p>
          <a:p>
            <a:pPr marL="514350" indent="-514350">
              <a:lnSpc>
                <a:spcPct val="95000"/>
              </a:lnSpc>
              <a:spcBef>
                <a:spcPts val="500"/>
              </a:spcBef>
              <a:buAutoNum type="arabicPeriod"/>
            </a:pPr>
            <a:r>
              <a:rPr lang="en-US" dirty="0" smtClean="0">
                <a:solidFill>
                  <a:srgbClr val="00194C"/>
                </a:solidFill>
              </a:rPr>
              <a:t>Circumcision is replaced by circumcision of the heart</a:t>
            </a:r>
          </a:p>
          <a:p>
            <a:pPr marL="514350" indent="-514350">
              <a:lnSpc>
                <a:spcPct val="95000"/>
              </a:lnSpc>
              <a:spcBef>
                <a:spcPts val="50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HOW MUCH OF THIS POSITION, IF ANY, IS TRUE?</a:t>
            </a:r>
            <a:endParaRPr lang="en-US" b="1" dirty="0" smtClean="0">
              <a:solidFill>
                <a:srgbClr val="00194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</a:rPr>
              <a:t>THE NEW COVENANT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Luke 22:20 </a:t>
            </a:r>
            <a:r>
              <a:rPr lang="en-US" dirty="0" smtClean="0">
                <a:solidFill>
                  <a:srgbClr val="00194C"/>
                </a:solidFill>
              </a:rPr>
              <a:t> And in the same way </a:t>
            </a:r>
            <a:r>
              <a:rPr lang="en-US" i="1" dirty="0" smtClean="0">
                <a:solidFill>
                  <a:srgbClr val="00194C"/>
                </a:solidFill>
              </a:rPr>
              <a:t>He took</a:t>
            </a:r>
            <a:r>
              <a:rPr lang="en-US" dirty="0" smtClean="0">
                <a:solidFill>
                  <a:srgbClr val="00194C"/>
                </a:solidFill>
              </a:rPr>
              <a:t> the cup after they had eaten, saying, </a:t>
            </a:r>
            <a:r>
              <a:rPr lang="en-US" dirty="0" smtClean="0">
                <a:solidFill>
                  <a:srgbClr val="00194C"/>
                </a:solidFill>
              </a:rPr>
              <a:t>“This </a:t>
            </a:r>
            <a:r>
              <a:rPr lang="en-US" dirty="0" smtClean="0">
                <a:solidFill>
                  <a:srgbClr val="00194C"/>
                </a:solidFill>
              </a:rPr>
              <a:t>cup which is poured out for you is the new covenant in My blood</a:t>
            </a:r>
            <a:r>
              <a:rPr lang="en-US" dirty="0" smtClean="0">
                <a:solidFill>
                  <a:srgbClr val="00194C"/>
                </a:solidFill>
              </a:rPr>
              <a:t>.”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Romans 2:29 </a:t>
            </a:r>
            <a:r>
              <a:rPr lang="en-US" dirty="0" smtClean="0">
                <a:solidFill>
                  <a:srgbClr val="00194C"/>
                </a:solidFill>
              </a:rPr>
              <a:t> But he is a Jew who is one inwardly; and circumcision is that which is of the heart, by the Spirit, not by the letter; and his praise is not from men, but from God</a:t>
            </a:r>
            <a:r>
              <a:rPr lang="en-US" dirty="0" smtClean="0">
                <a:solidFill>
                  <a:srgbClr val="00194C"/>
                </a:solidFill>
              </a:rPr>
              <a:t>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Romans 4:13-15 </a:t>
            </a:r>
            <a:r>
              <a:rPr lang="en-US" dirty="0" smtClean="0">
                <a:solidFill>
                  <a:srgbClr val="00194C"/>
                </a:solidFill>
              </a:rPr>
              <a:t> For the promise to Abraham or to his descendants that he would be heir of the world was not through the Law, but through the righteousness of faith. </a:t>
            </a:r>
            <a:r>
              <a:rPr lang="en-US" dirty="0" smtClean="0">
                <a:solidFill>
                  <a:srgbClr val="00194C"/>
                </a:solidFill>
              </a:rPr>
              <a:t>For </a:t>
            </a:r>
            <a:r>
              <a:rPr lang="en-US" dirty="0" smtClean="0">
                <a:solidFill>
                  <a:srgbClr val="00194C"/>
                </a:solidFill>
              </a:rPr>
              <a:t>if those who are of the Law are heirs, faith is made void and the promise is nullified; </a:t>
            </a:r>
            <a:r>
              <a:rPr lang="en-US" dirty="0" smtClean="0">
                <a:solidFill>
                  <a:srgbClr val="00194C"/>
                </a:solidFill>
              </a:rPr>
              <a:t>for </a:t>
            </a:r>
            <a:r>
              <a:rPr lang="en-US" dirty="0" smtClean="0">
                <a:solidFill>
                  <a:srgbClr val="00194C"/>
                </a:solidFill>
              </a:rPr>
              <a:t>the Law brings about wrath, but where there is no law, there also is no violation. </a:t>
            </a:r>
            <a:r>
              <a:rPr lang="en-US" dirty="0" smtClean="0">
                <a:solidFill>
                  <a:srgbClr val="00194C"/>
                </a:solidFill>
              </a:rPr>
              <a:t> </a:t>
            </a:r>
            <a:endParaRPr lang="en-US" dirty="0">
              <a:solidFill>
                <a:srgbClr val="0019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</a:rPr>
              <a:t>UNRAVELING </a:t>
            </a:r>
            <a:r>
              <a:rPr lang="en-US" sz="5400" dirty="0" smtClean="0">
                <a:solidFill>
                  <a:srgbClr val="002060"/>
                </a:solidFill>
              </a:rPr>
              <a:t>ROMANS 11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Romans </a:t>
            </a:r>
            <a:r>
              <a:rPr lang="en-US" b="1" spc="-150" dirty="0" smtClean="0">
                <a:solidFill>
                  <a:srgbClr val="00194C"/>
                </a:solidFill>
              </a:rPr>
              <a:t>11:1-2 </a:t>
            </a:r>
            <a:r>
              <a:rPr lang="en-US" spc="-150" dirty="0" smtClean="0">
                <a:solidFill>
                  <a:srgbClr val="00194C"/>
                </a:solidFill>
              </a:rPr>
              <a:t> I say </a:t>
            </a:r>
            <a:r>
              <a:rPr lang="en-US" dirty="0" smtClean="0">
                <a:solidFill>
                  <a:srgbClr val="00194C"/>
                </a:solidFill>
              </a:rPr>
              <a:t>then, God has not rejected His people, has He? May it never be! </a:t>
            </a:r>
            <a:r>
              <a:rPr lang="en-US" dirty="0" smtClean="0">
                <a:solidFill>
                  <a:srgbClr val="00194C"/>
                </a:solidFill>
              </a:rPr>
              <a:t>I </a:t>
            </a:r>
            <a:r>
              <a:rPr lang="en-US" dirty="0" smtClean="0">
                <a:solidFill>
                  <a:srgbClr val="00194C"/>
                </a:solidFill>
              </a:rPr>
              <a:t>too am an Israelite, a descendant of Abraham, of the tribe of Benjamin. </a:t>
            </a:r>
            <a:r>
              <a:rPr lang="en-US" dirty="0" smtClean="0">
                <a:solidFill>
                  <a:srgbClr val="00194C"/>
                </a:solidFill>
              </a:rPr>
              <a:t>God</a:t>
            </a:r>
            <a:r>
              <a:rPr lang="en-US" spc="-150" dirty="0" smtClean="0">
                <a:solidFill>
                  <a:srgbClr val="00194C"/>
                </a:solidFill>
              </a:rPr>
              <a:t> </a:t>
            </a:r>
            <a:r>
              <a:rPr lang="en-US" spc="-150" dirty="0" smtClean="0">
                <a:solidFill>
                  <a:srgbClr val="00194C"/>
                </a:solidFill>
              </a:rPr>
              <a:t>has not </a:t>
            </a:r>
            <a:r>
              <a:rPr lang="en-US" dirty="0" smtClean="0">
                <a:solidFill>
                  <a:srgbClr val="00194C"/>
                </a:solidFill>
              </a:rPr>
              <a:t>rejected His people whom He foreknew. Or do </a:t>
            </a:r>
            <a:r>
              <a:rPr lang="en-US" spc="-150" dirty="0" smtClean="0">
                <a:solidFill>
                  <a:srgbClr val="00194C"/>
                </a:solidFill>
              </a:rPr>
              <a:t>you not know </a:t>
            </a:r>
            <a:r>
              <a:rPr lang="en-US" dirty="0" smtClean="0">
                <a:solidFill>
                  <a:srgbClr val="00194C"/>
                </a:solidFill>
              </a:rPr>
              <a:t>what the Scripture says in </a:t>
            </a:r>
            <a:r>
              <a:rPr lang="en-US" i="1" dirty="0" smtClean="0">
                <a:solidFill>
                  <a:srgbClr val="00194C"/>
                </a:solidFill>
              </a:rPr>
              <a:t>the passage about</a:t>
            </a:r>
            <a:r>
              <a:rPr lang="en-US" dirty="0" smtClean="0">
                <a:solidFill>
                  <a:srgbClr val="00194C"/>
                </a:solidFill>
              </a:rPr>
              <a:t> Elijah, how he pleads with God against Israel?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Romans </a:t>
            </a:r>
            <a:r>
              <a:rPr lang="en-US" b="1" dirty="0" smtClean="0">
                <a:solidFill>
                  <a:srgbClr val="00194C"/>
                </a:solidFill>
              </a:rPr>
              <a:t>11:25-27 </a:t>
            </a:r>
            <a:r>
              <a:rPr lang="en-US" dirty="0" smtClean="0">
                <a:solidFill>
                  <a:srgbClr val="00194C"/>
                </a:solidFill>
              </a:rPr>
              <a:t> For I do not want you, brethren, to be uninformed of this mystery—so that you will not </a:t>
            </a:r>
            <a:r>
              <a:rPr lang="en-US" spc="-150" dirty="0" smtClean="0">
                <a:solidFill>
                  <a:srgbClr val="00194C"/>
                </a:solidFill>
              </a:rPr>
              <a:t>be wise in your </a:t>
            </a:r>
            <a:r>
              <a:rPr lang="en-US" dirty="0" smtClean="0">
                <a:solidFill>
                  <a:srgbClr val="00194C"/>
                </a:solidFill>
              </a:rPr>
              <a:t>own estimation—that a partial hardening has happened to Israel </a:t>
            </a:r>
            <a:r>
              <a:rPr lang="en-US" spc="-150" dirty="0" smtClean="0">
                <a:solidFill>
                  <a:srgbClr val="00194C"/>
                </a:solidFill>
              </a:rPr>
              <a:t>until the </a:t>
            </a:r>
            <a:r>
              <a:rPr lang="en-US" dirty="0" smtClean="0">
                <a:solidFill>
                  <a:srgbClr val="00194C"/>
                </a:solidFill>
              </a:rPr>
              <a:t>fullness of the Gentiles has come in; </a:t>
            </a:r>
            <a:r>
              <a:rPr lang="en-US" dirty="0" smtClean="0">
                <a:solidFill>
                  <a:srgbClr val="00194C"/>
                </a:solidFill>
              </a:rPr>
              <a:t>and </a:t>
            </a:r>
            <a:r>
              <a:rPr lang="en-US" dirty="0" smtClean="0">
                <a:solidFill>
                  <a:srgbClr val="00194C"/>
                </a:solidFill>
              </a:rPr>
              <a:t>so </a:t>
            </a:r>
            <a:r>
              <a:rPr lang="en-US" u="sng" dirty="0" smtClean="0">
                <a:solidFill>
                  <a:srgbClr val="00194C"/>
                </a:solidFill>
              </a:rPr>
              <a:t>all Israel will be saved</a:t>
            </a:r>
            <a:r>
              <a:rPr lang="en-US" dirty="0" smtClean="0">
                <a:solidFill>
                  <a:srgbClr val="00194C"/>
                </a:solidFill>
              </a:rPr>
              <a:t>; just as it is written, </a:t>
            </a:r>
            <a:r>
              <a:rPr lang="en-US" dirty="0" smtClean="0">
                <a:solidFill>
                  <a:srgbClr val="00194C"/>
                </a:solidFill>
              </a:rPr>
              <a:t>“</a:t>
            </a:r>
            <a:r>
              <a:rPr lang="en-US" sz="2400" cap="small" dirty="0" smtClean="0">
                <a:solidFill>
                  <a:srgbClr val="00194C"/>
                </a:solidFill>
              </a:rPr>
              <a:t>THE</a:t>
            </a:r>
            <a:r>
              <a:rPr lang="en-US" sz="2400" dirty="0" smtClean="0">
                <a:solidFill>
                  <a:srgbClr val="00194C"/>
                </a:solidFill>
              </a:rPr>
              <a:t> </a:t>
            </a:r>
            <a:r>
              <a:rPr lang="en-US" sz="2400" cap="small" dirty="0" smtClean="0">
                <a:solidFill>
                  <a:srgbClr val="00194C"/>
                </a:solidFill>
              </a:rPr>
              <a:t>DELIVERER WILL COME FROM</a:t>
            </a:r>
            <a:r>
              <a:rPr lang="en-US" sz="2400" dirty="0" smtClean="0">
                <a:solidFill>
                  <a:srgbClr val="00194C"/>
                </a:solidFill>
              </a:rPr>
              <a:t> </a:t>
            </a:r>
            <a:r>
              <a:rPr lang="en-US" sz="2400" cap="small" dirty="0" smtClean="0">
                <a:solidFill>
                  <a:srgbClr val="00194C"/>
                </a:solidFill>
              </a:rPr>
              <a:t>ZION</a:t>
            </a:r>
            <a:r>
              <a:rPr lang="en-US" sz="2400" dirty="0" smtClean="0">
                <a:solidFill>
                  <a:srgbClr val="00194C"/>
                </a:solidFill>
              </a:rPr>
              <a:t>, </a:t>
            </a:r>
            <a:r>
              <a:rPr lang="en-US" sz="2400" cap="small" dirty="0" smtClean="0">
                <a:solidFill>
                  <a:srgbClr val="00194C"/>
                </a:solidFill>
              </a:rPr>
              <a:t>HE WILL REMOVE UNGODLINESS FROM</a:t>
            </a:r>
            <a:r>
              <a:rPr lang="en-US" sz="2400" dirty="0" smtClean="0">
                <a:solidFill>
                  <a:srgbClr val="00194C"/>
                </a:solidFill>
              </a:rPr>
              <a:t> </a:t>
            </a:r>
            <a:r>
              <a:rPr lang="en-US" sz="2400" cap="small" dirty="0" smtClean="0">
                <a:solidFill>
                  <a:srgbClr val="00194C"/>
                </a:solidFill>
              </a:rPr>
              <a:t>JACOB</a:t>
            </a:r>
            <a:r>
              <a:rPr lang="en-US" sz="2400" dirty="0" smtClean="0">
                <a:solidFill>
                  <a:srgbClr val="00194C"/>
                </a:solidFill>
              </a:rPr>
              <a:t>.” </a:t>
            </a:r>
            <a:r>
              <a:rPr lang="en-US" sz="2400" cap="small" dirty="0" smtClean="0">
                <a:solidFill>
                  <a:srgbClr val="00194C"/>
                </a:solidFill>
              </a:rPr>
              <a:t>THIS IS</a:t>
            </a:r>
            <a:r>
              <a:rPr lang="en-US" sz="2400" dirty="0" smtClean="0">
                <a:solidFill>
                  <a:srgbClr val="00194C"/>
                </a:solidFill>
              </a:rPr>
              <a:t> </a:t>
            </a:r>
            <a:r>
              <a:rPr lang="en-US" sz="2400" cap="small" dirty="0" smtClean="0">
                <a:solidFill>
                  <a:srgbClr val="00194C"/>
                </a:solidFill>
              </a:rPr>
              <a:t>MY COVENANT WITH THEM</a:t>
            </a:r>
            <a:r>
              <a:rPr lang="en-US" sz="2400" dirty="0" smtClean="0">
                <a:solidFill>
                  <a:srgbClr val="00194C"/>
                </a:solidFill>
              </a:rPr>
              <a:t>, </a:t>
            </a:r>
            <a:r>
              <a:rPr lang="en-US" sz="2400" cap="small" dirty="0" smtClean="0">
                <a:solidFill>
                  <a:srgbClr val="00194C"/>
                </a:solidFill>
              </a:rPr>
              <a:t>WHEN</a:t>
            </a:r>
            <a:r>
              <a:rPr lang="en-US" sz="2400" dirty="0" smtClean="0">
                <a:solidFill>
                  <a:srgbClr val="00194C"/>
                </a:solidFill>
              </a:rPr>
              <a:t> I </a:t>
            </a:r>
            <a:r>
              <a:rPr lang="en-US" sz="2400" cap="small" dirty="0" smtClean="0">
                <a:solidFill>
                  <a:srgbClr val="00194C"/>
                </a:solidFill>
              </a:rPr>
              <a:t>TAKE AWAY THEIR SINS</a:t>
            </a:r>
            <a:r>
              <a:rPr lang="en-US" sz="2400" dirty="0" smtClean="0">
                <a:solidFill>
                  <a:srgbClr val="00194C"/>
                </a:solidFill>
              </a:rPr>
              <a:t>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228600" y="0"/>
            <a:ext cx="95250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spc="-15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SONS OF ABRAHAM</a:t>
            </a:r>
            <a:endParaRPr lang="en-US" sz="5400" spc="-15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Galatians 3:26-29 </a:t>
            </a:r>
            <a:r>
              <a:rPr lang="en-US" baseline="30000" dirty="0" smtClean="0">
                <a:solidFill>
                  <a:srgbClr val="00194C"/>
                </a:solidFill>
              </a:rPr>
              <a:t> </a:t>
            </a:r>
            <a:r>
              <a:rPr lang="en-US" dirty="0" smtClean="0">
                <a:solidFill>
                  <a:srgbClr val="00194C"/>
                </a:solidFill>
              </a:rPr>
              <a:t> For you are all sons of God through faith in Christ Jesus.  For all of you who were baptized into Christ have clothed yourselves with Christ. </a:t>
            </a:r>
            <a:r>
              <a:rPr lang="en-US" dirty="0" smtClean="0">
                <a:solidFill>
                  <a:srgbClr val="00194C"/>
                </a:solidFill>
              </a:rPr>
              <a:t>There </a:t>
            </a:r>
            <a:r>
              <a:rPr lang="en-US" dirty="0" smtClean="0">
                <a:solidFill>
                  <a:srgbClr val="00194C"/>
                </a:solidFill>
              </a:rPr>
              <a:t>is neither Jew nor Greek, there is neither slave nor free man, there is neither male nor female; for you are all one in Christ Jesus. </a:t>
            </a:r>
            <a:r>
              <a:rPr lang="en-US" dirty="0" smtClean="0">
                <a:solidFill>
                  <a:srgbClr val="00194C"/>
                </a:solidFill>
              </a:rPr>
              <a:t>And </a:t>
            </a:r>
            <a:r>
              <a:rPr lang="en-US" dirty="0" smtClean="0">
                <a:solidFill>
                  <a:srgbClr val="00194C"/>
                </a:solidFill>
              </a:rPr>
              <a:t>if you belong to Christ, then you are </a:t>
            </a:r>
            <a:r>
              <a:rPr lang="en-US" dirty="0" smtClean="0">
                <a:solidFill>
                  <a:srgbClr val="00194C"/>
                </a:solidFill>
              </a:rPr>
              <a:t>Abraham's descendants, heirs according to promise. </a:t>
            </a:r>
          </a:p>
          <a:p>
            <a:pPr>
              <a:lnSpc>
                <a:spcPct val="90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This is a wonderful spiritual promise</a:t>
            </a:r>
          </a:p>
          <a:p>
            <a:pPr>
              <a:lnSpc>
                <a:spcPct val="90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0194C"/>
                </a:solidFill>
              </a:rPr>
              <a:t>Does</a:t>
            </a:r>
            <a:r>
              <a:rPr lang="en-US" spc="-150" dirty="0" smtClean="0">
                <a:solidFill>
                  <a:srgbClr val="00194C"/>
                </a:solidFill>
              </a:rPr>
              <a:t> it </a:t>
            </a:r>
            <a:r>
              <a:rPr lang="en-US" dirty="0" smtClean="0">
                <a:solidFill>
                  <a:srgbClr val="00194C"/>
                </a:solidFill>
              </a:rPr>
              <a:t>exclude the biolog</a:t>
            </a:r>
            <a:r>
              <a:rPr lang="en-US" spc="-150" dirty="0" smtClean="0">
                <a:solidFill>
                  <a:srgbClr val="00194C"/>
                </a:solidFill>
              </a:rPr>
              <a:t>ical </a:t>
            </a:r>
            <a:r>
              <a:rPr lang="en-US" dirty="0" smtClean="0">
                <a:solidFill>
                  <a:srgbClr val="00194C"/>
                </a:solidFill>
              </a:rPr>
              <a:t>descendants of Abraham?</a:t>
            </a:r>
          </a:p>
          <a:p>
            <a:pPr>
              <a:lnSpc>
                <a:spcPct val="90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0194C"/>
                </a:solidFill>
              </a:rPr>
              <a:t>Noah –</a:t>
            </a:r>
            <a:r>
              <a:rPr lang="en-US" b="1" dirty="0" smtClean="0">
                <a:solidFill>
                  <a:srgbClr val="00194C"/>
                </a:solidFill>
              </a:rPr>
              <a:t> Shem </a:t>
            </a:r>
            <a:r>
              <a:rPr lang="en-US" dirty="0" smtClean="0">
                <a:solidFill>
                  <a:srgbClr val="00194C"/>
                </a:solidFill>
              </a:rPr>
              <a:t>– </a:t>
            </a:r>
            <a:r>
              <a:rPr lang="en-US" dirty="0" err="1" smtClean="0">
                <a:solidFill>
                  <a:srgbClr val="00194C"/>
                </a:solidFill>
              </a:rPr>
              <a:t>Arpachshad</a:t>
            </a:r>
            <a:r>
              <a:rPr lang="en-US" dirty="0" smtClean="0">
                <a:solidFill>
                  <a:srgbClr val="00194C"/>
                </a:solidFill>
              </a:rPr>
              <a:t> – </a:t>
            </a:r>
            <a:r>
              <a:rPr lang="en-US" dirty="0" err="1" smtClean="0">
                <a:solidFill>
                  <a:srgbClr val="00194C"/>
                </a:solidFill>
              </a:rPr>
              <a:t>Shelah</a:t>
            </a:r>
            <a:r>
              <a:rPr lang="en-US" dirty="0" smtClean="0">
                <a:solidFill>
                  <a:srgbClr val="00194C"/>
                </a:solidFill>
              </a:rPr>
              <a:t> – </a:t>
            </a:r>
            <a:r>
              <a:rPr lang="en-US" b="1" dirty="0" err="1" smtClean="0">
                <a:solidFill>
                  <a:srgbClr val="00194C"/>
                </a:solidFill>
              </a:rPr>
              <a:t>Eber</a:t>
            </a:r>
            <a:r>
              <a:rPr lang="en-US" dirty="0" smtClean="0">
                <a:solidFill>
                  <a:srgbClr val="00194C"/>
                </a:solidFill>
              </a:rPr>
              <a:t> (Hebrews)</a:t>
            </a:r>
            <a:br>
              <a:rPr lang="en-US" dirty="0" smtClean="0">
                <a:solidFill>
                  <a:srgbClr val="00194C"/>
                </a:solidFill>
              </a:rPr>
            </a:br>
            <a:r>
              <a:rPr lang="en-US" dirty="0" err="1" smtClean="0">
                <a:solidFill>
                  <a:srgbClr val="00194C"/>
                </a:solidFill>
              </a:rPr>
              <a:t>Peleg</a:t>
            </a:r>
            <a:r>
              <a:rPr lang="en-US" dirty="0" smtClean="0">
                <a:solidFill>
                  <a:srgbClr val="00194C"/>
                </a:solidFill>
              </a:rPr>
              <a:t>, </a:t>
            </a:r>
            <a:r>
              <a:rPr lang="en-US" dirty="0" err="1" smtClean="0">
                <a:solidFill>
                  <a:srgbClr val="00194C"/>
                </a:solidFill>
              </a:rPr>
              <a:t>Reu</a:t>
            </a:r>
            <a:r>
              <a:rPr lang="en-US" dirty="0" smtClean="0">
                <a:solidFill>
                  <a:srgbClr val="00194C"/>
                </a:solidFill>
              </a:rPr>
              <a:t>, </a:t>
            </a:r>
            <a:r>
              <a:rPr lang="en-US" dirty="0" err="1" smtClean="0">
                <a:solidFill>
                  <a:srgbClr val="00194C"/>
                </a:solidFill>
              </a:rPr>
              <a:t>Serug</a:t>
            </a:r>
            <a:r>
              <a:rPr lang="en-US" dirty="0" smtClean="0">
                <a:solidFill>
                  <a:srgbClr val="00194C"/>
                </a:solidFill>
              </a:rPr>
              <a:t>, </a:t>
            </a:r>
            <a:r>
              <a:rPr lang="en-US" dirty="0" err="1" smtClean="0">
                <a:solidFill>
                  <a:srgbClr val="00194C"/>
                </a:solidFill>
              </a:rPr>
              <a:t>Nahor</a:t>
            </a:r>
            <a:r>
              <a:rPr lang="en-US" dirty="0" smtClean="0">
                <a:solidFill>
                  <a:srgbClr val="00194C"/>
                </a:solidFill>
              </a:rPr>
              <a:t>, </a:t>
            </a:r>
            <a:r>
              <a:rPr lang="en-US" dirty="0" err="1" smtClean="0">
                <a:solidFill>
                  <a:srgbClr val="00194C"/>
                </a:solidFill>
              </a:rPr>
              <a:t>Terah</a:t>
            </a:r>
            <a:r>
              <a:rPr lang="en-US" dirty="0" smtClean="0">
                <a:solidFill>
                  <a:srgbClr val="00194C"/>
                </a:solidFill>
              </a:rPr>
              <a:t>, Abram, Isaac, </a:t>
            </a:r>
            <a:br>
              <a:rPr lang="en-US" dirty="0" smtClean="0">
                <a:solidFill>
                  <a:srgbClr val="00194C"/>
                </a:solidFill>
              </a:rPr>
            </a:br>
            <a:r>
              <a:rPr lang="en-US" dirty="0" smtClean="0">
                <a:solidFill>
                  <a:srgbClr val="00194C"/>
                </a:solidFill>
              </a:rPr>
              <a:t>Jacob </a:t>
            </a:r>
            <a:r>
              <a:rPr lang="en-US" b="1" dirty="0" smtClean="0">
                <a:solidFill>
                  <a:srgbClr val="00194C"/>
                </a:solidFill>
              </a:rPr>
              <a:t>(Israelites</a:t>
            </a:r>
            <a:r>
              <a:rPr lang="en-US" b="1" dirty="0" smtClean="0">
                <a:solidFill>
                  <a:srgbClr val="00194C"/>
                </a:solidFill>
              </a:rPr>
              <a:t>)</a:t>
            </a:r>
          </a:p>
          <a:p>
            <a:pPr>
              <a:lnSpc>
                <a:spcPct val="90000"/>
              </a:lnSpc>
              <a:spcBef>
                <a:spcPts val="100"/>
              </a:spcBef>
            </a:pPr>
            <a:r>
              <a:rPr lang="en-US" b="1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Promise to Abram – 500 yrs </a:t>
            </a:r>
            <a:r>
              <a:rPr lang="en-US" b="1" u="sng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</a:t>
            </a:r>
            <a:r>
              <a:rPr lang="en-US" b="1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before the Law</a:t>
            </a:r>
            <a:endParaRPr lang="en-US" dirty="0" smtClean="0">
              <a:solidFill>
                <a:srgbClr val="0019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ABRAHAMIC COVENANT</a:t>
            </a:r>
            <a:endParaRPr lang="en-US" sz="48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Genesis 15:3-4 </a:t>
            </a:r>
            <a:r>
              <a:rPr lang="en-US" dirty="0" smtClean="0">
                <a:solidFill>
                  <a:srgbClr val="00194C"/>
                </a:solidFill>
              </a:rPr>
              <a:t>And </a:t>
            </a:r>
            <a:r>
              <a:rPr lang="en-US" dirty="0" smtClean="0">
                <a:solidFill>
                  <a:srgbClr val="00194C"/>
                </a:solidFill>
              </a:rPr>
              <a:t>Abram said, "Since You have given no offspring to me, one born in my house is my </a:t>
            </a:r>
            <a:r>
              <a:rPr lang="en-US" dirty="0" smtClean="0">
                <a:solidFill>
                  <a:srgbClr val="00194C"/>
                </a:solidFill>
              </a:rPr>
              <a:t>heir.”  Then </a:t>
            </a:r>
            <a:r>
              <a:rPr lang="en-US" dirty="0" smtClean="0">
                <a:solidFill>
                  <a:srgbClr val="00194C"/>
                </a:solidFill>
              </a:rPr>
              <a:t>behold, the word of the </a:t>
            </a:r>
            <a:r>
              <a:rPr lang="en-US" cap="small" dirty="0" smtClean="0">
                <a:solidFill>
                  <a:srgbClr val="00194C"/>
                </a:solidFill>
              </a:rPr>
              <a:t>LORD</a:t>
            </a:r>
            <a:r>
              <a:rPr lang="en-US" dirty="0" smtClean="0">
                <a:solidFill>
                  <a:srgbClr val="00194C"/>
                </a:solidFill>
              </a:rPr>
              <a:t> came to him, saying, "This man will not be your heir; but one who will come forth from your own body, he shall be your heir</a:t>
            </a:r>
            <a:r>
              <a:rPr lang="en-US" dirty="0" smtClean="0">
                <a:solidFill>
                  <a:srgbClr val="00194C"/>
                </a:solidFill>
              </a:rPr>
              <a:t>.”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Genesis 15:17-18 </a:t>
            </a:r>
            <a:r>
              <a:rPr lang="en-US" dirty="0" smtClean="0">
                <a:solidFill>
                  <a:srgbClr val="00194C"/>
                </a:solidFill>
              </a:rPr>
              <a:t> It came about when the sun had set, that it was very dark, and behold, </a:t>
            </a:r>
            <a:r>
              <a:rPr lang="en-US" i="1" dirty="0" smtClean="0">
                <a:solidFill>
                  <a:srgbClr val="00194C"/>
                </a:solidFill>
              </a:rPr>
              <a:t>there appeared</a:t>
            </a:r>
            <a:r>
              <a:rPr lang="en-US" dirty="0" smtClean="0">
                <a:solidFill>
                  <a:srgbClr val="00194C"/>
                </a:solidFill>
              </a:rPr>
              <a:t> a smoking oven and a flaming torch which passed between these pieces.  On that day the </a:t>
            </a:r>
            <a:r>
              <a:rPr lang="en-US" cap="small" dirty="0" smtClean="0">
                <a:solidFill>
                  <a:srgbClr val="00194C"/>
                </a:solidFill>
              </a:rPr>
              <a:t>LORD</a:t>
            </a:r>
            <a:r>
              <a:rPr lang="en-US" dirty="0" smtClean="0">
                <a:solidFill>
                  <a:srgbClr val="00194C"/>
                </a:solidFill>
              </a:rPr>
              <a:t> made a covenant with Abram, saying, "To your descendants I have given </a:t>
            </a:r>
            <a:r>
              <a:rPr lang="en-US" i="1" dirty="0" err="1" smtClean="0">
                <a:solidFill>
                  <a:srgbClr val="00194C"/>
                </a:solidFill>
              </a:rPr>
              <a:t>zera</a:t>
            </a:r>
            <a:r>
              <a:rPr lang="en-US" i="1" dirty="0" smtClean="0">
                <a:solidFill>
                  <a:srgbClr val="00194C"/>
                </a:solidFill>
              </a:rPr>
              <a:t>: </a:t>
            </a:r>
            <a:r>
              <a:rPr lang="en-US" dirty="0" smtClean="0">
                <a:solidFill>
                  <a:srgbClr val="00194C"/>
                </a:solidFill>
              </a:rPr>
              <a:t>this </a:t>
            </a:r>
            <a:r>
              <a:rPr lang="en-US" dirty="0" smtClean="0">
                <a:solidFill>
                  <a:srgbClr val="00194C"/>
                </a:solidFill>
              </a:rPr>
              <a:t>land, From the river of Egypt as far as the great river, the river </a:t>
            </a:r>
            <a:r>
              <a:rPr lang="en-US" dirty="0" smtClean="0">
                <a:solidFill>
                  <a:srgbClr val="00194C"/>
                </a:solidFill>
              </a:rPr>
              <a:t>Euphrates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Descendants: carnal offspring</a:t>
            </a:r>
            <a:endParaRPr lang="en-US" dirty="0">
              <a:solidFill>
                <a:srgbClr val="0019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153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ISRAEL OR THE WORLD</a:t>
            </a:r>
            <a:endParaRPr lang="en-US" sz="5400" dirty="0">
              <a:solidFill>
                <a:srgbClr val="00153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spcBef>
                <a:spcPts val="40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Romans 4:13 </a:t>
            </a:r>
            <a:r>
              <a:rPr lang="en-US" dirty="0" smtClean="0">
                <a:solidFill>
                  <a:srgbClr val="00194C"/>
                </a:solidFill>
              </a:rPr>
              <a:t> For the promise to Abraham or to his descendants that he would be heir of the world was not through the Law, but through the righteousness of faith. </a:t>
            </a:r>
            <a:endParaRPr lang="en-US" dirty="0" smtClean="0">
              <a:solidFill>
                <a:srgbClr val="00194C"/>
              </a:solidFill>
            </a:endParaRPr>
          </a:p>
          <a:p>
            <a:pPr>
              <a:lnSpc>
                <a:spcPct val="95000"/>
              </a:lnSpc>
              <a:spcBef>
                <a:spcPts val="400"/>
              </a:spcBef>
            </a:pPr>
            <a:r>
              <a:rPr lang="en-US" dirty="0" smtClean="0">
                <a:solidFill>
                  <a:srgbClr val="00194C"/>
                </a:solidFill>
              </a:rPr>
              <a:t>Jesus is a biological descendant of Abraham; Jesus paid the price for redemption of the world</a:t>
            </a:r>
          </a:p>
          <a:p>
            <a:pPr>
              <a:lnSpc>
                <a:spcPct val="95000"/>
              </a:lnSpc>
              <a:spcBef>
                <a:spcPts val="40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Matthew 21:43 </a:t>
            </a:r>
            <a:r>
              <a:rPr lang="en-US" dirty="0" smtClean="0">
                <a:solidFill>
                  <a:srgbClr val="00194C"/>
                </a:solidFill>
              </a:rPr>
              <a:t>"</a:t>
            </a:r>
            <a:r>
              <a:rPr lang="en-US" dirty="0" smtClean="0">
                <a:solidFill>
                  <a:srgbClr val="00194C"/>
                </a:solidFill>
              </a:rPr>
              <a:t>Therefore I say to you, the kingdom of God will be taken away from you and given to a people, producing the fruit of it</a:t>
            </a:r>
            <a:r>
              <a:rPr lang="en-US" dirty="0" smtClean="0">
                <a:solidFill>
                  <a:srgbClr val="00194C"/>
                </a:solidFill>
              </a:rPr>
              <a:t>.”</a:t>
            </a:r>
          </a:p>
          <a:p>
            <a:pPr>
              <a:lnSpc>
                <a:spcPct val="95000"/>
              </a:lnSpc>
              <a:spcBef>
                <a:spcPts val="400"/>
              </a:spcBef>
            </a:pPr>
            <a:r>
              <a:rPr lang="en-US" dirty="0" smtClean="0">
                <a:solidFill>
                  <a:srgbClr val="00194C"/>
                </a:solidFill>
              </a:rPr>
              <a:t>Jesus was speaking to Jewish leaders who challenged His authority; they would not be participants in the kingdom of God; this does not mean that no Jewish person will be part of the kingdom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00194C"/>
                </a:solidFill>
              </a:rPr>
              <a:t/>
            </a:r>
            <a:br>
              <a:rPr lang="en-US" dirty="0" smtClean="0">
                <a:solidFill>
                  <a:srgbClr val="00194C"/>
                </a:solidFill>
              </a:rPr>
            </a:br>
            <a:endParaRPr lang="en-US" dirty="0" smtClean="0">
              <a:solidFill>
                <a:srgbClr val="00194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2060"/>
                </a:solidFill>
              </a:rPr>
              <a:t>WHO IS THE OLIVE TREE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Claim: the church is now the olive tree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b="1" dirty="0" smtClean="0">
                <a:solidFill>
                  <a:srgbClr val="00194C"/>
                </a:solidFill>
              </a:rPr>
              <a:t>Romans 11:17-21 </a:t>
            </a:r>
            <a:r>
              <a:rPr lang="en-US" dirty="0" smtClean="0">
                <a:solidFill>
                  <a:srgbClr val="00194C"/>
                </a:solidFill>
              </a:rPr>
              <a:t> But if some of the branches were broken off, and you, being a wild olive, were grafted in among them and became partaker with them of the rich root of the olive tree, </a:t>
            </a:r>
            <a:r>
              <a:rPr lang="en-US" dirty="0" smtClean="0">
                <a:solidFill>
                  <a:srgbClr val="00194C"/>
                </a:solidFill>
              </a:rPr>
              <a:t>do </a:t>
            </a:r>
            <a:r>
              <a:rPr lang="en-US" dirty="0" smtClean="0">
                <a:solidFill>
                  <a:srgbClr val="00194C"/>
                </a:solidFill>
              </a:rPr>
              <a:t>not be arrogant toward the branches; but if you are arrogant, </a:t>
            </a:r>
            <a:r>
              <a:rPr lang="en-US" i="1" dirty="0" smtClean="0">
                <a:solidFill>
                  <a:srgbClr val="00194C"/>
                </a:solidFill>
              </a:rPr>
              <a:t>remember that</a:t>
            </a:r>
            <a:r>
              <a:rPr lang="en-US" dirty="0" smtClean="0">
                <a:solidFill>
                  <a:srgbClr val="00194C"/>
                </a:solidFill>
              </a:rPr>
              <a:t> it is not you who supports the root, but the root </a:t>
            </a:r>
            <a:r>
              <a:rPr lang="en-US" i="1" dirty="0" smtClean="0">
                <a:solidFill>
                  <a:srgbClr val="00194C"/>
                </a:solidFill>
              </a:rPr>
              <a:t>supports</a:t>
            </a:r>
            <a:r>
              <a:rPr lang="en-US" dirty="0" smtClean="0">
                <a:solidFill>
                  <a:srgbClr val="00194C"/>
                </a:solidFill>
              </a:rPr>
              <a:t> </a:t>
            </a:r>
            <a:r>
              <a:rPr lang="en-US" spc="-150" dirty="0" smtClean="0">
                <a:solidFill>
                  <a:srgbClr val="00194C"/>
                </a:solidFill>
              </a:rPr>
              <a:t>you. </a:t>
            </a:r>
            <a:r>
              <a:rPr lang="en-US" spc="-150" dirty="0" smtClean="0">
                <a:solidFill>
                  <a:srgbClr val="00194C"/>
                </a:solidFill>
              </a:rPr>
              <a:t>You </a:t>
            </a:r>
            <a:r>
              <a:rPr lang="en-US" dirty="0" smtClean="0">
                <a:solidFill>
                  <a:srgbClr val="00194C"/>
                </a:solidFill>
              </a:rPr>
              <a:t>will say then, </a:t>
            </a:r>
            <a:r>
              <a:rPr lang="en-US" dirty="0" smtClean="0">
                <a:solidFill>
                  <a:srgbClr val="00194C"/>
                </a:solidFill>
              </a:rPr>
              <a:t>“Branches </a:t>
            </a:r>
            <a:r>
              <a:rPr lang="en-US" dirty="0" smtClean="0">
                <a:solidFill>
                  <a:srgbClr val="00194C"/>
                </a:solidFill>
              </a:rPr>
              <a:t>were broken off so that I might be grafted in</a:t>
            </a:r>
            <a:r>
              <a:rPr lang="en-US" dirty="0" smtClean="0">
                <a:solidFill>
                  <a:srgbClr val="00194C"/>
                </a:solidFill>
              </a:rPr>
              <a:t>.</a:t>
            </a:r>
            <a:r>
              <a:rPr lang="en-US" dirty="0" smtClean="0">
                <a:solidFill>
                  <a:srgbClr val="00194C"/>
                </a:solidFill>
              </a:rPr>
              <a:t> Quite right, they were broken off for their unbelief, but you stand by your faith. Do not be </a:t>
            </a:r>
            <a:r>
              <a:rPr lang="en-US" u="sng" dirty="0" smtClean="0">
                <a:solidFill>
                  <a:srgbClr val="00194C"/>
                </a:solidFill>
              </a:rPr>
              <a:t>conceited</a:t>
            </a:r>
            <a:r>
              <a:rPr lang="en-US" dirty="0" smtClean="0">
                <a:solidFill>
                  <a:srgbClr val="00194C"/>
                </a:solidFill>
              </a:rPr>
              <a:t>, but fear; </a:t>
            </a:r>
            <a:br>
              <a:rPr lang="en-US" dirty="0" smtClean="0">
                <a:solidFill>
                  <a:srgbClr val="00194C"/>
                </a:solidFill>
              </a:rPr>
            </a:br>
            <a:r>
              <a:rPr lang="en-US" dirty="0" smtClean="0">
                <a:solidFill>
                  <a:srgbClr val="00194C"/>
                </a:solidFill>
              </a:rPr>
              <a:t>for </a:t>
            </a:r>
            <a:r>
              <a:rPr lang="en-US" dirty="0" smtClean="0">
                <a:solidFill>
                  <a:srgbClr val="00194C"/>
                </a:solidFill>
              </a:rPr>
              <a:t>if God did not spare the natural branches, He will not spare you, either</a:t>
            </a:r>
            <a:r>
              <a:rPr lang="en-US" dirty="0" smtClean="0">
                <a:solidFill>
                  <a:srgbClr val="00194C"/>
                </a:solidFill>
              </a:rPr>
              <a:t>.”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Conceited:  </a:t>
            </a:r>
            <a:r>
              <a:rPr lang="en-US" i="1" dirty="0" err="1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hupsela</a:t>
            </a:r>
            <a:r>
              <a:rPr lang="en-US" i="1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dirty="0" smtClean="0">
                <a:solidFill>
                  <a:srgbClr val="0019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arrogant</a:t>
            </a:r>
            <a:endParaRPr lang="en-US" dirty="0">
              <a:solidFill>
                <a:srgbClr val="0019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ustom 6">
      <a:dk1>
        <a:sysClr val="windowText" lastClr="000000"/>
      </a:dk1>
      <a:lt1>
        <a:sysClr val="window" lastClr="FFFFFF"/>
      </a:lt1>
      <a:dk2>
        <a:srgbClr val="FFFFFF"/>
      </a:dk2>
      <a:lt2>
        <a:srgbClr val="D2D2D2"/>
      </a:lt2>
      <a:accent1>
        <a:srgbClr val="C00000"/>
      </a:accent1>
      <a:accent2>
        <a:srgbClr val="6633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6737</TotalTime>
  <Words>418</Words>
  <Application>Microsoft Office PowerPoint</Application>
  <PresentationFormat>On-screen Show (4:3)</PresentationFormat>
  <Paragraphs>66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THE GREAT EXCHANGE</vt:lpstr>
      <vt:lpstr>VERSE FOR THE JOURNEY</vt:lpstr>
      <vt:lpstr>REPLACEMENT THEOLOGY</vt:lpstr>
      <vt:lpstr>THE NEW COVENANT</vt:lpstr>
      <vt:lpstr>UNRAVELING ROMANS 11</vt:lpstr>
      <vt:lpstr>SONS OF ABRAHAM</vt:lpstr>
      <vt:lpstr>THE ABRAHAMIC COVENANT</vt:lpstr>
      <vt:lpstr>ISRAEL OR THE WORLD</vt:lpstr>
      <vt:lpstr>WHO IS THE OLIVE TREE</vt:lpstr>
      <vt:lpstr>THE HISTORY</vt:lpstr>
      <vt:lpstr>CHRISTIANITY BECAME ILLEGAL</vt:lpstr>
      <vt:lpstr>AFTER CONSTANTINE</vt:lpstr>
    </vt:vector>
  </TitlesOfParts>
  <Company>Gower Rentals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JoLynn Rees</dc:creator>
  <cp:lastModifiedBy>JoLynn Rees</cp:lastModifiedBy>
  <cp:revision>31</cp:revision>
  <dcterms:created xsi:type="dcterms:W3CDTF">2018-12-30T17:11:34Z</dcterms:created>
  <dcterms:modified xsi:type="dcterms:W3CDTF">2019-04-03T19:12:05Z</dcterms:modified>
</cp:coreProperties>
</file>