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70" r:id="rId2"/>
    <p:sldId id="260" r:id="rId3"/>
    <p:sldId id="259" r:id="rId4"/>
    <p:sldId id="262" r:id="rId5"/>
    <p:sldId id="261" r:id="rId6"/>
    <p:sldId id="265" r:id="rId7"/>
    <p:sldId id="266" r:id="rId8"/>
    <p:sldId id="269" r:id="rId9"/>
    <p:sldId id="267" r:id="rId10"/>
    <p:sldId id="268" r:id="rId11"/>
    <p:sldId id="271" r:id="rId12"/>
    <p:sldId id="272"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42">
          <p15:clr>
            <a:srgbClr val="A4A3A4"/>
          </p15:clr>
        </p15:guide>
        <p15:guide id="2" pos="22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00153E"/>
    <a:srgbClr val="000A1E"/>
    <a:srgbClr val="F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51" d="100"/>
          <a:sy n="51" d="100"/>
        </p:scale>
        <p:origin x="1397"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4/1/2019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4/1/2019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D1619-8561-43BC-951B-4005DF38A5C7}"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789BF8A4-9F83-49CA-A70D-C976F24FA09A}" type="datetimeFigureOut">
              <a:rPr lang="en-US" smtClean="0"/>
              <a:pPr/>
              <a:t>4/1/2019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a:t>Click to edit Master title style</a:t>
            </a:r>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4/1/2019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4/1/2019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4/1/2019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789BF8A4-9F83-49CA-A70D-C976F24FA09A}" type="datetimeFigureOut">
              <a:rPr lang="en-US" smtClean="0"/>
              <a:pPr/>
              <a:t>4/1/2019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4/1/2019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4/1/2019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4/1/2019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4/1/2019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a:solidFill>
                  <a:srgbClr val="002060"/>
                </a:solidFill>
                <a:effectLst>
                  <a:outerShdw blurRad="38100" dist="38100" dir="2700000" algn="tl">
                    <a:srgbClr val="000000">
                      <a:alpha val="43137"/>
                    </a:srgbClr>
                  </a:outerShdw>
                </a:effectLst>
                <a:latin typeface="Tempus Sans ITC" pitchFamily="82" charset="0"/>
              </a:rPr>
              <a:t>THE GREAT EXCHANGE</a:t>
            </a:r>
          </a:p>
        </p:txBody>
      </p:sp>
      <p:sp>
        <p:nvSpPr>
          <p:cNvPr id="3" name="Subtitle 2"/>
          <p:cNvSpPr>
            <a:spLocks noGrp="1"/>
          </p:cNvSpPr>
          <p:nvPr>
            <p:ph type="subTitle" idx="1"/>
          </p:nvPr>
        </p:nvSpPr>
        <p:spPr>
          <a:xfrm>
            <a:off x="381000" y="3886200"/>
            <a:ext cx="8458200" cy="2362200"/>
          </a:xfrm>
        </p:spPr>
        <p:txBody>
          <a:bodyPr>
            <a:noAutofit/>
          </a:bodyPr>
          <a:lstStyle/>
          <a:p>
            <a:pPr algn="ctr"/>
            <a:r>
              <a:rPr lang="en-US" sz="2800" b="1" dirty="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a:solidFill>
                  <a:srgbClr val="002060"/>
                </a:solidFill>
                <a:effectLst>
                  <a:outerShdw blurRad="38100" dist="38100" dir="2700000" algn="tl">
                    <a:srgbClr val="000000">
                      <a:alpha val="43137"/>
                    </a:srgbClr>
                  </a:outerShdw>
                </a:effectLst>
                <a:latin typeface="Tempus Sans ITC" pitchFamily="82" charset="0"/>
              </a:rPr>
              <a:t>Lesson 12</a:t>
            </a: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a:solidFill>
                  <a:srgbClr val="C00000"/>
                </a:solidFill>
              </a:rPr>
              <a:t>REVISITED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a:solidFill>
                  <a:srgbClr val="002060"/>
                </a:solidFill>
              </a:rPr>
              <a:t>A BELIEVER’S AUTHORITY</a:t>
            </a:r>
          </a:p>
        </p:txBody>
      </p:sp>
      <p:sp>
        <p:nvSpPr>
          <p:cNvPr id="6" name="Content Placeholder 5"/>
          <p:cNvSpPr>
            <a:spLocks noGrp="1"/>
          </p:cNvSpPr>
          <p:nvPr>
            <p:ph idx="1"/>
          </p:nvPr>
        </p:nvSpPr>
        <p:spPr>
          <a:xfrm>
            <a:off x="0" y="1143000"/>
            <a:ext cx="9144000" cy="5715000"/>
          </a:xfrm>
        </p:spPr>
        <p:txBody>
          <a:bodyPr>
            <a:noAutofit/>
          </a:bodyPr>
          <a:lstStyle/>
          <a:p>
            <a:pPr>
              <a:lnSpc>
                <a:spcPct val="90000"/>
              </a:lnSpc>
              <a:spcBef>
                <a:spcPts val="300"/>
              </a:spcBef>
            </a:pPr>
            <a:r>
              <a:rPr lang="en-US" b="1" dirty="0">
                <a:solidFill>
                  <a:srgbClr val="00194C"/>
                </a:solidFill>
              </a:rPr>
              <a:t>John 16:23-</a:t>
            </a:r>
            <a:r>
              <a:rPr lang="en-US" b="1" spc="-150" dirty="0">
                <a:solidFill>
                  <a:srgbClr val="00194C"/>
                </a:solidFill>
              </a:rPr>
              <a:t>24 </a:t>
            </a:r>
            <a:r>
              <a:rPr lang="en-US" spc="-150" dirty="0">
                <a:solidFill>
                  <a:srgbClr val="00194C"/>
                </a:solidFill>
              </a:rPr>
              <a:t> "In </a:t>
            </a:r>
            <a:r>
              <a:rPr lang="en-US" dirty="0">
                <a:solidFill>
                  <a:srgbClr val="00194C"/>
                </a:solidFill>
              </a:rPr>
              <a:t>that day you will not question Me about anything. Truly, truly, I say to you</a:t>
            </a:r>
            <a:r>
              <a:rPr lang="en-US" spc="-150" dirty="0">
                <a:solidFill>
                  <a:srgbClr val="00194C"/>
                </a:solidFill>
              </a:rPr>
              <a:t>, if </a:t>
            </a:r>
            <a:r>
              <a:rPr lang="en-US" dirty="0">
                <a:solidFill>
                  <a:srgbClr val="00194C"/>
                </a:solidFill>
              </a:rPr>
              <a:t>you ask the Father for anything in My name, He will give it to you. </a:t>
            </a:r>
            <a:br>
              <a:rPr lang="en-US" dirty="0">
                <a:solidFill>
                  <a:srgbClr val="00194C"/>
                </a:solidFill>
              </a:rPr>
            </a:br>
            <a:r>
              <a:rPr lang="en-US" spc="-150" dirty="0">
                <a:solidFill>
                  <a:srgbClr val="00194C"/>
                </a:solidFill>
              </a:rPr>
              <a:t>Until</a:t>
            </a:r>
            <a:r>
              <a:rPr lang="en-US" dirty="0">
                <a:solidFill>
                  <a:srgbClr val="00194C"/>
                </a:solidFill>
              </a:rPr>
              <a:t> now you have asked for nothing in My name; ask and you will receive</a:t>
            </a:r>
            <a:r>
              <a:rPr lang="en-US" spc="-150" dirty="0">
                <a:solidFill>
                  <a:srgbClr val="00194C"/>
                </a:solidFill>
              </a:rPr>
              <a:t>, so that </a:t>
            </a:r>
            <a:r>
              <a:rPr lang="en-US" dirty="0">
                <a:solidFill>
                  <a:srgbClr val="00194C"/>
                </a:solidFill>
              </a:rPr>
              <a:t>your joy </a:t>
            </a:r>
            <a:r>
              <a:rPr lang="en-US" spc="-150" dirty="0">
                <a:solidFill>
                  <a:srgbClr val="00194C"/>
                </a:solidFill>
              </a:rPr>
              <a:t>may be </a:t>
            </a:r>
            <a:r>
              <a:rPr lang="en-US" dirty="0">
                <a:solidFill>
                  <a:srgbClr val="00194C"/>
                </a:solidFill>
              </a:rPr>
              <a:t>made full.” </a:t>
            </a:r>
          </a:p>
          <a:p>
            <a:pPr>
              <a:lnSpc>
                <a:spcPct val="90000"/>
              </a:lnSpc>
              <a:spcBef>
                <a:spcPts val="300"/>
              </a:spcBef>
            </a:pPr>
            <a:r>
              <a:rPr lang="en-US" dirty="0">
                <a:solidFill>
                  <a:srgbClr val="00194C"/>
                </a:solidFill>
              </a:rPr>
              <a:t>In my name: </a:t>
            </a:r>
            <a:r>
              <a:rPr lang="en-US" i="1" dirty="0" err="1">
                <a:solidFill>
                  <a:srgbClr val="00194C"/>
                </a:solidFill>
              </a:rPr>
              <a:t>ouden</a:t>
            </a:r>
            <a:r>
              <a:rPr lang="en-US" i="1" dirty="0">
                <a:solidFill>
                  <a:srgbClr val="00194C"/>
                </a:solidFill>
              </a:rPr>
              <a:t> en </a:t>
            </a:r>
            <a:r>
              <a:rPr lang="en-US" i="1" dirty="0" err="1">
                <a:solidFill>
                  <a:srgbClr val="00194C"/>
                </a:solidFill>
              </a:rPr>
              <a:t>mou</a:t>
            </a:r>
            <a:r>
              <a:rPr lang="en-US" i="1" dirty="0">
                <a:solidFill>
                  <a:srgbClr val="00194C"/>
                </a:solidFill>
              </a:rPr>
              <a:t> to </a:t>
            </a:r>
            <a:r>
              <a:rPr lang="en-US" i="1" dirty="0" err="1">
                <a:solidFill>
                  <a:srgbClr val="00194C"/>
                </a:solidFill>
              </a:rPr>
              <a:t>onomati</a:t>
            </a:r>
            <a:r>
              <a:rPr lang="en-US" i="1" dirty="0">
                <a:solidFill>
                  <a:srgbClr val="00194C"/>
                </a:solidFill>
              </a:rPr>
              <a:t>:  </a:t>
            </a:r>
            <a:r>
              <a:rPr lang="en-US" dirty="0">
                <a:solidFill>
                  <a:srgbClr val="00194C"/>
                </a:solidFill>
              </a:rPr>
              <a:t>using the authority given by Jesus</a:t>
            </a:r>
          </a:p>
          <a:p>
            <a:pPr>
              <a:lnSpc>
                <a:spcPct val="90000"/>
              </a:lnSpc>
              <a:spcBef>
                <a:spcPts val="300"/>
              </a:spcBef>
            </a:pPr>
            <a:r>
              <a:rPr lang="en-US" b="1" dirty="0">
                <a:solidFill>
                  <a:srgbClr val="00194C"/>
                </a:solidFill>
              </a:rPr>
              <a:t>John 14:12-15  </a:t>
            </a:r>
            <a:r>
              <a:rPr lang="en-US" dirty="0">
                <a:solidFill>
                  <a:srgbClr val="00194C"/>
                </a:solidFill>
              </a:rPr>
              <a:t>"Truly, truly, I say to you, he who believes in Me, the works that I do, he will do also; and greater </a:t>
            </a:r>
            <a:r>
              <a:rPr lang="en-US" i="1" dirty="0">
                <a:solidFill>
                  <a:srgbClr val="00194C"/>
                </a:solidFill>
              </a:rPr>
              <a:t>works</a:t>
            </a:r>
            <a:r>
              <a:rPr lang="en-US" dirty="0">
                <a:solidFill>
                  <a:srgbClr val="00194C"/>
                </a:solidFill>
              </a:rPr>
              <a:t> than these he will do; because I go to the Father. Whatever you ask in My name, that will I do, so that the Father may be glorified in the Son. </a:t>
            </a:r>
            <a:br>
              <a:rPr lang="en-US" dirty="0">
                <a:solidFill>
                  <a:srgbClr val="00194C"/>
                </a:solidFill>
              </a:rPr>
            </a:br>
            <a:r>
              <a:rPr lang="en-US" dirty="0">
                <a:solidFill>
                  <a:srgbClr val="00194C"/>
                </a:solidFill>
              </a:rPr>
              <a:t>If you ask Me anything in My name, I will do </a:t>
            </a:r>
            <a:r>
              <a:rPr lang="en-US" i="1" dirty="0">
                <a:solidFill>
                  <a:srgbClr val="00194C"/>
                </a:solidFill>
              </a:rPr>
              <a:t>it.</a:t>
            </a:r>
            <a:r>
              <a:rPr lang="en-US" dirty="0">
                <a:solidFill>
                  <a:srgbClr val="00194C"/>
                </a:solidFill>
              </a:rPr>
              <a:t> If you love Me, you will keep My commandments.” </a:t>
            </a:r>
          </a:p>
          <a:p>
            <a:pPr>
              <a:lnSpc>
                <a:spcPct val="90000"/>
              </a:lnSpc>
              <a:spcBef>
                <a:spcPts val="300"/>
              </a:spcBef>
            </a:pPr>
            <a:endParaRPr lang="en-US" dirty="0">
              <a:solidFill>
                <a:srgbClr val="00194C"/>
              </a:solidFill>
            </a:endParaRPr>
          </a:p>
          <a:p>
            <a:pPr>
              <a:lnSpc>
                <a:spcPct val="90000"/>
              </a:lnSpc>
              <a:spcBef>
                <a:spcPts val="300"/>
              </a:spcBef>
            </a:pP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lgn="ctr"/>
            <a:r>
              <a:rPr lang="en-US" sz="5400" dirty="0">
                <a:solidFill>
                  <a:srgbClr val="00194C"/>
                </a:solidFill>
                <a:latin typeface="Tahoma" pitchFamily="34" charset="0"/>
                <a:ea typeface="Tahoma" pitchFamily="34" charset="0"/>
                <a:cs typeface="Tahoma" pitchFamily="34" charset="0"/>
              </a:rPr>
              <a:t>USING THE AUTHORITY KEY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dirty="0">
                <a:solidFill>
                  <a:srgbClr val="00194C"/>
                </a:solidFill>
              </a:rPr>
              <a:t>When God asks us to do something, He will grant the authority and power that we need to get the job done</a:t>
            </a:r>
          </a:p>
          <a:p>
            <a:pPr>
              <a:lnSpc>
                <a:spcPct val="90000"/>
              </a:lnSpc>
              <a:spcBef>
                <a:spcPts val="200"/>
              </a:spcBef>
            </a:pPr>
            <a:r>
              <a:rPr lang="en-US" dirty="0">
                <a:solidFill>
                  <a:srgbClr val="00194C"/>
                </a:solidFill>
              </a:rPr>
              <a:t>Jesus’ name isn’t a magic word; understanding how Jesus grants authority is key to Christian discipleship</a:t>
            </a:r>
          </a:p>
          <a:p>
            <a:pPr>
              <a:lnSpc>
                <a:spcPct val="90000"/>
              </a:lnSpc>
              <a:spcBef>
                <a:spcPts val="200"/>
              </a:spcBef>
            </a:pPr>
            <a:r>
              <a:rPr lang="en-US" b="1" dirty="0">
                <a:solidFill>
                  <a:srgbClr val="00194C"/>
                </a:solidFill>
              </a:rPr>
              <a:t>Matthew 16:17-19 </a:t>
            </a:r>
            <a:r>
              <a:rPr lang="en-US" dirty="0">
                <a:solidFill>
                  <a:srgbClr val="00194C"/>
                </a:solidFill>
              </a:rPr>
              <a:t> And Jesus said to him, "Blessed are you, Simon </a:t>
            </a:r>
            <a:r>
              <a:rPr lang="en-US" dirty="0" err="1">
                <a:solidFill>
                  <a:srgbClr val="00194C"/>
                </a:solidFill>
              </a:rPr>
              <a:t>Barjona</a:t>
            </a:r>
            <a:r>
              <a:rPr lang="en-US" dirty="0">
                <a:solidFill>
                  <a:srgbClr val="00194C"/>
                </a:solidFill>
              </a:rPr>
              <a:t>, because flesh and blood did not reveal </a:t>
            </a:r>
            <a:r>
              <a:rPr lang="en-US" i="1" dirty="0">
                <a:solidFill>
                  <a:srgbClr val="00194C"/>
                </a:solidFill>
              </a:rPr>
              <a:t>this</a:t>
            </a:r>
            <a:r>
              <a:rPr lang="en-US" dirty="0">
                <a:solidFill>
                  <a:srgbClr val="00194C"/>
                </a:solidFill>
              </a:rPr>
              <a:t> to you, but My Father who is in heaven. </a:t>
            </a:r>
            <a:br>
              <a:rPr lang="en-US" dirty="0">
                <a:solidFill>
                  <a:srgbClr val="00194C"/>
                </a:solidFill>
              </a:rPr>
            </a:br>
            <a:r>
              <a:rPr lang="en-US" dirty="0">
                <a:solidFill>
                  <a:srgbClr val="00194C"/>
                </a:solidFill>
              </a:rPr>
              <a:t>I also say to you that you are Peter, and upon this rock I will build My church; and the gates of Hades will not overpower it. I will give you the keys of the kingdom of heaven; and whatever you bind on earth shall have been bound in heaven, and whatever you loose on earth shall have been loosed in heaven." </a:t>
            </a:r>
          </a:p>
          <a:p>
            <a:pPr>
              <a:lnSpc>
                <a:spcPct val="90000"/>
              </a:lnSpc>
              <a:spcBef>
                <a:spcPts val="200"/>
              </a:spcBef>
            </a:pPr>
            <a:r>
              <a:rPr lang="en-US" dirty="0">
                <a:solidFill>
                  <a:srgbClr val="00194C"/>
                </a:solidFill>
              </a:rPr>
              <a:t>NASB, HCSB  we act in response to heaven (passive)</a:t>
            </a:r>
          </a:p>
          <a:p>
            <a:pPr>
              <a:lnSpc>
                <a:spcPct val="90000"/>
              </a:lnSpc>
              <a:spcBef>
                <a:spcPts val="200"/>
              </a:spcBef>
            </a:pPr>
            <a:r>
              <a:rPr lang="en-US" dirty="0">
                <a:solidFill>
                  <a:srgbClr val="00194C"/>
                </a:solidFill>
              </a:rPr>
              <a:t>KJV, ESV imply that heaven acts in response to us</a:t>
            </a:r>
          </a:p>
          <a:p>
            <a:pPr>
              <a:lnSpc>
                <a:spcPct val="90000"/>
              </a:lnSpc>
              <a:spcBef>
                <a:spcPts val="200"/>
              </a:spcBef>
            </a:pPr>
            <a:endParaRPr lang="en-US" dirty="0">
              <a:solidFill>
                <a:srgbClr val="00194C"/>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5200" dirty="0">
                <a:solidFill>
                  <a:srgbClr val="00194C"/>
                </a:solidFill>
                <a:latin typeface="Tahoma" pitchFamily="34" charset="0"/>
                <a:ea typeface="Tahoma" pitchFamily="34" charset="0"/>
                <a:cs typeface="Tahoma" pitchFamily="34" charset="0"/>
              </a:rPr>
              <a:t>AUTHORIZATION</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300"/>
              </a:spcBef>
            </a:pPr>
            <a:r>
              <a:rPr lang="en-US" dirty="0">
                <a:solidFill>
                  <a:srgbClr val="00194C"/>
                </a:solidFill>
              </a:rPr>
              <a:t>A key is a symbol of authority; someone has authorized access to an area (domain) where work needs to be performed</a:t>
            </a:r>
          </a:p>
          <a:p>
            <a:pPr>
              <a:lnSpc>
                <a:spcPct val="90000"/>
              </a:lnSpc>
              <a:spcBef>
                <a:spcPts val="300"/>
              </a:spcBef>
            </a:pPr>
            <a:r>
              <a:rPr lang="en-US" dirty="0">
                <a:solidFill>
                  <a:srgbClr val="00194C"/>
                </a:solidFill>
              </a:rPr>
              <a:t>The authority given to us by Jesus will always have a domain associated with it – the area where He wants us to work – our purpose</a:t>
            </a:r>
          </a:p>
          <a:p>
            <a:pPr>
              <a:lnSpc>
                <a:spcPct val="90000"/>
              </a:lnSpc>
              <a:spcBef>
                <a:spcPts val="300"/>
              </a:spcBef>
            </a:pPr>
            <a:r>
              <a:rPr lang="en-US" b="1" dirty="0">
                <a:solidFill>
                  <a:srgbClr val="00194C"/>
                </a:solidFill>
              </a:rPr>
              <a:t>Romans 8:28 </a:t>
            </a:r>
            <a:r>
              <a:rPr lang="en-US" baseline="30000" dirty="0">
                <a:solidFill>
                  <a:srgbClr val="00194C"/>
                </a:solidFill>
              </a:rPr>
              <a:t> </a:t>
            </a:r>
            <a:r>
              <a:rPr lang="en-US" dirty="0">
                <a:solidFill>
                  <a:srgbClr val="00194C"/>
                </a:solidFill>
              </a:rPr>
              <a:t> And we know that God causes all things to work together for good to those who love God, to those who are called according to </a:t>
            </a:r>
            <a:r>
              <a:rPr lang="en-US" i="1" dirty="0">
                <a:solidFill>
                  <a:srgbClr val="00194C"/>
                </a:solidFill>
              </a:rPr>
              <a:t>His</a:t>
            </a:r>
            <a:r>
              <a:rPr lang="en-US" dirty="0">
                <a:solidFill>
                  <a:srgbClr val="00194C"/>
                </a:solidFill>
              </a:rPr>
              <a:t> purpose. </a:t>
            </a:r>
          </a:p>
          <a:p>
            <a:pPr>
              <a:lnSpc>
                <a:spcPct val="90000"/>
              </a:lnSpc>
              <a:spcBef>
                <a:spcPts val="300"/>
              </a:spcBef>
            </a:pPr>
            <a:r>
              <a:rPr lang="en-US" b="1" dirty="0">
                <a:solidFill>
                  <a:srgbClr val="00194C"/>
                </a:solidFill>
              </a:rPr>
              <a:t>Romans 12:4-5 </a:t>
            </a:r>
            <a:r>
              <a:rPr lang="en-US" dirty="0">
                <a:solidFill>
                  <a:srgbClr val="00194C"/>
                </a:solidFill>
              </a:rPr>
              <a:t>For just as we have many members in one body and all the members do not have the same function, so we, who are many, are one body in Christ, and individually members one of another. </a:t>
            </a:r>
            <a:br>
              <a:rPr lang="en-US" dirty="0">
                <a:solidFill>
                  <a:srgbClr val="00194C"/>
                </a:solidFill>
              </a:rPr>
            </a:br>
            <a:endParaRPr lang="en-US" dirty="0">
              <a:solidFill>
                <a:srgbClr val="00194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a:solidFill>
                  <a:srgbClr val="002060"/>
                </a:solidFill>
                <a:latin typeface="Tahoma" pitchFamily="34" charset="0"/>
                <a:ea typeface="Tahoma" pitchFamily="34" charset="0"/>
                <a:cs typeface="Tahoma" pitchFamily="34" charset="0"/>
              </a:rPr>
              <a:t>VERSE FOR THE JOURNEY</a:t>
            </a: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a:solidFill>
                  <a:srgbClr val="00153E"/>
                </a:solidFill>
                <a:latin typeface="Tahoma" pitchFamily="34" charset="0"/>
                <a:ea typeface="Tahoma" pitchFamily="34" charset="0"/>
                <a:cs typeface="Tahoma" pitchFamily="34" charset="0"/>
              </a:rPr>
              <a:t>Romans 1:21-25 </a:t>
            </a:r>
            <a:r>
              <a:rPr lang="en-US" sz="2800" dirty="0">
                <a:solidFill>
                  <a:srgbClr val="00153E"/>
                </a:solidFill>
                <a:latin typeface="Tahoma" pitchFamily="34" charset="0"/>
                <a:ea typeface="Tahoma" pitchFamily="34" charset="0"/>
                <a:cs typeface="Tahoma" pitchFamily="34" charset="0"/>
              </a:rPr>
              <a:t> For even though they knew God, they did</a:t>
            </a:r>
            <a:r>
              <a:rPr lang="en-US" sz="2800" spc="-150" dirty="0">
                <a:solidFill>
                  <a:srgbClr val="00153E"/>
                </a:solidFill>
                <a:latin typeface="Tahoma" pitchFamily="34" charset="0"/>
                <a:ea typeface="Tahoma" pitchFamily="34" charset="0"/>
                <a:cs typeface="Tahoma" pitchFamily="34" charset="0"/>
              </a:rPr>
              <a:t> not </a:t>
            </a:r>
            <a:r>
              <a:rPr lang="en-US" sz="2800" dirty="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a:solidFill>
                  <a:srgbClr val="00153E"/>
                </a:solidFill>
                <a:latin typeface="Tahoma" pitchFamily="34" charset="0"/>
                <a:ea typeface="Tahoma" pitchFamily="34" charset="0"/>
                <a:cs typeface="Tahoma" pitchFamily="34" charset="0"/>
              </a:rPr>
              <a:t>, and </a:t>
            </a:r>
            <a:r>
              <a:rPr lang="en-US" sz="2800" b="1" dirty="0">
                <a:solidFill>
                  <a:srgbClr val="00153E"/>
                </a:solidFill>
                <a:latin typeface="Tahoma" pitchFamily="34" charset="0"/>
                <a:ea typeface="Tahoma" pitchFamily="34" charset="0"/>
                <a:cs typeface="Tahoma" pitchFamily="34" charset="0"/>
              </a:rPr>
              <a:t>exchanged</a:t>
            </a:r>
            <a:r>
              <a:rPr lang="en-US" sz="2800" dirty="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a:solidFill>
                  <a:srgbClr val="00153E"/>
                </a:solidFill>
                <a:latin typeface="Tahoma" pitchFamily="34" charset="0"/>
                <a:ea typeface="Tahoma" pitchFamily="34" charset="0"/>
                <a:cs typeface="Tahoma" pitchFamily="34" charset="0"/>
              </a:rPr>
              <a:t> Therefore </a:t>
            </a:r>
            <a:r>
              <a:rPr lang="en-US" sz="2800" dirty="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a:solidFill>
                  <a:srgbClr val="00153E"/>
                </a:solidFill>
                <a:latin typeface="Tahoma" pitchFamily="34" charset="0"/>
                <a:ea typeface="Tahoma" pitchFamily="34" charset="0"/>
                <a:cs typeface="Tahoma" pitchFamily="34" charset="0"/>
              </a:rPr>
              <a:t>. For </a:t>
            </a:r>
            <a:r>
              <a:rPr lang="en-US" sz="2800" dirty="0">
                <a:solidFill>
                  <a:srgbClr val="00153E"/>
                </a:solidFill>
                <a:latin typeface="Tahoma" pitchFamily="34" charset="0"/>
                <a:ea typeface="Tahoma" pitchFamily="34" charset="0"/>
                <a:cs typeface="Tahoma" pitchFamily="34" charset="0"/>
              </a:rPr>
              <a:t>they </a:t>
            </a:r>
            <a:r>
              <a:rPr lang="en-US" sz="2800" b="1" dirty="0">
                <a:solidFill>
                  <a:srgbClr val="00153E"/>
                </a:solidFill>
                <a:latin typeface="Tahoma" pitchFamily="34" charset="0"/>
                <a:ea typeface="Tahoma" pitchFamily="34" charset="0"/>
                <a:cs typeface="Tahoma" pitchFamily="34" charset="0"/>
              </a:rPr>
              <a:t>exchanged</a:t>
            </a:r>
            <a:r>
              <a:rPr lang="en-US" sz="2800" b="1" spc="-150" dirty="0">
                <a:solidFill>
                  <a:srgbClr val="00153E"/>
                </a:solidFill>
                <a:latin typeface="Tahoma" pitchFamily="34" charset="0"/>
                <a:ea typeface="Tahoma" pitchFamily="34" charset="0"/>
                <a:cs typeface="Tahoma" pitchFamily="34" charset="0"/>
              </a:rPr>
              <a:t> </a:t>
            </a:r>
            <a:r>
              <a:rPr lang="en-US" sz="2800" spc="-150" dirty="0">
                <a:solidFill>
                  <a:srgbClr val="00153E"/>
                </a:solidFill>
                <a:latin typeface="Tahoma" pitchFamily="34" charset="0"/>
                <a:ea typeface="Tahoma" pitchFamily="34" charset="0"/>
                <a:cs typeface="Tahoma" pitchFamily="34" charset="0"/>
              </a:rPr>
              <a:t>the </a:t>
            </a:r>
            <a:r>
              <a:rPr lang="en-US" sz="2800" dirty="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a:solidFill>
                  <a:srgbClr val="00153E"/>
                </a:solidFill>
                <a:latin typeface="Tahoma" pitchFamily="34" charset="0"/>
                <a:ea typeface="Tahoma" pitchFamily="34" charset="0"/>
                <a:cs typeface="Tahoma" pitchFamily="34" charset="0"/>
              </a:rPr>
              <a:t>Exchanged: </a:t>
            </a:r>
            <a:r>
              <a:rPr lang="en-US" sz="2800" i="1" dirty="0" err="1">
                <a:solidFill>
                  <a:srgbClr val="00153E"/>
                </a:solidFill>
                <a:latin typeface="Tahoma" pitchFamily="34" charset="0"/>
                <a:ea typeface="Tahoma" pitchFamily="34" charset="0"/>
                <a:cs typeface="Tahoma" pitchFamily="34" charset="0"/>
              </a:rPr>
              <a:t>allasso</a:t>
            </a:r>
            <a:r>
              <a:rPr lang="en-US" sz="2800" i="1" dirty="0">
                <a:solidFill>
                  <a:srgbClr val="00153E"/>
                </a:solidFill>
                <a:latin typeface="Tahoma" pitchFamily="34" charset="0"/>
                <a:ea typeface="Tahoma" pitchFamily="34" charset="0"/>
                <a:cs typeface="Tahoma" pitchFamily="34" charset="0"/>
              </a:rPr>
              <a:t>: </a:t>
            </a:r>
            <a:r>
              <a:rPr lang="en-US" sz="2800" dirty="0">
                <a:solidFill>
                  <a:srgbClr val="00153E"/>
                </a:solidFill>
                <a:latin typeface="Tahoma" pitchFamily="34" charset="0"/>
                <a:ea typeface="Tahoma" pitchFamily="34" charset="0"/>
                <a:cs typeface="Tahoma" pitchFamily="34" charset="0"/>
              </a:rPr>
              <a:t>to alter, to substitute one thing for another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a:solidFill>
                  <a:srgbClr val="002060"/>
                </a:solidFill>
                <a:latin typeface="Tahoma" pitchFamily="34" charset="0"/>
                <a:ea typeface="Tahoma" pitchFamily="34" charset="0"/>
                <a:cs typeface="Tahoma" pitchFamily="34" charset="0"/>
              </a:rPr>
              <a:t>ISSUES OF AUTHORITY</a:t>
            </a: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0"/>
              </a:spcBef>
            </a:pPr>
            <a:r>
              <a:rPr lang="en-US" dirty="0">
                <a:solidFill>
                  <a:srgbClr val="00194C"/>
                </a:solidFill>
              </a:rPr>
              <a:t>Many issues we have considered are antithetical to salvation</a:t>
            </a:r>
          </a:p>
          <a:p>
            <a:pPr>
              <a:lnSpc>
                <a:spcPct val="90000"/>
              </a:lnSpc>
              <a:spcBef>
                <a:spcPts val="0"/>
              </a:spcBef>
            </a:pPr>
            <a:r>
              <a:rPr lang="en-US" dirty="0">
                <a:solidFill>
                  <a:srgbClr val="00194C"/>
                </a:solidFill>
              </a:rPr>
              <a:t>Now we turn our attention to issues that inhibit our growth as believers </a:t>
            </a:r>
          </a:p>
          <a:p>
            <a:pPr>
              <a:lnSpc>
                <a:spcPct val="90000"/>
              </a:lnSpc>
              <a:spcBef>
                <a:spcPts val="0"/>
              </a:spcBef>
            </a:pPr>
            <a:r>
              <a:rPr lang="en-US" b="1" dirty="0">
                <a:solidFill>
                  <a:srgbClr val="00194C"/>
                </a:solidFill>
              </a:rPr>
              <a:t>Matthew 28:16-20  </a:t>
            </a:r>
            <a:r>
              <a:rPr lang="en-US" dirty="0">
                <a:solidFill>
                  <a:srgbClr val="00194C"/>
                </a:solidFill>
              </a:rPr>
              <a:t>But the eleven disciples proceeded to Galilee, to the mountain which Jesus had designated. When they saw Him, they worshiped </a:t>
            </a:r>
            <a:r>
              <a:rPr lang="en-US" i="1" dirty="0">
                <a:solidFill>
                  <a:srgbClr val="00194C"/>
                </a:solidFill>
              </a:rPr>
              <a:t>Him;</a:t>
            </a:r>
            <a:r>
              <a:rPr lang="en-US" dirty="0">
                <a:solidFill>
                  <a:srgbClr val="00194C"/>
                </a:solidFill>
              </a:rPr>
              <a:t> but some were doubtful. And Jesus came up and 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 </a:t>
            </a:r>
          </a:p>
          <a:p>
            <a:pPr algn="ctr">
              <a:lnSpc>
                <a:spcPct val="90000"/>
              </a:lnSpc>
              <a:spcBef>
                <a:spcPts val="0"/>
              </a:spcBef>
              <a:buNone/>
            </a:pPr>
            <a:r>
              <a:rPr lang="en-US" b="1" dirty="0">
                <a:solidFill>
                  <a:srgbClr val="00194C"/>
                </a:solidFill>
              </a:rPr>
              <a:t>THE GREAT COMMISSION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fontScale="90000"/>
          </a:bodyPr>
          <a:lstStyle/>
          <a:p>
            <a:pPr algn="ctr"/>
            <a:r>
              <a:rPr lang="en-US" sz="5400" dirty="0">
                <a:solidFill>
                  <a:srgbClr val="002060"/>
                </a:solidFill>
              </a:rPr>
              <a:t>UNRAVELING THE COMMISSION</a:t>
            </a: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300"/>
              </a:spcBef>
            </a:pPr>
            <a:r>
              <a:rPr lang="en-US" b="1" dirty="0">
                <a:solidFill>
                  <a:srgbClr val="00194C"/>
                </a:solidFill>
                <a:latin typeface="Tahoma" pitchFamily="34" charset="0"/>
                <a:ea typeface="Tahoma" pitchFamily="34" charset="0"/>
                <a:cs typeface="Tahoma" pitchFamily="34" charset="0"/>
              </a:rPr>
              <a:t>Authority: </a:t>
            </a:r>
            <a:r>
              <a:rPr lang="en-US" i="1" dirty="0" err="1">
                <a:solidFill>
                  <a:srgbClr val="00194C"/>
                </a:solidFill>
                <a:latin typeface="Tahoma" pitchFamily="34" charset="0"/>
                <a:ea typeface="Tahoma" pitchFamily="34" charset="0"/>
                <a:cs typeface="Tahoma" pitchFamily="34" charset="0"/>
              </a:rPr>
              <a:t>exousia</a:t>
            </a:r>
            <a:r>
              <a:rPr lang="en-US" i="1" dirty="0">
                <a:solidFill>
                  <a:srgbClr val="00194C"/>
                </a:solidFill>
                <a:latin typeface="Tahoma" pitchFamily="34" charset="0"/>
                <a:ea typeface="Tahoma" pitchFamily="34" charset="0"/>
                <a:cs typeface="Tahoma" pitchFamily="34" charset="0"/>
              </a:rPr>
              <a:t>: </a:t>
            </a:r>
            <a:r>
              <a:rPr lang="en-US" dirty="0">
                <a:solidFill>
                  <a:srgbClr val="00194C"/>
                </a:solidFill>
                <a:latin typeface="Tahoma" pitchFamily="34" charset="0"/>
                <a:ea typeface="Tahoma" pitchFamily="34" charset="0"/>
                <a:cs typeface="Tahoma" pitchFamily="34" charset="0"/>
              </a:rPr>
              <a:t>the right to act (or know)</a:t>
            </a:r>
          </a:p>
          <a:p>
            <a:pPr>
              <a:lnSpc>
                <a:spcPct val="90000"/>
              </a:lnSpc>
              <a:spcBef>
                <a:spcPts val="300"/>
              </a:spcBef>
              <a:buNone/>
            </a:pPr>
            <a:r>
              <a:rPr lang="en-US" dirty="0">
                <a:solidFill>
                  <a:srgbClr val="00194C"/>
                </a:solidFill>
              </a:rPr>
              <a:t>   1.  Given by someone/group to another/group</a:t>
            </a:r>
          </a:p>
          <a:p>
            <a:pPr>
              <a:lnSpc>
                <a:spcPct val="90000"/>
              </a:lnSpc>
              <a:spcBef>
                <a:spcPts val="0"/>
              </a:spcBef>
              <a:buNone/>
            </a:pPr>
            <a:r>
              <a:rPr lang="en-US" dirty="0">
                <a:solidFill>
                  <a:srgbClr val="00194C"/>
                </a:solidFill>
                <a:latin typeface="Tahoma" pitchFamily="34" charset="0"/>
                <a:ea typeface="Tahoma" pitchFamily="34" charset="0"/>
                <a:cs typeface="Tahoma" pitchFamily="34" charset="0"/>
              </a:rPr>
              <a:t>   2.  Has a domain that is defined by the one who gave</a:t>
            </a:r>
          </a:p>
          <a:p>
            <a:pPr>
              <a:lnSpc>
                <a:spcPct val="90000"/>
              </a:lnSpc>
              <a:spcBef>
                <a:spcPts val="0"/>
              </a:spcBef>
              <a:buNone/>
            </a:pPr>
            <a:r>
              <a:rPr lang="en-US" dirty="0">
                <a:solidFill>
                  <a:srgbClr val="00194C"/>
                </a:solidFill>
              </a:rPr>
              <a:t>       </a:t>
            </a:r>
            <a:r>
              <a:rPr lang="en-US" dirty="0">
                <a:solidFill>
                  <a:srgbClr val="00194C"/>
                </a:solidFill>
                <a:latin typeface="Tahoma" pitchFamily="34" charset="0"/>
                <a:ea typeface="Tahoma" pitchFamily="34" charset="0"/>
                <a:cs typeface="Tahoma" pitchFamily="34" charset="0"/>
              </a:rPr>
              <a:t> the authority</a:t>
            </a:r>
          </a:p>
          <a:p>
            <a:pPr>
              <a:lnSpc>
                <a:spcPct val="90000"/>
              </a:lnSpc>
              <a:spcBef>
                <a:spcPts val="0"/>
              </a:spcBef>
              <a:buNone/>
            </a:pPr>
            <a:r>
              <a:rPr lang="en-US" dirty="0">
                <a:solidFill>
                  <a:srgbClr val="00194C"/>
                </a:solidFill>
              </a:rPr>
              <a:t>   3.  Must operate according to the rules designed by</a:t>
            </a:r>
          </a:p>
          <a:p>
            <a:pPr>
              <a:lnSpc>
                <a:spcPct val="90000"/>
              </a:lnSpc>
              <a:spcBef>
                <a:spcPts val="0"/>
              </a:spcBef>
              <a:buNone/>
            </a:pPr>
            <a:r>
              <a:rPr lang="en-US" dirty="0">
                <a:solidFill>
                  <a:srgbClr val="00194C"/>
                </a:solidFill>
              </a:rPr>
              <a:t>        the one who gave the authority</a:t>
            </a:r>
          </a:p>
          <a:p>
            <a:pPr>
              <a:lnSpc>
                <a:spcPct val="90000"/>
              </a:lnSpc>
              <a:spcBef>
                <a:spcPts val="0"/>
              </a:spcBef>
              <a:spcAft>
                <a:spcPts val="300"/>
              </a:spcAft>
            </a:pPr>
            <a:r>
              <a:rPr lang="en-US" dirty="0">
                <a:solidFill>
                  <a:srgbClr val="00194C"/>
                </a:solidFill>
                <a:latin typeface="Tahoma" pitchFamily="34" charset="0"/>
                <a:ea typeface="Tahoma" pitchFamily="34" charset="0"/>
                <a:cs typeface="Tahoma" pitchFamily="34" charset="0"/>
              </a:rPr>
              <a:t>The person with the right to act is Jesus</a:t>
            </a:r>
          </a:p>
          <a:p>
            <a:pPr>
              <a:lnSpc>
                <a:spcPct val="90000"/>
              </a:lnSpc>
              <a:spcBef>
                <a:spcPts val="0"/>
              </a:spcBef>
              <a:spcAft>
                <a:spcPts val="300"/>
              </a:spcAft>
            </a:pPr>
            <a:r>
              <a:rPr lang="en-US" dirty="0">
                <a:solidFill>
                  <a:srgbClr val="00194C"/>
                </a:solidFill>
              </a:rPr>
              <a:t>He says that the authority He has was given to Him</a:t>
            </a:r>
          </a:p>
          <a:p>
            <a:pPr>
              <a:lnSpc>
                <a:spcPct val="90000"/>
              </a:lnSpc>
              <a:spcBef>
                <a:spcPts val="0"/>
              </a:spcBef>
              <a:spcAft>
                <a:spcPts val="300"/>
              </a:spcAft>
            </a:pPr>
            <a:r>
              <a:rPr lang="en-US" dirty="0">
                <a:solidFill>
                  <a:srgbClr val="00194C"/>
                </a:solidFill>
                <a:latin typeface="Tahoma" pitchFamily="34" charset="0"/>
                <a:ea typeface="Tahoma" pitchFamily="34" charset="0"/>
                <a:cs typeface="Tahoma" pitchFamily="34" charset="0"/>
              </a:rPr>
              <a:t>The domain is heaven and earth</a:t>
            </a:r>
          </a:p>
          <a:p>
            <a:pPr>
              <a:lnSpc>
                <a:spcPct val="88000"/>
              </a:lnSpc>
              <a:spcBef>
                <a:spcPts val="0"/>
              </a:spcBef>
              <a:spcAft>
                <a:spcPts val="300"/>
              </a:spcAft>
            </a:pPr>
            <a:r>
              <a:rPr lang="en-US" b="1" dirty="0">
                <a:solidFill>
                  <a:srgbClr val="00194C"/>
                </a:solidFill>
              </a:rPr>
              <a:t>John 12:49-50  </a:t>
            </a:r>
            <a:r>
              <a:rPr lang="en-US" dirty="0">
                <a:solidFill>
                  <a:srgbClr val="00194C"/>
                </a:solidFill>
              </a:rPr>
              <a:t>“For I did not speak on My own initiative, but the Father Himself who sent Me has given Me a commandment </a:t>
            </a:r>
            <a:r>
              <a:rPr lang="en-US" i="1" dirty="0">
                <a:solidFill>
                  <a:srgbClr val="00194C"/>
                </a:solidFill>
              </a:rPr>
              <a:t>as to</a:t>
            </a:r>
            <a:r>
              <a:rPr lang="en-US" dirty="0">
                <a:solidFill>
                  <a:srgbClr val="00194C"/>
                </a:solidFill>
              </a:rPr>
              <a:t> what to say and what to speak. I know that His commandment is eternal life; therefore the things I speak, I speak just as the Father has told Me.”</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a:solidFill>
                  <a:srgbClr val="002060"/>
                </a:solidFill>
              </a:rPr>
              <a:t>USE WITH POWER</a:t>
            </a: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0"/>
              </a:spcBef>
            </a:pPr>
            <a:r>
              <a:rPr lang="en-US" b="1" dirty="0">
                <a:solidFill>
                  <a:srgbClr val="00194C"/>
                </a:solidFill>
              </a:rPr>
              <a:t>Acts 1:4-8 </a:t>
            </a:r>
            <a:r>
              <a:rPr lang="en-US" dirty="0">
                <a:solidFill>
                  <a:srgbClr val="00194C"/>
                </a:solidFill>
              </a:rPr>
              <a:t>Gathering them together, He commanded them not to leave Jerusalem, but to wait for what the Father had promised, "Which," </a:t>
            </a:r>
            <a:r>
              <a:rPr lang="en-US" i="1" dirty="0">
                <a:solidFill>
                  <a:srgbClr val="00194C"/>
                </a:solidFill>
              </a:rPr>
              <a:t>He said,</a:t>
            </a:r>
            <a:r>
              <a:rPr lang="en-US" dirty="0">
                <a:solidFill>
                  <a:srgbClr val="00194C"/>
                </a:solidFill>
              </a:rPr>
              <a:t> "you heard of from Me; for John baptized with water, but you will be baptized with the Holy Spirit not many days from now.”  So when they had come together, they were asking Him, saying, "Lord, is it at this time You are restoring the kingdom to Israel?”  He said to them, "It is not for you to know times or epochs which the </a:t>
            </a:r>
            <a:r>
              <a:rPr lang="en-US" u="sng" dirty="0">
                <a:solidFill>
                  <a:srgbClr val="00194C"/>
                </a:solidFill>
              </a:rPr>
              <a:t>Father has fixed by His own authority</a:t>
            </a:r>
            <a:r>
              <a:rPr lang="en-US" dirty="0">
                <a:solidFill>
                  <a:srgbClr val="00194C"/>
                </a:solidFill>
              </a:rPr>
              <a:t>; but you will receive power when the Holy Spirit has come upon you; and you shall be My witnesses both in Jerusalem, and in all Judea and Samaria, and even to the remotest part of the earth." </a:t>
            </a:r>
          </a:p>
          <a:p>
            <a:pPr>
              <a:lnSpc>
                <a:spcPct val="90000"/>
              </a:lnSpc>
              <a:spcBef>
                <a:spcPts val="0"/>
              </a:spcBef>
            </a:pP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0"/>
            <a:ext cx="9525000" cy="990600"/>
          </a:xfrm>
        </p:spPr>
        <p:txBody>
          <a:bodyPr>
            <a:normAutofit/>
          </a:bodyPr>
          <a:lstStyle/>
          <a:p>
            <a:pPr algn="ctr"/>
            <a:r>
              <a:rPr lang="en-US" sz="5400" spc="-150" dirty="0">
                <a:solidFill>
                  <a:srgbClr val="002060"/>
                </a:solidFill>
                <a:latin typeface="Tahoma" pitchFamily="34" charset="0"/>
                <a:ea typeface="Tahoma" pitchFamily="34" charset="0"/>
                <a:cs typeface="Tahoma" pitchFamily="34" charset="0"/>
              </a:rPr>
              <a:t>LOOKING AT POWER</a:t>
            </a: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100"/>
              </a:spcBef>
            </a:pPr>
            <a:r>
              <a:rPr lang="en-US" dirty="0">
                <a:solidFill>
                  <a:srgbClr val="00194C"/>
                </a:solidFill>
              </a:rPr>
              <a:t>Power: the ability to act</a:t>
            </a:r>
          </a:p>
          <a:p>
            <a:pPr>
              <a:lnSpc>
                <a:spcPct val="90000"/>
              </a:lnSpc>
              <a:spcBef>
                <a:spcPts val="100"/>
              </a:spcBef>
            </a:pPr>
            <a:r>
              <a:rPr lang="en-US" dirty="0">
                <a:solidFill>
                  <a:srgbClr val="00194C"/>
                </a:solidFill>
                <a:latin typeface="Tahoma" pitchFamily="34" charset="0"/>
                <a:ea typeface="Tahoma" pitchFamily="34" charset="0"/>
                <a:cs typeface="Tahoma" pitchFamily="34" charset="0"/>
              </a:rPr>
              <a:t>Power without authority is abusive/tyrannical</a:t>
            </a:r>
          </a:p>
          <a:p>
            <a:pPr>
              <a:lnSpc>
                <a:spcPct val="90000"/>
              </a:lnSpc>
              <a:spcBef>
                <a:spcPts val="100"/>
              </a:spcBef>
            </a:pPr>
            <a:r>
              <a:rPr lang="en-US" dirty="0">
                <a:solidFill>
                  <a:srgbClr val="00194C"/>
                </a:solidFill>
              </a:rPr>
              <a:t>Authority without power is impotent</a:t>
            </a:r>
          </a:p>
          <a:p>
            <a:pPr>
              <a:lnSpc>
                <a:spcPct val="90000"/>
              </a:lnSpc>
              <a:spcBef>
                <a:spcPts val="100"/>
              </a:spcBef>
              <a:buNone/>
            </a:pPr>
            <a:r>
              <a:rPr lang="en-US" dirty="0">
                <a:solidFill>
                  <a:srgbClr val="00194C"/>
                </a:solidFill>
                <a:latin typeface="Tahoma" pitchFamily="34" charset="0"/>
                <a:ea typeface="Tahoma" pitchFamily="34" charset="0"/>
                <a:cs typeface="Tahoma" pitchFamily="34" charset="0"/>
              </a:rPr>
              <a:t>                    EXAMPLE: LAW ENFORCEMENT</a:t>
            </a:r>
          </a:p>
          <a:p>
            <a:pPr>
              <a:lnSpc>
                <a:spcPct val="90000"/>
              </a:lnSpc>
              <a:spcBef>
                <a:spcPts val="100"/>
              </a:spcBef>
            </a:pPr>
            <a:r>
              <a:rPr lang="en-US" dirty="0">
                <a:solidFill>
                  <a:srgbClr val="00194C"/>
                </a:solidFill>
              </a:rPr>
              <a:t>Most of our encounters with the other team will be truth encounters:  Satan is a liar</a:t>
            </a:r>
          </a:p>
          <a:p>
            <a:pPr>
              <a:lnSpc>
                <a:spcPct val="90000"/>
              </a:lnSpc>
              <a:spcBef>
                <a:spcPts val="100"/>
              </a:spcBef>
            </a:pPr>
            <a:r>
              <a:rPr lang="en-US" dirty="0">
                <a:solidFill>
                  <a:srgbClr val="00194C"/>
                </a:solidFill>
                <a:latin typeface="Tahoma" pitchFamily="34" charset="0"/>
                <a:ea typeface="Tahoma" pitchFamily="34" charset="0"/>
                <a:cs typeface="Tahoma" pitchFamily="34" charset="0"/>
              </a:rPr>
              <a:t>Only occasionally will we have a power encounter; when we do, it is important to be certain that we have the authority to act in a given situation</a:t>
            </a:r>
          </a:p>
          <a:p>
            <a:pPr>
              <a:lnSpc>
                <a:spcPct val="90000"/>
              </a:lnSpc>
              <a:spcBef>
                <a:spcPts val="100"/>
              </a:spcBef>
            </a:pPr>
            <a:r>
              <a:rPr lang="en-US" b="1" dirty="0">
                <a:solidFill>
                  <a:srgbClr val="00194C"/>
                </a:solidFill>
              </a:rPr>
              <a:t>Colossians 2:10 …</a:t>
            </a:r>
            <a:r>
              <a:rPr lang="en-US" dirty="0">
                <a:solidFill>
                  <a:srgbClr val="00194C"/>
                </a:solidFill>
              </a:rPr>
              <a:t>and in Him you have been made complete; He is the head over all rule and authority; </a:t>
            </a:r>
          </a:p>
          <a:p>
            <a:pPr>
              <a:lnSpc>
                <a:spcPct val="87000"/>
              </a:lnSpc>
              <a:spcBef>
                <a:spcPts val="100"/>
              </a:spcBef>
            </a:pPr>
            <a:r>
              <a:rPr lang="en-US" b="1" dirty="0">
                <a:solidFill>
                  <a:srgbClr val="00194C"/>
                </a:solidFill>
              </a:rPr>
              <a:t>Romans 13:1</a:t>
            </a:r>
            <a:r>
              <a:rPr lang="en-US" dirty="0">
                <a:solidFill>
                  <a:srgbClr val="00194C"/>
                </a:solidFill>
              </a:rPr>
              <a:t> Every person is to be in subjection to the governing authorities. For there is no authority except from God</a:t>
            </a:r>
            <a:r>
              <a:rPr lang="en-US" spc="-150" dirty="0">
                <a:solidFill>
                  <a:srgbClr val="00194C"/>
                </a:solidFill>
              </a:rPr>
              <a:t>, and </a:t>
            </a:r>
            <a:r>
              <a:rPr lang="en-US" dirty="0">
                <a:solidFill>
                  <a:srgbClr val="00194C"/>
                </a:solidFill>
              </a:rPr>
              <a:t>those which exist are established by God </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4800" dirty="0">
                <a:solidFill>
                  <a:srgbClr val="00153E"/>
                </a:solidFill>
                <a:latin typeface="Tahoma" pitchFamily="34" charset="0"/>
                <a:ea typeface="Tahoma" pitchFamily="34" charset="0"/>
                <a:cs typeface="Tahoma" pitchFamily="34" charset="0"/>
              </a:rPr>
              <a:t>POWER MEETS HUMILITY</a:t>
            </a:r>
          </a:p>
        </p:txBody>
      </p:sp>
      <p:sp>
        <p:nvSpPr>
          <p:cNvPr id="4" name="Content Placeholder 3"/>
          <p:cNvSpPr>
            <a:spLocks noGrp="1"/>
          </p:cNvSpPr>
          <p:nvPr>
            <p:ph idx="1"/>
          </p:nvPr>
        </p:nvSpPr>
        <p:spPr>
          <a:xfrm>
            <a:off x="0" y="1066800"/>
            <a:ext cx="9144000" cy="5791200"/>
          </a:xfrm>
        </p:spPr>
        <p:txBody>
          <a:bodyPr>
            <a:noAutofit/>
          </a:bodyPr>
          <a:lstStyle/>
          <a:p>
            <a:pPr>
              <a:lnSpc>
                <a:spcPct val="90000"/>
              </a:lnSpc>
              <a:spcBef>
                <a:spcPts val="0"/>
              </a:spcBef>
            </a:pPr>
            <a:r>
              <a:rPr lang="en-US" b="1" dirty="0">
                <a:solidFill>
                  <a:srgbClr val="00194C"/>
                </a:solidFill>
              </a:rPr>
              <a:t>Luke 22:24-30 </a:t>
            </a:r>
            <a:r>
              <a:rPr lang="en-US" dirty="0">
                <a:solidFill>
                  <a:srgbClr val="00194C"/>
                </a:solidFill>
              </a:rPr>
              <a:t> And there arose also a dispute among them </a:t>
            </a:r>
            <a:r>
              <a:rPr lang="en-US" i="1" dirty="0">
                <a:solidFill>
                  <a:srgbClr val="00194C"/>
                </a:solidFill>
              </a:rPr>
              <a:t>as to</a:t>
            </a:r>
            <a:r>
              <a:rPr lang="en-US" dirty="0">
                <a:solidFill>
                  <a:srgbClr val="00194C"/>
                </a:solidFill>
              </a:rPr>
              <a:t> which one of them was regarded to be greatest.  And He said to them, "The kings of the Gentiles lord it over them; and those who have authority over them are called 'Benefactors.‘ But </a:t>
            </a:r>
            <a:r>
              <a:rPr lang="en-US" i="1" dirty="0">
                <a:solidFill>
                  <a:srgbClr val="00194C"/>
                </a:solidFill>
              </a:rPr>
              <a:t>it is</a:t>
            </a:r>
            <a:r>
              <a:rPr lang="en-US" dirty="0">
                <a:solidFill>
                  <a:srgbClr val="00194C"/>
                </a:solidFill>
              </a:rPr>
              <a:t> not this way with you, but the one who is the greatest among you must become like the youngest, and the leader like the servant. For who is greater, the one who reclines </a:t>
            </a:r>
            <a:r>
              <a:rPr lang="en-US" i="1" dirty="0">
                <a:solidFill>
                  <a:srgbClr val="00194C"/>
                </a:solidFill>
              </a:rPr>
              <a:t>at the table</a:t>
            </a:r>
            <a:r>
              <a:rPr lang="en-US" dirty="0">
                <a:solidFill>
                  <a:srgbClr val="00194C"/>
                </a:solidFill>
              </a:rPr>
              <a:t> or the one who serves? Is it not the one who reclines </a:t>
            </a:r>
            <a:r>
              <a:rPr lang="en-US" i="1" dirty="0">
                <a:solidFill>
                  <a:srgbClr val="00194C"/>
                </a:solidFill>
              </a:rPr>
              <a:t>at the table?</a:t>
            </a:r>
            <a:r>
              <a:rPr lang="en-US" dirty="0">
                <a:solidFill>
                  <a:srgbClr val="00194C"/>
                </a:solidFill>
              </a:rPr>
              <a:t>  But I am among you as the one who serves. You are those who have stood by Me in My trials; and just as My Father has granted Me a kingdom, I grant you that you may eat and drink at My table in My kingdom, and you will sit on thrones judging the twelve tribes of Israel. </a:t>
            </a:r>
          </a:p>
          <a:p>
            <a:pPr>
              <a:lnSpc>
                <a:spcPct val="90000"/>
              </a:lnSpc>
              <a:spcBef>
                <a:spcPts val="0"/>
              </a:spcBef>
            </a:pP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5400" dirty="0">
                <a:solidFill>
                  <a:srgbClr val="00153E"/>
                </a:solidFill>
                <a:latin typeface="Tahoma" pitchFamily="34" charset="0"/>
                <a:ea typeface="Tahoma" pitchFamily="34" charset="0"/>
                <a:cs typeface="Tahoma" pitchFamily="34" charset="0"/>
              </a:rPr>
              <a:t>WHOSE INITIATIVE?</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b="1" dirty="0">
                <a:solidFill>
                  <a:srgbClr val="00194C"/>
                </a:solidFill>
              </a:rPr>
              <a:t>John 16:12-15 </a:t>
            </a:r>
            <a:r>
              <a:rPr lang="en-US" dirty="0">
                <a:solidFill>
                  <a:srgbClr val="00194C"/>
                </a:solidFill>
              </a:rPr>
              <a:t> "I have many more things to say to you, but you cannot bear </a:t>
            </a:r>
            <a:r>
              <a:rPr lang="en-US" i="1" dirty="0">
                <a:solidFill>
                  <a:srgbClr val="00194C"/>
                </a:solidFill>
              </a:rPr>
              <a:t>them</a:t>
            </a:r>
            <a:r>
              <a:rPr lang="en-US" dirty="0">
                <a:solidFill>
                  <a:srgbClr val="00194C"/>
                </a:solidFill>
              </a:rPr>
              <a:t> now. But when He, the Spirit of truth, comes, He will guide you into all the truth; for He will not speak on His own initiative, but whatever He hears, He will speak; and He will disclose to you what is to come. He will glorify Me, for He will take of Mine and will disclose </a:t>
            </a:r>
            <a:r>
              <a:rPr lang="en-US" i="1" dirty="0">
                <a:solidFill>
                  <a:srgbClr val="00194C"/>
                </a:solidFill>
              </a:rPr>
              <a:t>it</a:t>
            </a:r>
            <a:r>
              <a:rPr lang="en-US" dirty="0">
                <a:solidFill>
                  <a:srgbClr val="00194C"/>
                </a:solidFill>
              </a:rPr>
              <a:t> to you. All things that the Father has are Mine; therefore I said that He takes of Mine and will disclose </a:t>
            </a:r>
            <a:r>
              <a:rPr lang="en-US" i="1" dirty="0">
                <a:solidFill>
                  <a:srgbClr val="00194C"/>
                </a:solidFill>
              </a:rPr>
              <a:t>it</a:t>
            </a:r>
            <a:r>
              <a:rPr lang="en-US" dirty="0">
                <a:solidFill>
                  <a:srgbClr val="00194C"/>
                </a:solidFill>
              </a:rPr>
              <a:t> to you.” </a:t>
            </a:r>
          </a:p>
          <a:p>
            <a:pPr>
              <a:lnSpc>
                <a:spcPct val="90000"/>
              </a:lnSpc>
              <a:spcBef>
                <a:spcPts val="200"/>
              </a:spcBef>
            </a:pPr>
            <a:r>
              <a:rPr lang="en-US" dirty="0">
                <a:solidFill>
                  <a:srgbClr val="00194C"/>
                </a:solidFill>
              </a:rPr>
              <a:t>Jesus said that He didn’t speak on His own initiative</a:t>
            </a:r>
          </a:p>
          <a:p>
            <a:pPr>
              <a:lnSpc>
                <a:spcPct val="90000"/>
              </a:lnSpc>
              <a:spcBef>
                <a:spcPts val="200"/>
              </a:spcBef>
            </a:pPr>
            <a:r>
              <a:rPr lang="en-US" dirty="0">
                <a:solidFill>
                  <a:srgbClr val="00194C"/>
                </a:solidFill>
              </a:rPr>
              <a:t>Jesus said that the Holy Spirit doesn’t speak on His own initiative</a:t>
            </a:r>
          </a:p>
          <a:p>
            <a:pPr>
              <a:lnSpc>
                <a:spcPct val="90000"/>
              </a:lnSpc>
              <a:spcBef>
                <a:spcPts val="200"/>
              </a:spcBef>
            </a:pPr>
            <a:r>
              <a:rPr lang="en-US" dirty="0">
                <a:solidFill>
                  <a:srgbClr val="00194C"/>
                </a:solidFill>
              </a:rPr>
              <a:t>Where are the instructions coming from?  Does the Holy Spirit have all authority?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686800" cy="1066800"/>
          </a:xfrm>
        </p:spPr>
        <p:txBody>
          <a:bodyPr>
            <a:normAutofit/>
          </a:bodyPr>
          <a:lstStyle/>
          <a:p>
            <a:pPr algn="ctr"/>
            <a:r>
              <a:rPr lang="en-US" sz="5400" dirty="0">
                <a:solidFill>
                  <a:srgbClr val="002060"/>
                </a:solidFill>
              </a:rPr>
              <a:t>THE DEVIL’S AUTHORITY</a:t>
            </a: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200"/>
              </a:spcBef>
            </a:pPr>
            <a:r>
              <a:rPr lang="en-US" b="1" dirty="0">
                <a:solidFill>
                  <a:srgbClr val="00194C"/>
                </a:solidFill>
              </a:rPr>
              <a:t>Luke 4:5-8 </a:t>
            </a:r>
            <a:r>
              <a:rPr lang="en-US" dirty="0">
                <a:solidFill>
                  <a:srgbClr val="00194C"/>
                </a:solidFill>
              </a:rPr>
              <a:t> And he led Him up and showed Him all the kingdoms of the world in a moment of time. And the devil said to Him, "I will give You all this domain and its glory; for it has been handed over to me, and I give it to whomever I wish. Therefore if You worship before me, it shall all be Yours.” Jesus answered him, "It is written, </a:t>
            </a:r>
            <a:r>
              <a:rPr lang="en-US" sz="2400" dirty="0">
                <a:solidFill>
                  <a:srgbClr val="00194C"/>
                </a:solidFill>
              </a:rPr>
              <a:t>'</a:t>
            </a:r>
            <a:r>
              <a:rPr lang="en-US" sz="2400" cap="small" dirty="0">
                <a:solidFill>
                  <a:srgbClr val="00194C"/>
                </a:solidFill>
              </a:rPr>
              <a:t>YOU SHALL WORSHIP THE</a:t>
            </a:r>
            <a:r>
              <a:rPr lang="en-US" sz="2400" dirty="0">
                <a:solidFill>
                  <a:srgbClr val="00194C"/>
                </a:solidFill>
              </a:rPr>
              <a:t> </a:t>
            </a:r>
            <a:r>
              <a:rPr lang="en-US" sz="2400" cap="small" dirty="0">
                <a:solidFill>
                  <a:srgbClr val="00194C"/>
                </a:solidFill>
              </a:rPr>
              <a:t>LORD YOUR</a:t>
            </a:r>
            <a:r>
              <a:rPr lang="en-US" sz="2400" dirty="0">
                <a:solidFill>
                  <a:srgbClr val="00194C"/>
                </a:solidFill>
              </a:rPr>
              <a:t> </a:t>
            </a:r>
            <a:r>
              <a:rPr lang="en-US" sz="2400" cap="small" dirty="0">
                <a:solidFill>
                  <a:srgbClr val="00194C"/>
                </a:solidFill>
              </a:rPr>
              <a:t>GOD AND SERVE</a:t>
            </a:r>
            <a:r>
              <a:rPr lang="en-US" sz="2400" dirty="0">
                <a:solidFill>
                  <a:srgbClr val="00194C"/>
                </a:solidFill>
              </a:rPr>
              <a:t> </a:t>
            </a:r>
            <a:r>
              <a:rPr lang="en-US" sz="2400" cap="small" dirty="0">
                <a:solidFill>
                  <a:srgbClr val="00194C"/>
                </a:solidFill>
              </a:rPr>
              <a:t>HIM ONLY</a:t>
            </a:r>
            <a:r>
              <a:rPr lang="en-US" sz="2400" dirty="0">
                <a:solidFill>
                  <a:srgbClr val="00194C"/>
                </a:solidFill>
              </a:rPr>
              <a:t>.'" </a:t>
            </a:r>
          </a:p>
          <a:p>
            <a:pPr>
              <a:lnSpc>
                <a:spcPct val="90000"/>
              </a:lnSpc>
              <a:spcBef>
                <a:spcPts val="200"/>
              </a:spcBef>
            </a:pPr>
            <a:r>
              <a:rPr lang="en-US" dirty="0">
                <a:solidFill>
                  <a:srgbClr val="00194C"/>
                </a:solidFill>
              </a:rPr>
              <a:t>Were these kingdoms the devil’s to give?</a:t>
            </a:r>
          </a:p>
          <a:p>
            <a:pPr>
              <a:lnSpc>
                <a:spcPct val="90000"/>
              </a:lnSpc>
              <a:spcBef>
                <a:spcPts val="200"/>
              </a:spcBef>
            </a:pPr>
            <a:r>
              <a:rPr lang="en-US" b="1" dirty="0">
                <a:solidFill>
                  <a:srgbClr val="00194C"/>
                </a:solidFill>
              </a:rPr>
              <a:t>John 12:31 </a:t>
            </a:r>
            <a:r>
              <a:rPr lang="en-US" dirty="0">
                <a:solidFill>
                  <a:srgbClr val="00194C"/>
                </a:solidFill>
              </a:rPr>
              <a:t> “Now judgment is upon this world; now the ruler of this world will be cast out.” </a:t>
            </a:r>
          </a:p>
          <a:p>
            <a:pPr>
              <a:lnSpc>
                <a:spcPct val="90000"/>
              </a:lnSpc>
              <a:spcBef>
                <a:spcPts val="200"/>
              </a:spcBef>
            </a:pPr>
            <a:r>
              <a:rPr lang="en-US" dirty="0">
                <a:solidFill>
                  <a:srgbClr val="00194C"/>
                </a:solidFill>
              </a:rPr>
              <a:t>KR model tells us that Jesus purchased redemption rights for the Earth and execution rights for Satan; He hasn’t transacted business with the purchase</a:t>
            </a:r>
          </a:p>
          <a:p>
            <a:pPr>
              <a:lnSpc>
                <a:spcPct val="90000"/>
              </a:lnSpc>
              <a:spcBef>
                <a:spcPts val="200"/>
              </a:spcBef>
            </a:pPr>
            <a:r>
              <a:rPr lang="en-US" dirty="0">
                <a:solidFill>
                  <a:srgbClr val="00194C"/>
                </a:solidFill>
              </a:rPr>
              <a:t>The scope of Jesus authority is therefore key</a:t>
            </a:r>
            <a:br>
              <a:rPr lang="en-US" dirty="0">
                <a:solidFill>
                  <a:srgbClr val="00194C"/>
                </a:solidFill>
              </a:rPr>
            </a:b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6475</TotalTime>
  <Words>618</Words>
  <Application>Microsoft Office PowerPoint</Application>
  <PresentationFormat>On-screen Show (4:3)</PresentationFormat>
  <Paragraphs>66</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Franklin Gothic Book</vt:lpstr>
      <vt:lpstr>Franklin Gothic Medium</vt:lpstr>
      <vt:lpstr>Tahoma</vt:lpstr>
      <vt:lpstr>Tempus Sans ITC</vt:lpstr>
      <vt:lpstr>Wingdings 2</vt:lpstr>
      <vt:lpstr>Trek</vt:lpstr>
      <vt:lpstr>THE GREAT EXCHANGE</vt:lpstr>
      <vt:lpstr>VERSE FOR THE JOURNEY</vt:lpstr>
      <vt:lpstr>ISSUES OF AUTHORITY</vt:lpstr>
      <vt:lpstr>UNRAVELING THE COMMISSION</vt:lpstr>
      <vt:lpstr>USE WITH POWER</vt:lpstr>
      <vt:lpstr>LOOKING AT POWER</vt:lpstr>
      <vt:lpstr>POWER MEETS HUMILITY</vt:lpstr>
      <vt:lpstr>WHOSE INITIATIVE?</vt:lpstr>
      <vt:lpstr>THE DEVIL’S AUTHORITY</vt:lpstr>
      <vt:lpstr>A BELIEVER’S AUTHORITY</vt:lpstr>
      <vt:lpstr>USING THE AUTHORITY KEY</vt:lpstr>
      <vt:lpstr>AUTHORIZATION</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Gower</cp:lastModifiedBy>
  <cp:revision>30</cp:revision>
  <dcterms:created xsi:type="dcterms:W3CDTF">2018-12-30T17:11:34Z</dcterms:created>
  <dcterms:modified xsi:type="dcterms:W3CDTF">2019-04-01T15:25:51Z</dcterms:modified>
</cp:coreProperties>
</file>