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handoutMasterIdLst>
    <p:handoutMasterId r:id="rId16"/>
  </p:handoutMasterIdLst>
  <p:sldIdLst>
    <p:sldId id="270" r:id="rId2"/>
    <p:sldId id="260" r:id="rId3"/>
    <p:sldId id="259" r:id="rId4"/>
    <p:sldId id="262" r:id="rId5"/>
    <p:sldId id="261" r:id="rId6"/>
    <p:sldId id="265" r:id="rId7"/>
    <p:sldId id="266" r:id="rId8"/>
    <p:sldId id="269" r:id="rId9"/>
    <p:sldId id="267" r:id="rId10"/>
    <p:sldId id="268" r:id="rId11"/>
    <p:sldId id="271" r:id="rId12"/>
    <p:sldId id="272" r:id="rId13"/>
    <p:sldId id="273" r:id="rId14"/>
  </p:sldIdLst>
  <p:sldSz cx="9144000" cy="6858000" type="screen4x3"/>
  <p:notesSz cx="7086600" cy="90249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94C"/>
    <a:srgbClr val="00153E"/>
    <a:srgbClr val="000A1E"/>
    <a:srgbClr val="FF4F4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p:scale>
          <a:sx n="70" d="100"/>
          <a:sy n="70" d="100"/>
        </p:scale>
        <p:origin x="-1398"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796" y="-96"/>
      </p:cViewPr>
      <p:guideLst>
        <p:guide orient="horz" pos="2842"/>
        <p:guide pos="223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508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14788" y="0"/>
            <a:ext cx="3070225" cy="450850"/>
          </a:xfrm>
          <a:prstGeom prst="rect">
            <a:avLst/>
          </a:prstGeom>
        </p:spPr>
        <p:txBody>
          <a:bodyPr vert="horz" lIns="91440" tIns="45720" rIns="91440" bIns="45720" rtlCol="0"/>
          <a:lstStyle>
            <a:lvl1pPr algn="r">
              <a:defRPr sz="1200"/>
            </a:lvl1pPr>
          </a:lstStyle>
          <a:p>
            <a:fld id="{3EEDC137-520E-4C08-8DD6-6A1477BB7FCF}" type="datetimeFigureOut">
              <a:rPr lang="en-US" smtClean="0"/>
              <a:pPr/>
              <a:t>3/23/2019</a:t>
            </a:fld>
            <a:endParaRPr lang="en-US"/>
          </a:p>
        </p:txBody>
      </p:sp>
      <p:sp>
        <p:nvSpPr>
          <p:cNvPr id="4" name="Footer Placeholder 3"/>
          <p:cNvSpPr>
            <a:spLocks noGrp="1"/>
          </p:cNvSpPr>
          <p:nvPr>
            <p:ph type="ftr" sz="quarter" idx="2"/>
          </p:nvPr>
        </p:nvSpPr>
        <p:spPr>
          <a:xfrm>
            <a:off x="0" y="8572500"/>
            <a:ext cx="3070225" cy="4508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14788" y="8572500"/>
            <a:ext cx="3070225" cy="450850"/>
          </a:xfrm>
          <a:prstGeom prst="rect">
            <a:avLst/>
          </a:prstGeom>
        </p:spPr>
        <p:txBody>
          <a:bodyPr vert="horz" lIns="91440" tIns="45720" rIns="91440" bIns="45720" rtlCol="0" anchor="b"/>
          <a:lstStyle>
            <a:lvl1pPr algn="r">
              <a:defRPr sz="1200"/>
            </a:lvl1pPr>
          </a:lstStyle>
          <a:p>
            <a:fld id="{7955773B-86FA-4E64-A79F-B7D81F77BEF7}"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508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14788" y="0"/>
            <a:ext cx="3070225" cy="450850"/>
          </a:xfrm>
          <a:prstGeom prst="rect">
            <a:avLst/>
          </a:prstGeom>
        </p:spPr>
        <p:txBody>
          <a:bodyPr vert="horz" lIns="91440" tIns="45720" rIns="91440" bIns="45720" rtlCol="0"/>
          <a:lstStyle>
            <a:lvl1pPr algn="r">
              <a:defRPr sz="1200"/>
            </a:lvl1pPr>
          </a:lstStyle>
          <a:p>
            <a:fld id="{031778F7-E4EA-42D1-BC08-9FEA098BA5F4}" type="datetimeFigureOut">
              <a:rPr lang="en-US" smtClean="0"/>
              <a:pPr/>
              <a:t>3/23/2019</a:t>
            </a:fld>
            <a:endParaRPr lang="en-US"/>
          </a:p>
        </p:txBody>
      </p:sp>
      <p:sp>
        <p:nvSpPr>
          <p:cNvPr id="4" name="Slide Image Placeholder 3"/>
          <p:cNvSpPr>
            <a:spLocks noGrp="1" noRot="1" noChangeAspect="1"/>
          </p:cNvSpPr>
          <p:nvPr>
            <p:ph type="sldImg" idx="2"/>
          </p:nvPr>
        </p:nvSpPr>
        <p:spPr>
          <a:xfrm>
            <a:off x="1287463" y="676275"/>
            <a:ext cx="4511675" cy="3384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286250"/>
            <a:ext cx="5670550" cy="40624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572500"/>
            <a:ext cx="3070225" cy="4508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14788" y="8572500"/>
            <a:ext cx="3070225" cy="450850"/>
          </a:xfrm>
          <a:prstGeom prst="rect">
            <a:avLst/>
          </a:prstGeom>
        </p:spPr>
        <p:txBody>
          <a:bodyPr vert="horz" lIns="91440" tIns="45720" rIns="91440" bIns="45720" rtlCol="0" anchor="b"/>
          <a:lstStyle>
            <a:lvl1pPr algn="r">
              <a:defRPr sz="1200"/>
            </a:lvl1pPr>
          </a:lstStyle>
          <a:p>
            <a:fld id="{CDCD1619-8561-43BC-951B-4005DF38A5C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CD1619-8561-43BC-951B-4005DF38A5C7}"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789BF8A4-9F83-49CA-A70D-C976F24FA09A}" type="datetimeFigureOut">
              <a:rPr lang="en-US" smtClean="0"/>
              <a:pPr/>
              <a:t>3/23/2019</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555243E3-C18A-4258-A2DE-2CED0951D7B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9BF8A4-9F83-49CA-A70D-C976F24FA09A}" type="datetimeFigureOut">
              <a:rPr lang="en-US" smtClean="0"/>
              <a:pPr/>
              <a:t>3/23/2019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5243E3-C18A-4258-A2DE-2CED0951D7B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9BF8A4-9F83-49CA-A70D-C976F24FA09A}" type="datetimeFigureOut">
              <a:rPr lang="en-US" smtClean="0"/>
              <a:pPr/>
              <a:t>3/23/2019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5243E3-C18A-4258-A2DE-2CED0951D7B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lvl1pPr>
              <a:defRPr>
                <a:effectLst/>
              </a:defRPr>
            </a:lvl1pPr>
          </a:lstStyle>
          <a:p>
            <a:r>
              <a:rPr kumimoji="0" lang="en-US" dirty="0" smtClean="0"/>
              <a:t>Click to edit Master title style</a:t>
            </a:r>
            <a:endParaRPr kumimoji="0" lang="en-US" dirty="0"/>
          </a:p>
        </p:txBody>
      </p:sp>
      <p:sp>
        <p:nvSpPr>
          <p:cNvPr id="27" name="Content Placeholder 26"/>
          <p:cNvSpPr>
            <a:spLocks noGrp="1"/>
          </p:cNvSpPr>
          <p:nvPr>
            <p:ph idx="1"/>
          </p:nvPr>
        </p:nvSpPr>
        <p:spPr/>
        <p:txBody>
          <a:bodyPr>
            <a:normAutofit/>
          </a:bodyPr>
          <a:lstStyle>
            <a:lvl1pPr>
              <a:defRPr sz="2800">
                <a:latin typeface="Tahoma" pitchFamily="34" charset="0"/>
                <a:ea typeface="Tahoma" pitchFamily="34" charset="0"/>
                <a:cs typeface="Tahoma" pitchFamily="34" charset="0"/>
              </a:defRPr>
            </a:lvl1pPr>
            <a:lvl2pPr>
              <a:defRPr sz="2800">
                <a:latin typeface="Tahoma" pitchFamily="34" charset="0"/>
                <a:ea typeface="Tahoma" pitchFamily="34" charset="0"/>
                <a:cs typeface="Tahoma" pitchFamily="34" charset="0"/>
              </a:defRPr>
            </a:lvl2pPr>
            <a:lvl3pPr>
              <a:defRPr sz="2800">
                <a:latin typeface="Tahoma" pitchFamily="34" charset="0"/>
                <a:ea typeface="Tahoma" pitchFamily="34" charset="0"/>
                <a:cs typeface="Tahoma" pitchFamily="34" charset="0"/>
              </a:defRPr>
            </a:lvl3pPr>
            <a:lvl4pPr>
              <a:defRPr sz="2800">
                <a:latin typeface="Tahoma" pitchFamily="34" charset="0"/>
                <a:ea typeface="Tahoma" pitchFamily="34" charset="0"/>
                <a:cs typeface="Tahoma" pitchFamily="34" charset="0"/>
              </a:defRPr>
            </a:lvl4pPr>
            <a:lvl5pPr>
              <a:defRPr sz="2800">
                <a:latin typeface="Tahoma" pitchFamily="34" charset="0"/>
                <a:ea typeface="Tahoma" pitchFamily="34" charset="0"/>
                <a:cs typeface="Tahoma"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5" name="Date Placeholder 24"/>
          <p:cNvSpPr>
            <a:spLocks noGrp="1"/>
          </p:cNvSpPr>
          <p:nvPr>
            <p:ph type="dt" sz="half" idx="10"/>
          </p:nvPr>
        </p:nvSpPr>
        <p:spPr/>
        <p:txBody>
          <a:bodyPr/>
          <a:lstStyle/>
          <a:p>
            <a:fld id="{789BF8A4-9F83-49CA-A70D-C976F24FA09A}" type="datetimeFigureOut">
              <a:rPr lang="en-US" smtClean="0"/>
              <a:pPr/>
              <a:t>3/23/2019</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555243E3-C18A-4258-A2DE-2CED0951D7B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789BF8A4-9F83-49CA-A70D-C976F24FA09A}" type="datetimeFigureOut">
              <a:rPr lang="en-US" smtClean="0"/>
              <a:pPr/>
              <a:t>3/23/2019</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555243E3-C18A-4258-A2DE-2CED0951D7B8}"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789BF8A4-9F83-49CA-A70D-C976F24FA09A}" type="datetimeFigureOut">
              <a:rPr lang="en-US" smtClean="0"/>
              <a:pPr/>
              <a:t>3/23/2019</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555243E3-C18A-4258-A2DE-2CED0951D7B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789BF8A4-9F83-49CA-A70D-C976F24FA09A}" type="datetimeFigureOut">
              <a:rPr lang="en-US" smtClean="0"/>
              <a:pPr/>
              <a:t>3/23/2019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555243E3-C18A-4258-A2DE-2CED0951D7B8}"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89BF8A4-9F83-49CA-A70D-C976F24FA09A}" type="datetimeFigureOut">
              <a:rPr lang="en-US" smtClean="0"/>
              <a:pPr/>
              <a:t>3/23/2019</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5243E3-C18A-4258-A2DE-2CED0951D7B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89BF8A4-9F83-49CA-A70D-C976F24FA09A}" type="datetimeFigureOut">
              <a:rPr lang="en-US" smtClean="0"/>
              <a:pPr/>
              <a:t>3/23/2019</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5243E3-C18A-4258-A2DE-2CED0951D7B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89BF8A4-9F83-49CA-A70D-C976F24FA09A}" type="datetimeFigureOut">
              <a:rPr lang="en-US" smtClean="0"/>
              <a:pPr/>
              <a:t>3/23/2019</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5243E3-C18A-4258-A2DE-2CED0951D7B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789BF8A4-9F83-49CA-A70D-C976F24FA09A}" type="datetimeFigureOut">
              <a:rPr lang="en-US" smtClean="0"/>
              <a:pPr/>
              <a:t>3/23/2019</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555243E3-C18A-4258-A2DE-2CED0951D7B8}"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89BF8A4-9F83-49CA-A70D-C976F24FA09A}" type="datetimeFigureOut">
              <a:rPr lang="en-US" smtClean="0"/>
              <a:pPr/>
              <a:t>3/23/2019</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555243E3-C18A-4258-A2DE-2CED0951D7B8}"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lum bright="18000"/>
          </a:blip>
          <a:srcRect/>
          <a:stretch>
            <a:fillRect/>
          </a:stretch>
        </p:blipFill>
        <p:spPr bwMode="auto">
          <a:xfrm>
            <a:off x="0" y="2081"/>
            <a:ext cx="9144000" cy="6855919"/>
          </a:xfrm>
          <a:prstGeom prst="rect">
            <a:avLst/>
          </a:prstGeom>
          <a:noFill/>
          <a:ln w="9525">
            <a:noFill/>
            <a:miter lim="800000"/>
            <a:headEnd/>
            <a:tailEnd/>
          </a:ln>
        </p:spPr>
      </p:pic>
      <p:sp>
        <p:nvSpPr>
          <p:cNvPr id="2" name="Title 1"/>
          <p:cNvSpPr>
            <a:spLocks noGrp="1"/>
          </p:cNvSpPr>
          <p:nvPr>
            <p:ph type="ctrTitle"/>
          </p:nvPr>
        </p:nvSpPr>
        <p:spPr>
          <a:xfrm>
            <a:off x="685800" y="2209800"/>
            <a:ext cx="8458200" cy="1374775"/>
          </a:xfrm>
        </p:spPr>
        <p:txBody>
          <a:bodyPr>
            <a:normAutofit/>
          </a:bodyPr>
          <a:lstStyle/>
          <a:p>
            <a:r>
              <a:rPr lang="en-US" sz="5400" b="1" dirty="0" smtClean="0">
                <a:solidFill>
                  <a:srgbClr val="002060"/>
                </a:solidFill>
                <a:effectLst>
                  <a:outerShdw blurRad="38100" dist="38100" dir="2700000" algn="tl">
                    <a:srgbClr val="000000">
                      <a:alpha val="43137"/>
                    </a:srgbClr>
                  </a:outerShdw>
                </a:effectLst>
                <a:latin typeface="Tempus Sans ITC" pitchFamily="82" charset="0"/>
              </a:rPr>
              <a:t>THE GREAT EXCHANGE</a:t>
            </a:r>
            <a:endParaRPr lang="en-US" sz="5400" b="1" dirty="0">
              <a:solidFill>
                <a:srgbClr val="002060"/>
              </a:solidFill>
              <a:effectLst>
                <a:outerShdw blurRad="38100" dist="38100" dir="2700000" algn="tl">
                  <a:srgbClr val="000000">
                    <a:alpha val="43137"/>
                  </a:srgbClr>
                </a:outerShdw>
              </a:effectLst>
              <a:latin typeface="Tempus Sans ITC" pitchFamily="82" charset="0"/>
            </a:endParaRPr>
          </a:p>
        </p:txBody>
      </p:sp>
      <p:sp>
        <p:nvSpPr>
          <p:cNvPr id="3" name="Subtitle 2"/>
          <p:cNvSpPr>
            <a:spLocks noGrp="1"/>
          </p:cNvSpPr>
          <p:nvPr>
            <p:ph type="subTitle" idx="1"/>
          </p:nvPr>
        </p:nvSpPr>
        <p:spPr>
          <a:xfrm>
            <a:off x="381000" y="3886200"/>
            <a:ext cx="8458200" cy="2362200"/>
          </a:xfrm>
        </p:spPr>
        <p:txBody>
          <a:bodyPr>
            <a:noAutofit/>
          </a:bodyPr>
          <a:lstStyle/>
          <a:p>
            <a:pPr algn="ctr"/>
            <a:r>
              <a:rPr lang="en-US" sz="2800" b="1" dirty="0" smtClean="0">
                <a:solidFill>
                  <a:srgbClr val="002060"/>
                </a:solidFill>
                <a:effectLst>
                  <a:outerShdw blurRad="38100" dist="38100" dir="2700000" algn="tl">
                    <a:srgbClr val="000000">
                      <a:alpha val="43137"/>
                    </a:srgbClr>
                  </a:outerShdw>
                </a:effectLst>
                <a:latin typeface="Tempus Sans ITC" pitchFamily="82" charset="0"/>
              </a:rPr>
              <a:t>JoLynn Gower</a:t>
            </a:r>
          </a:p>
          <a:p>
            <a:pPr algn="ctr"/>
            <a:r>
              <a:rPr lang="en-US" sz="2800" b="1" dirty="0" smtClean="0">
                <a:solidFill>
                  <a:srgbClr val="002060"/>
                </a:solidFill>
                <a:effectLst>
                  <a:outerShdw blurRad="38100" dist="38100" dir="2700000" algn="tl">
                    <a:srgbClr val="000000">
                      <a:alpha val="43137"/>
                    </a:srgbClr>
                  </a:outerShdw>
                </a:effectLst>
                <a:latin typeface="Tempus Sans ITC" pitchFamily="82" charset="0"/>
              </a:rPr>
              <a:t>Spring 2019</a:t>
            </a:r>
          </a:p>
          <a:p>
            <a:pPr algn="ctr"/>
            <a:r>
              <a:rPr lang="en-US" sz="2800" b="1" dirty="0" smtClean="0">
                <a:solidFill>
                  <a:srgbClr val="002060"/>
                </a:solidFill>
                <a:effectLst>
                  <a:outerShdw blurRad="38100" dist="38100" dir="2700000" algn="tl">
                    <a:srgbClr val="000000">
                      <a:alpha val="43137"/>
                    </a:srgbClr>
                  </a:outerShdw>
                </a:effectLst>
                <a:latin typeface="Tempus Sans ITC" pitchFamily="82" charset="0"/>
              </a:rPr>
              <a:t>217-493-6151</a:t>
            </a:r>
          </a:p>
          <a:p>
            <a:pPr algn="ctr"/>
            <a:r>
              <a:rPr lang="en-US" sz="2800" b="1" dirty="0" smtClean="0">
                <a:solidFill>
                  <a:srgbClr val="002060"/>
                </a:solidFill>
                <a:effectLst>
                  <a:outerShdw blurRad="38100" dist="38100" dir="2700000" algn="tl">
                    <a:srgbClr val="000000">
                      <a:alpha val="43137"/>
                    </a:srgbClr>
                  </a:outerShdw>
                </a:effectLst>
                <a:latin typeface="Tempus Sans ITC" pitchFamily="82" charset="0"/>
              </a:rPr>
              <a:t>jgower@guardingthetruth.org</a:t>
            </a:r>
          </a:p>
          <a:p>
            <a:pPr algn="ctr"/>
            <a:r>
              <a:rPr lang="en-US" sz="2800" b="1" dirty="0" smtClean="0">
                <a:solidFill>
                  <a:srgbClr val="002060"/>
                </a:solidFill>
                <a:effectLst>
                  <a:outerShdw blurRad="38100" dist="38100" dir="2700000" algn="tl">
                    <a:srgbClr val="000000">
                      <a:alpha val="43137"/>
                    </a:srgbClr>
                  </a:outerShdw>
                </a:effectLst>
                <a:latin typeface="Tempus Sans ITC" pitchFamily="82" charset="0"/>
              </a:rPr>
              <a:t>Lesson 11</a:t>
            </a:r>
            <a:endParaRPr lang="en-US" sz="2800" b="1" dirty="0">
              <a:solidFill>
                <a:srgbClr val="002060"/>
              </a:solidFill>
              <a:effectLst>
                <a:outerShdw blurRad="38100" dist="38100" dir="2700000" algn="tl">
                  <a:srgbClr val="000000">
                    <a:alpha val="43137"/>
                  </a:srgbClr>
                </a:outerShdw>
              </a:effectLst>
              <a:latin typeface="Tempus Sans ITC" pitchFamily="82" charset="0"/>
            </a:endParaRPr>
          </a:p>
        </p:txBody>
      </p:sp>
      <p:sp>
        <p:nvSpPr>
          <p:cNvPr id="5" name="TextBox 4"/>
          <p:cNvSpPr txBox="1"/>
          <p:nvPr/>
        </p:nvSpPr>
        <p:spPr>
          <a:xfrm rot="1200000">
            <a:off x="1811995" y="1282233"/>
            <a:ext cx="2743059" cy="830997"/>
          </a:xfrm>
          <a:prstGeom prst="rect">
            <a:avLst/>
          </a:prstGeom>
          <a:noFill/>
          <a:ln w="57150">
            <a:solidFill>
              <a:srgbClr val="FF4F4F"/>
            </a:solidFill>
          </a:ln>
        </p:spPr>
        <p:txBody>
          <a:bodyPr wrap="none" rtlCol="0">
            <a:spAutoFit/>
          </a:bodyPr>
          <a:lstStyle/>
          <a:p>
            <a:r>
              <a:rPr lang="en-US" sz="4800" dirty="0" smtClean="0">
                <a:solidFill>
                  <a:srgbClr val="C00000"/>
                </a:solidFill>
              </a:rPr>
              <a:t>REVISITED</a:t>
            </a:r>
            <a:endParaRPr lang="en-US" sz="4800" dirty="0">
              <a:solidFill>
                <a:srgbClr val="C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914400"/>
          </a:xfrm>
        </p:spPr>
        <p:txBody>
          <a:bodyPr>
            <a:normAutofit/>
          </a:bodyPr>
          <a:lstStyle/>
          <a:p>
            <a:pPr algn="ctr"/>
            <a:r>
              <a:rPr lang="en-US" sz="5400" dirty="0" smtClean="0">
                <a:solidFill>
                  <a:srgbClr val="002060"/>
                </a:solidFill>
              </a:rPr>
              <a:t>THE ANTICHRIST HAS HELP</a:t>
            </a:r>
            <a:endParaRPr lang="en-US" sz="5400" dirty="0">
              <a:solidFill>
                <a:srgbClr val="002060"/>
              </a:solidFill>
            </a:endParaRPr>
          </a:p>
        </p:txBody>
      </p:sp>
      <p:sp>
        <p:nvSpPr>
          <p:cNvPr id="6" name="Content Placeholder 5"/>
          <p:cNvSpPr>
            <a:spLocks noGrp="1"/>
          </p:cNvSpPr>
          <p:nvPr>
            <p:ph idx="1"/>
          </p:nvPr>
        </p:nvSpPr>
        <p:spPr>
          <a:xfrm>
            <a:off x="0" y="990600"/>
            <a:ext cx="9296400" cy="5867400"/>
          </a:xfrm>
        </p:spPr>
        <p:txBody>
          <a:bodyPr>
            <a:noAutofit/>
          </a:bodyPr>
          <a:lstStyle/>
          <a:p>
            <a:pPr>
              <a:lnSpc>
                <a:spcPct val="86000"/>
              </a:lnSpc>
              <a:spcBef>
                <a:spcPts val="0"/>
              </a:spcBef>
            </a:pPr>
            <a:r>
              <a:rPr lang="en-US" sz="2700" b="1" dirty="0" smtClean="0">
                <a:solidFill>
                  <a:srgbClr val="00194C"/>
                </a:solidFill>
              </a:rPr>
              <a:t>Revelation 13:5-6 </a:t>
            </a:r>
            <a:r>
              <a:rPr lang="en-US" sz="2700" dirty="0" smtClean="0">
                <a:solidFill>
                  <a:srgbClr val="00194C"/>
                </a:solidFill>
              </a:rPr>
              <a:t>There was given to him a mouth speaking arrogant word</a:t>
            </a:r>
            <a:r>
              <a:rPr lang="en-US" sz="2700" spc="-150" dirty="0" smtClean="0">
                <a:solidFill>
                  <a:srgbClr val="00194C"/>
                </a:solidFill>
              </a:rPr>
              <a:t>s and </a:t>
            </a:r>
            <a:r>
              <a:rPr lang="en-US" sz="2700" dirty="0" smtClean="0">
                <a:solidFill>
                  <a:srgbClr val="00194C"/>
                </a:solidFill>
              </a:rPr>
              <a:t>blasphemies</a:t>
            </a:r>
            <a:r>
              <a:rPr lang="en-US" sz="2700" spc="-150" dirty="0" smtClean="0">
                <a:solidFill>
                  <a:srgbClr val="00194C"/>
                </a:solidFill>
              </a:rPr>
              <a:t>, and authority</a:t>
            </a:r>
            <a:r>
              <a:rPr lang="en-US" sz="2700" dirty="0" smtClean="0">
                <a:solidFill>
                  <a:srgbClr val="00194C"/>
                </a:solidFill>
              </a:rPr>
              <a:t> to act for </a:t>
            </a:r>
            <a:r>
              <a:rPr lang="en-US" sz="2700" spc="-150" dirty="0" smtClean="0">
                <a:solidFill>
                  <a:srgbClr val="00194C"/>
                </a:solidFill>
              </a:rPr>
              <a:t>forty-two </a:t>
            </a:r>
            <a:r>
              <a:rPr lang="en-US" sz="2700" dirty="0" smtClean="0">
                <a:solidFill>
                  <a:srgbClr val="00194C"/>
                </a:solidFill>
              </a:rPr>
              <a:t>months was give</a:t>
            </a:r>
            <a:r>
              <a:rPr lang="en-US" sz="2700" spc="-150" dirty="0" smtClean="0">
                <a:solidFill>
                  <a:srgbClr val="00194C"/>
                </a:solidFill>
              </a:rPr>
              <a:t>n to </a:t>
            </a:r>
            <a:r>
              <a:rPr lang="en-US" sz="2700" dirty="0" smtClean="0">
                <a:solidFill>
                  <a:srgbClr val="00194C"/>
                </a:solidFill>
              </a:rPr>
              <a:t>him.</a:t>
            </a:r>
            <a:r>
              <a:rPr lang="en-US" sz="2700" spc="-150" dirty="0" smtClean="0">
                <a:solidFill>
                  <a:srgbClr val="00194C"/>
                </a:solidFill>
              </a:rPr>
              <a:t> He </a:t>
            </a:r>
            <a:r>
              <a:rPr lang="en-US" sz="2700" dirty="0" smtClean="0">
                <a:solidFill>
                  <a:srgbClr val="00194C"/>
                </a:solidFill>
              </a:rPr>
              <a:t>opened his mouth </a:t>
            </a:r>
            <a:r>
              <a:rPr lang="en-US" sz="2700" spc="-150" dirty="0" smtClean="0">
                <a:solidFill>
                  <a:srgbClr val="00194C"/>
                </a:solidFill>
              </a:rPr>
              <a:t>in blasp</a:t>
            </a:r>
            <a:r>
              <a:rPr lang="en-US" sz="2700" dirty="0" smtClean="0">
                <a:solidFill>
                  <a:srgbClr val="00194C"/>
                </a:solidFill>
              </a:rPr>
              <a:t>hemies against God</a:t>
            </a:r>
            <a:r>
              <a:rPr lang="en-US" sz="2700" spc="-150" dirty="0" smtClean="0">
                <a:solidFill>
                  <a:srgbClr val="00194C"/>
                </a:solidFill>
              </a:rPr>
              <a:t>, to </a:t>
            </a:r>
            <a:r>
              <a:rPr lang="en-US" sz="2700" dirty="0" smtClean="0">
                <a:solidFill>
                  <a:srgbClr val="00194C"/>
                </a:solidFill>
              </a:rPr>
              <a:t>bla</a:t>
            </a:r>
            <a:r>
              <a:rPr lang="en-US" sz="2700" spc="-150" dirty="0" smtClean="0">
                <a:solidFill>
                  <a:srgbClr val="00194C"/>
                </a:solidFill>
              </a:rPr>
              <a:t>spheme</a:t>
            </a:r>
            <a:r>
              <a:rPr lang="en-US" sz="2700" dirty="0" smtClean="0">
                <a:solidFill>
                  <a:srgbClr val="00194C"/>
                </a:solidFill>
              </a:rPr>
              <a:t> His name </a:t>
            </a:r>
            <a:r>
              <a:rPr lang="en-US" sz="2700" spc="-150" dirty="0" smtClean="0">
                <a:solidFill>
                  <a:srgbClr val="00194C"/>
                </a:solidFill>
              </a:rPr>
              <a:t>and His tabernacle, </a:t>
            </a:r>
            <a:r>
              <a:rPr lang="en-US" sz="2700" i="1" dirty="0" smtClean="0">
                <a:solidFill>
                  <a:srgbClr val="00194C"/>
                </a:solidFill>
              </a:rPr>
              <a:t>that </a:t>
            </a:r>
            <a:r>
              <a:rPr lang="en-US" sz="2700" i="1" spc="-150" dirty="0" smtClean="0">
                <a:solidFill>
                  <a:srgbClr val="00194C"/>
                </a:solidFill>
              </a:rPr>
              <a:t>is,</a:t>
            </a:r>
            <a:r>
              <a:rPr lang="en-US" sz="2700" spc="-150" dirty="0" smtClean="0">
                <a:solidFill>
                  <a:srgbClr val="00194C"/>
                </a:solidFill>
              </a:rPr>
              <a:t> those who dwell in heaven </a:t>
            </a:r>
          </a:p>
          <a:p>
            <a:pPr>
              <a:lnSpc>
                <a:spcPct val="86000"/>
              </a:lnSpc>
              <a:spcBef>
                <a:spcPts val="0"/>
              </a:spcBef>
            </a:pPr>
            <a:r>
              <a:rPr lang="en-US" sz="2700" b="1" dirty="0" smtClean="0">
                <a:solidFill>
                  <a:srgbClr val="00194C"/>
                </a:solidFill>
              </a:rPr>
              <a:t>Revelation 13:11-14 </a:t>
            </a:r>
            <a:r>
              <a:rPr lang="en-US" sz="2700" dirty="0" smtClean="0">
                <a:solidFill>
                  <a:srgbClr val="00194C"/>
                </a:solidFill>
              </a:rPr>
              <a:t>I saw another beast coming up out of the earth; and he had two horns </a:t>
            </a:r>
            <a:r>
              <a:rPr lang="en-US" sz="2700" spc="-150" dirty="0" smtClean="0">
                <a:solidFill>
                  <a:srgbClr val="00194C"/>
                </a:solidFill>
              </a:rPr>
              <a:t>like a </a:t>
            </a:r>
            <a:r>
              <a:rPr lang="en-US" sz="2700" dirty="0" smtClean="0">
                <a:solidFill>
                  <a:srgbClr val="00194C"/>
                </a:solidFill>
              </a:rPr>
              <a:t>lamb </a:t>
            </a:r>
            <a:r>
              <a:rPr lang="en-US" sz="2700" spc="-150" dirty="0" smtClean="0">
                <a:solidFill>
                  <a:srgbClr val="00194C"/>
                </a:solidFill>
              </a:rPr>
              <a:t>and he spoke as a dragon. He exercises all the authority of the first eas</a:t>
            </a:r>
            <a:r>
              <a:rPr lang="en-US" sz="2700" dirty="0" smtClean="0">
                <a:solidFill>
                  <a:srgbClr val="00194C"/>
                </a:solidFill>
              </a:rPr>
              <a:t>t in his presence. He makes the earth and </a:t>
            </a:r>
            <a:r>
              <a:rPr lang="en-US" sz="2700" spc="-150" dirty="0" smtClean="0">
                <a:solidFill>
                  <a:srgbClr val="00194C"/>
                </a:solidFill>
              </a:rPr>
              <a:t>those who </a:t>
            </a:r>
            <a:r>
              <a:rPr lang="en-US" sz="2700" dirty="0" smtClean="0">
                <a:solidFill>
                  <a:srgbClr val="00194C"/>
                </a:solidFill>
              </a:rPr>
              <a:t>dwell in it to worship the first be</a:t>
            </a:r>
            <a:r>
              <a:rPr lang="en-US" sz="2700" spc="-150" dirty="0" smtClean="0">
                <a:solidFill>
                  <a:srgbClr val="00194C"/>
                </a:solidFill>
              </a:rPr>
              <a:t>ast, whose fatal </a:t>
            </a:r>
            <a:r>
              <a:rPr lang="en-US" sz="2700" dirty="0" smtClean="0">
                <a:solidFill>
                  <a:srgbClr val="00194C"/>
                </a:solidFill>
              </a:rPr>
              <a:t>wound was heal-ed. He </a:t>
            </a:r>
            <a:r>
              <a:rPr lang="en-US" sz="2700" spc="-150" dirty="0" smtClean="0">
                <a:solidFill>
                  <a:srgbClr val="00194C"/>
                </a:solidFill>
              </a:rPr>
              <a:t>performs great signs, </a:t>
            </a:r>
            <a:r>
              <a:rPr lang="en-US" sz="2700" dirty="0" smtClean="0">
                <a:solidFill>
                  <a:srgbClr val="00194C"/>
                </a:solidFill>
              </a:rPr>
              <a:t>so that he even </a:t>
            </a:r>
            <a:r>
              <a:rPr lang="en-US" sz="2700" spc="-150" dirty="0" smtClean="0">
                <a:solidFill>
                  <a:srgbClr val="00194C"/>
                </a:solidFill>
              </a:rPr>
              <a:t>makes fire come down out of </a:t>
            </a:r>
            <a:r>
              <a:rPr lang="en-US" sz="2700" dirty="0" smtClean="0">
                <a:solidFill>
                  <a:srgbClr val="00194C"/>
                </a:solidFill>
              </a:rPr>
              <a:t>heaven</a:t>
            </a:r>
            <a:r>
              <a:rPr lang="en-US" sz="2700" spc="-150" dirty="0" smtClean="0">
                <a:solidFill>
                  <a:srgbClr val="00194C"/>
                </a:solidFill>
              </a:rPr>
              <a:t> to </a:t>
            </a:r>
            <a:r>
              <a:rPr lang="en-US" sz="2700" dirty="0" smtClean="0">
                <a:solidFill>
                  <a:srgbClr val="00194C"/>
                </a:solidFill>
              </a:rPr>
              <a:t>the </a:t>
            </a:r>
            <a:r>
              <a:rPr lang="en-US" sz="2700" spc="-150" dirty="0" smtClean="0">
                <a:solidFill>
                  <a:srgbClr val="00194C"/>
                </a:solidFill>
              </a:rPr>
              <a:t>earth</a:t>
            </a:r>
            <a:r>
              <a:rPr lang="en-US" sz="2700" dirty="0" smtClean="0">
                <a:solidFill>
                  <a:srgbClr val="00194C"/>
                </a:solidFill>
              </a:rPr>
              <a:t> in the </a:t>
            </a:r>
            <a:r>
              <a:rPr lang="en-US" sz="2700" spc="-150" dirty="0" smtClean="0">
                <a:solidFill>
                  <a:srgbClr val="00194C"/>
                </a:solidFill>
              </a:rPr>
              <a:t>presence of men. </a:t>
            </a:r>
            <a:r>
              <a:rPr lang="en-US" sz="2700" dirty="0" smtClean="0">
                <a:solidFill>
                  <a:srgbClr val="00194C"/>
                </a:solidFill>
              </a:rPr>
              <a:t>He deceives</a:t>
            </a:r>
            <a:r>
              <a:rPr lang="en-US" sz="2700" spc="-150" dirty="0" smtClean="0">
                <a:solidFill>
                  <a:srgbClr val="00194C"/>
                </a:solidFill>
              </a:rPr>
              <a:t> those who dwell on the earth because of the signs</a:t>
            </a:r>
            <a:r>
              <a:rPr lang="en-US" sz="2700" dirty="0" smtClean="0">
                <a:solidFill>
                  <a:srgbClr val="00194C"/>
                </a:solidFill>
              </a:rPr>
              <a:t> it was given him to perform in the presence of the beast, telling those w</a:t>
            </a:r>
            <a:r>
              <a:rPr lang="en-US" sz="2700" spc="-150" dirty="0" smtClean="0">
                <a:solidFill>
                  <a:srgbClr val="00194C"/>
                </a:solidFill>
              </a:rPr>
              <a:t>ho</a:t>
            </a:r>
            <a:r>
              <a:rPr lang="en-US" sz="2700" dirty="0" smtClean="0">
                <a:solidFill>
                  <a:srgbClr val="00194C"/>
                </a:solidFill>
              </a:rPr>
              <a:t> </a:t>
            </a:r>
            <a:r>
              <a:rPr lang="en-US" sz="2700" spc="-150" dirty="0" smtClean="0">
                <a:solidFill>
                  <a:srgbClr val="00194C"/>
                </a:solidFill>
              </a:rPr>
              <a:t>dwell on the earth to make </a:t>
            </a:r>
            <a:r>
              <a:rPr lang="en-US" sz="2700" dirty="0" smtClean="0">
                <a:solidFill>
                  <a:srgbClr val="00194C"/>
                </a:solidFill>
              </a:rPr>
              <a:t>an </a:t>
            </a:r>
            <a:r>
              <a:rPr lang="en-US" sz="2700" spc="-150" dirty="0" smtClean="0">
                <a:solidFill>
                  <a:srgbClr val="00194C"/>
                </a:solidFill>
              </a:rPr>
              <a:t>image</a:t>
            </a:r>
            <a:r>
              <a:rPr lang="en-US" sz="2700" dirty="0" smtClean="0">
                <a:solidFill>
                  <a:srgbClr val="00194C"/>
                </a:solidFill>
              </a:rPr>
              <a:t> </a:t>
            </a:r>
            <a:r>
              <a:rPr lang="en-US" sz="2700" spc="-150" dirty="0" smtClean="0">
                <a:solidFill>
                  <a:srgbClr val="00194C"/>
                </a:solidFill>
              </a:rPr>
              <a:t>to the </a:t>
            </a:r>
            <a:r>
              <a:rPr lang="en-US" sz="2700" dirty="0" smtClean="0">
                <a:solidFill>
                  <a:srgbClr val="00194C"/>
                </a:solidFill>
              </a:rPr>
              <a:t>beast </a:t>
            </a:r>
            <a:r>
              <a:rPr lang="en-US" sz="2700" spc="-150" dirty="0" smtClean="0">
                <a:solidFill>
                  <a:srgbClr val="00194C"/>
                </a:solidFill>
              </a:rPr>
              <a:t>who had the wound of the sword and has come to life. </a:t>
            </a:r>
          </a:p>
          <a:p>
            <a:pPr>
              <a:lnSpc>
                <a:spcPct val="86000"/>
              </a:lnSpc>
              <a:spcBef>
                <a:spcPts val="0"/>
              </a:spcBef>
            </a:pPr>
            <a:endParaRPr lang="en-US" dirty="0">
              <a:solidFill>
                <a:srgbClr val="00194C"/>
              </a:solidFill>
              <a:latin typeface="Tahoma" pitchFamily="34" charset="0"/>
              <a:ea typeface="Tahoma" pitchFamily="34" charset="0"/>
              <a:cs typeface="Tahoma"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1066800"/>
          </a:xfrm>
        </p:spPr>
        <p:txBody>
          <a:bodyPr>
            <a:normAutofit/>
          </a:bodyPr>
          <a:lstStyle/>
          <a:p>
            <a:pPr algn="ctr"/>
            <a:r>
              <a:rPr lang="en-US" sz="5400" dirty="0" smtClean="0">
                <a:solidFill>
                  <a:srgbClr val="00194C"/>
                </a:solidFill>
                <a:latin typeface="Tahoma" pitchFamily="34" charset="0"/>
                <a:ea typeface="Tahoma" pitchFamily="34" charset="0"/>
                <a:cs typeface="Tahoma" pitchFamily="34" charset="0"/>
              </a:rPr>
              <a:t>A SEVEN YEAR COVENANT</a:t>
            </a:r>
            <a:endParaRPr lang="en-US" sz="5400" dirty="0">
              <a:solidFill>
                <a:srgbClr val="00194C"/>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0" y="990600"/>
            <a:ext cx="9144000" cy="5867400"/>
          </a:xfrm>
        </p:spPr>
        <p:txBody>
          <a:bodyPr>
            <a:noAutofit/>
          </a:bodyPr>
          <a:lstStyle/>
          <a:p>
            <a:pPr>
              <a:lnSpc>
                <a:spcPct val="90000"/>
              </a:lnSpc>
              <a:spcBef>
                <a:spcPts val="200"/>
              </a:spcBef>
            </a:pPr>
            <a:r>
              <a:rPr lang="en-US" b="1" dirty="0" smtClean="0">
                <a:solidFill>
                  <a:srgbClr val="00194C"/>
                </a:solidFill>
              </a:rPr>
              <a:t>Daniel 9:26-27 </a:t>
            </a:r>
            <a:r>
              <a:rPr lang="en-US" dirty="0" smtClean="0">
                <a:solidFill>
                  <a:srgbClr val="00194C"/>
                </a:solidFill>
              </a:rPr>
              <a:t>"Then after the sixty-two weeks the Messiah </a:t>
            </a:r>
            <a:r>
              <a:rPr lang="en-US" spc="-150" dirty="0" smtClean="0">
                <a:solidFill>
                  <a:srgbClr val="00194C"/>
                </a:solidFill>
              </a:rPr>
              <a:t>will be cut off </a:t>
            </a:r>
            <a:r>
              <a:rPr lang="en-US" dirty="0" smtClean="0">
                <a:solidFill>
                  <a:srgbClr val="00194C"/>
                </a:solidFill>
              </a:rPr>
              <a:t>and have nothing, and the people of the prince who is to come will destroy the city and the sanctuary. And its end </a:t>
            </a:r>
            <a:r>
              <a:rPr lang="en-US" i="1" dirty="0" smtClean="0">
                <a:solidFill>
                  <a:srgbClr val="00194C"/>
                </a:solidFill>
              </a:rPr>
              <a:t>will come</a:t>
            </a:r>
            <a:r>
              <a:rPr lang="en-US" dirty="0" smtClean="0">
                <a:solidFill>
                  <a:srgbClr val="00194C"/>
                </a:solidFill>
              </a:rPr>
              <a:t> with a flood; even </a:t>
            </a:r>
            <a:r>
              <a:rPr lang="en-US" spc="-150" dirty="0" smtClean="0">
                <a:solidFill>
                  <a:srgbClr val="00194C"/>
                </a:solidFill>
              </a:rPr>
              <a:t>to the end </a:t>
            </a:r>
            <a:r>
              <a:rPr lang="en-US" dirty="0" smtClean="0">
                <a:solidFill>
                  <a:srgbClr val="00194C"/>
                </a:solidFill>
              </a:rPr>
              <a:t>there will be war</a:t>
            </a:r>
            <a:r>
              <a:rPr lang="en-US" spc="-150" dirty="0" smtClean="0">
                <a:solidFill>
                  <a:srgbClr val="00194C"/>
                </a:solidFill>
              </a:rPr>
              <a:t>; desolations</a:t>
            </a:r>
            <a:r>
              <a:rPr lang="en-US" dirty="0" smtClean="0">
                <a:solidFill>
                  <a:srgbClr val="00194C"/>
                </a:solidFill>
              </a:rPr>
              <a:t> are determined. And he will make a firm covenant with the many for one week, but in the middle of the week he will put a stop to sacrifice and grain offering; and on the wing of abominations </a:t>
            </a:r>
            <a:r>
              <a:rPr lang="en-US" i="1" dirty="0" smtClean="0">
                <a:solidFill>
                  <a:srgbClr val="00194C"/>
                </a:solidFill>
              </a:rPr>
              <a:t>will come</a:t>
            </a:r>
            <a:r>
              <a:rPr lang="en-US" dirty="0" smtClean="0">
                <a:solidFill>
                  <a:srgbClr val="00194C"/>
                </a:solidFill>
              </a:rPr>
              <a:t> one who makes desolate, even until a complete destruction, one that is decreed, is poured out on the one who makes desolate." </a:t>
            </a:r>
          </a:p>
          <a:p>
            <a:pPr>
              <a:lnSpc>
                <a:spcPct val="90000"/>
              </a:lnSpc>
              <a:spcBef>
                <a:spcPts val="200"/>
              </a:spcBef>
            </a:pPr>
            <a:r>
              <a:rPr lang="en-US" dirty="0" smtClean="0">
                <a:solidFill>
                  <a:srgbClr val="00194C"/>
                </a:solidFill>
              </a:rPr>
              <a:t>3 ½ years into the covenant, the Antichrist breaks it</a:t>
            </a:r>
          </a:p>
          <a:p>
            <a:pPr>
              <a:lnSpc>
                <a:spcPct val="90000"/>
              </a:lnSpc>
              <a:spcBef>
                <a:spcPts val="200"/>
              </a:spcBef>
            </a:pPr>
            <a:r>
              <a:rPr lang="en-US" dirty="0" smtClean="0">
                <a:solidFill>
                  <a:srgbClr val="00194C"/>
                </a:solidFill>
              </a:rPr>
              <a:t>Sometime in that 7 year period (Just before? Middle? Very end?) the church will be </a:t>
            </a:r>
            <a:r>
              <a:rPr lang="en-US" dirty="0" err="1" smtClean="0">
                <a:solidFill>
                  <a:srgbClr val="00194C"/>
                </a:solidFill>
              </a:rPr>
              <a:t>raptured</a:t>
            </a:r>
            <a:r>
              <a:rPr lang="en-US" dirty="0" smtClean="0">
                <a:solidFill>
                  <a:srgbClr val="00194C"/>
                </a:solidFill>
              </a:rPr>
              <a:t> (caught up)</a:t>
            </a:r>
            <a:endParaRPr lang="en-US" dirty="0">
              <a:solidFill>
                <a:srgbClr val="00194C"/>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pPr algn="ctr"/>
            <a:r>
              <a:rPr lang="en-US" sz="5200" dirty="0" smtClean="0">
                <a:solidFill>
                  <a:srgbClr val="00194C"/>
                </a:solidFill>
                <a:latin typeface="Tahoma" pitchFamily="34" charset="0"/>
                <a:ea typeface="Tahoma" pitchFamily="34" charset="0"/>
                <a:cs typeface="Tahoma" pitchFamily="34" charset="0"/>
              </a:rPr>
              <a:t>The rapture</a:t>
            </a:r>
            <a:endParaRPr lang="en-US" sz="5200" dirty="0">
              <a:solidFill>
                <a:srgbClr val="00194C"/>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0" y="1066800"/>
            <a:ext cx="9144000" cy="5791200"/>
          </a:xfrm>
        </p:spPr>
        <p:txBody>
          <a:bodyPr>
            <a:normAutofit lnSpcReduction="10000"/>
          </a:bodyPr>
          <a:lstStyle/>
          <a:p>
            <a:pPr>
              <a:lnSpc>
                <a:spcPct val="105000"/>
              </a:lnSpc>
              <a:spcBef>
                <a:spcPts val="0"/>
              </a:spcBef>
            </a:pPr>
            <a:r>
              <a:rPr lang="en-US" dirty="0" smtClean="0">
                <a:solidFill>
                  <a:srgbClr val="00194C"/>
                </a:solidFill>
              </a:rPr>
              <a:t>Fitting in with their kingdom now theology, there is really no need for a rapture</a:t>
            </a:r>
          </a:p>
          <a:p>
            <a:pPr>
              <a:lnSpc>
                <a:spcPct val="105000"/>
              </a:lnSpc>
              <a:spcBef>
                <a:spcPts val="0"/>
              </a:spcBef>
            </a:pPr>
            <a:r>
              <a:rPr lang="en-US" b="1" dirty="0" smtClean="0">
                <a:solidFill>
                  <a:srgbClr val="00194C"/>
                </a:solidFill>
              </a:rPr>
              <a:t>1 Thessalonians 4:15-17 </a:t>
            </a:r>
            <a:r>
              <a:rPr lang="en-US" dirty="0" smtClean="0">
                <a:solidFill>
                  <a:srgbClr val="00194C"/>
                </a:solidFill>
              </a:rPr>
              <a:t> For this we say to you by the word of the Lord, that we who are alive and remain until the coming of the Lord, will not precede those who have fallen asleep. For the Lord Himself will descend from heaven with a shout, with the voice of </a:t>
            </a:r>
            <a:r>
              <a:rPr lang="en-US" i="1" dirty="0" smtClean="0">
                <a:solidFill>
                  <a:srgbClr val="00194C"/>
                </a:solidFill>
              </a:rPr>
              <a:t>the</a:t>
            </a:r>
            <a:r>
              <a:rPr lang="en-US" dirty="0" smtClean="0">
                <a:solidFill>
                  <a:srgbClr val="00194C"/>
                </a:solidFill>
              </a:rPr>
              <a:t> archangel and with the trumpet of God, and the dead in Christ will rise first. Then we who are alive and remain will be </a:t>
            </a:r>
            <a:r>
              <a:rPr lang="en-US" b="1" dirty="0" smtClean="0">
                <a:solidFill>
                  <a:srgbClr val="00194C"/>
                </a:solidFill>
              </a:rPr>
              <a:t>caught up </a:t>
            </a:r>
            <a:r>
              <a:rPr lang="en-US" dirty="0" smtClean="0">
                <a:solidFill>
                  <a:srgbClr val="00194C"/>
                </a:solidFill>
              </a:rPr>
              <a:t>together with them in the clouds to meet the Lord in the air, and so we shall always be with the Lord. </a:t>
            </a:r>
          </a:p>
          <a:p>
            <a:pPr>
              <a:lnSpc>
                <a:spcPct val="105000"/>
              </a:lnSpc>
              <a:spcBef>
                <a:spcPts val="0"/>
              </a:spcBef>
            </a:pPr>
            <a:r>
              <a:rPr lang="en-US" dirty="0" smtClean="0">
                <a:solidFill>
                  <a:srgbClr val="00194C"/>
                </a:solidFill>
              </a:rPr>
              <a:t>Caught up: </a:t>
            </a:r>
            <a:r>
              <a:rPr lang="en-US" i="1" dirty="0" err="1" smtClean="0">
                <a:solidFill>
                  <a:srgbClr val="00194C"/>
                </a:solidFill>
              </a:rPr>
              <a:t>harpazo</a:t>
            </a:r>
            <a:r>
              <a:rPr lang="en-US" dirty="0" smtClean="0">
                <a:solidFill>
                  <a:srgbClr val="00194C"/>
                </a:solidFill>
              </a:rPr>
              <a:t> (from Latin </a:t>
            </a:r>
            <a:r>
              <a:rPr lang="en-US" i="1" dirty="0" err="1" smtClean="0">
                <a:solidFill>
                  <a:srgbClr val="00194C"/>
                </a:solidFill>
              </a:rPr>
              <a:t>rapturo</a:t>
            </a:r>
            <a:r>
              <a:rPr lang="en-US" dirty="0" smtClean="0">
                <a:solidFill>
                  <a:srgbClr val="00194C"/>
                </a:solidFill>
              </a:rPr>
              <a:t>) to </a:t>
            </a:r>
            <a:r>
              <a:rPr lang="en-US" smtClean="0">
                <a:solidFill>
                  <a:srgbClr val="00194C"/>
                </a:solidFill>
              </a:rPr>
              <a:t>snatch </a:t>
            </a:r>
            <a:r>
              <a:rPr lang="en-US" dirty="0" smtClean="0">
                <a:solidFill>
                  <a:srgbClr val="00194C"/>
                </a:solidFill>
              </a:rPr>
              <a:t/>
            </a:r>
            <a:br>
              <a:rPr lang="en-US" dirty="0" smtClean="0">
                <a:solidFill>
                  <a:srgbClr val="00194C"/>
                </a:solidFill>
              </a:rPr>
            </a:br>
            <a:endParaRPr lang="en-US" dirty="0">
              <a:solidFill>
                <a:srgbClr val="00194C"/>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earntheology.com/images/full_size/70_weeks.jpg"/>
          <p:cNvPicPr>
            <a:picLocks noChangeAspect="1" noChangeArrowheads="1"/>
          </p:cNvPicPr>
          <p:nvPr/>
        </p:nvPicPr>
        <p:blipFill>
          <a:blip r:embed="rId2" cstate="print"/>
          <a:srcRect/>
          <a:stretch>
            <a:fillRect/>
          </a:stretch>
        </p:blipFill>
        <p:spPr bwMode="auto">
          <a:xfrm>
            <a:off x="0" y="1219200"/>
            <a:ext cx="9144000" cy="488632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143000"/>
          </a:xfrm>
        </p:spPr>
        <p:txBody>
          <a:bodyPr>
            <a:normAutofit/>
          </a:bodyPr>
          <a:lstStyle/>
          <a:p>
            <a:pPr algn="ctr"/>
            <a:r>
              <a:rPr lang="en-US" sz="4800" b="0" dirty="0" smtClean="0">
                <a:solidFill>
                  <a:srgbClr val="002060"/>
                </a:solidFill>
                <a:latin typeface="Tahoma" pitchFamily="34" charset="0"/>
                <a:ea typeface="Tahoma" pitchFamily="34" charset="0"/>
                <a:cs typeface="Tahoma" pitchFamily="34" charset="0"/>
              </a:rPr>
              <a:t>VERSE FOR THE JOURNEY</a:t>
            </a:r>
            <a:endParaRPr lang="en-US" sz="4800" b="0" dirty="0">
              <a:solidFill>
                <a:srgbClr val="002060"/>
              </a:solidFill>
              <a:latin typeface="Tahoma" pitchFamily="34" charset="0"/>
              <a:ea typeface="Tahoma" pitchFamily="34" charset="0"/>
              <a:cs typeface="Tahoma" pitchFamily="34" charset="0"/>
            </a:endParaRPr>
          </a:p>
        </p:txBody>
      </p:sp>
      <p:sp>
        <p:nvSpPr>
          <p:cNvPr id="6" name="Content Placeholder 5"/>
          <p:cNvSpPr>
            <a:spLocks noGrp="1"/>
          </p:cNvSpPr>
          <p:nvPr>
            <p:ph idx="1"/>
          </p:nvPr>
        </p:nvSpPr>
        <p:spPr>
          <a:xfrm>
            <a:off x="0" y="1066800"/>
            <a:ext cx="9144000" cy="6019800"/>
          </a:xfrm>
        </p:spPr>
        <p:txBody>
          <a:bodyPr>
            <a:normAutofit/>
          </a:bodyPr>
          <a:lstStyle/>
          <a:p>
            <a:pPr>
              <a:lnSpc>
                <a:spcPct val="90000"/>
              </a:lnSpc>
              <a:spcBef>
                <a:spcPts val="300"/>
              </a:spcBef>
            </a:pPr>
            <a:r>
              <a:rPr lang="en-US" sz="2800" b="1" dirty="0" smtClean="0">
                <a:solidFill>
                  <a:srgbClr val="00153E"/>
                </a:solidFill>
                <a:latin typeface="Tahoma" pitchFamily="34" charset="0"/>
                <a:ea typeface="Tahoma" pitchFamily="34" charset="0"/>
                <a:cs typeface="Tahoma" pitchFamily="34" charset="0"/>
              </a:rPr>
              <a:t>Romans 1:21-25 </a:t>
            </a:r>
            <a:r>
              <a:rPr lang="en-US" sz="2800" dirty="0" smtClean="0">
                <a:solidFill>
                  <a:srgbClr val="00153E"/>
                </a:solidFill>
                <a:latin typeface="Tahoma" pitchFamily="34" charset="0"/>
                <a:ea typeface="Tahoma" pitchFamily="34" charset="0"/>
                <a:cs typeface="Tahoma" pitchFamily="34" charset="0"/>
              </a:rPr>
              <a:t> For even though they knew God, they did</a:t>
            </a:r>
            <a:r>
              <a:rPr lang="en-US" sz="2800" spc="-150" dirty="0" smtClean="0">
                <a:solidFill>
                  <a:srgbClr val="00153E"/>
                </a:solidFill>
                <a:latin typeface="Tahoma" pitchFamily="34" charset="0"/>
                <a:ea typeface="Tahoma" pitchFamily="34" charset="0"/>
                <a:cs typeface="Tahoma" pitchFamily="34" charset="0"/>
              </a:rPr>
              <a:t> not </a:t>
            </a:r>
            <a:r>
              <a:rPr lang="en-US" sz="2800" dirty="0" smtClean="0">
                <a:solidFill>
                  <a:srgbClr val="00153E"/>
                </a:solidFill>
                <a:latin typeface="Tahoma" pitchFamily="34" charset="0"/>
                <a:ea typeface="Tahoma" pitchFamily="34" charset="0"/>
                <a:cs typeface="Tahoma" pitchFamily="34" charset="0"/>
              </a:rPr>
              <a:t>honor Him as God or give thanks, but they became futile in their speculations, and their foolish heart was darkened. Professing to be wise, they became fools</a:t>
            </a:r>
            <a:r>
              <a:rPr lang="en-US" sz="2800" spc="-150" dirty="0" smtClean="0">
                <a:solidFill>
                  <a:srgbClr val="00153E"/>
                </a:solidFill>
                <a:latin typeface="Tahoma" pitchFamily="34" charset="0"/>
                <a:ea typeface="Tahoma" pitchFamily="34" charset="0"/>
                <a:cs typeface="Tahoma" pitchFamily="34" charset="0"/>
              </a:rPr>
              <a:t>, and </a:t>
            </a:r>
            <a:r>
              <a:rPr lang="en-US" sz="2800" b="1" dirty="0" smtClean="0">
                <a:solidFill>
                  <a:srgbClr val="00153E"/>
                </a:solidFill>
                <a:latin typeface="Tahoma" pitchFamily="34" charset="0"/>
                <a:ea typeface="Tahoma" pitchFamily="34" charset="0"/>
                <a:cs typeface="Tahoma" pitchFamily="34" charset="0"/>
              </a:rPr>
              <a:t>exchanged</a:t>
            </a:r>
            <a:r>
              <a:rPr lang="en-US" sz="2800" dirty="0" smtClean="0">
                <a:solidFill>
                  <a:srgbClr val="00153E"/>
                </a:solidFill>
                <a:latin typeface="Tahoma" pitchFamily="34" charset="0"/>
                <a:ea typeface="Tahoma" pitchFamily="34" charset="0"/>
                <a:cs typeface="Tahoma" pitchFamily="34" charset="0"/>
              </a:rPr>
              <a:t> the glory of the incorruptible God for an image in the form of corruptible man and of birds and four-footed animals and crawling creatures.</a:t>
            </a:r>
            <a:r>
              <a:rPr lang="en-US" sz="2800" spc="-150" dirty="0" smtClean="0">
                <a:solidFill>
                  <a:srgbClr val="00153E"/>
                </a:solidFill>
                <a:latin typeface="Tahoma" pitchFamily="34" charset="0"/>
                <a:ea typeface="Tahoma" pitchFamily="34" charset="0"/>
                <a:cs typeface="Tahoma" pitchFamily="34" charset="0"/>
              </a:rPr>
              <a:t> Therefore </a:t>
            </a:r>
            <a:r>
              <a:rPr lang="en-US" sz="2800" dirty="0" smtClean="0">
                <a:solidFill>
                  <a:srgbClr val="00153E"/>
                </a:solidFill>
                <a:latin typeface="Tahoma" pitchFamily="34" charset="0"/>
                <a:ea typeface="Tahoma" pitchFamily="34" charset="0"/>
                <a:cs typeface="Tahoma" pitchFamily="34" charset="0"/>
              </a:rPr>
              <a:t>God gave them over in the lusts of their hearts to impurity, so that their bodies would be dishonored among them</a:t>
            </a:r>
            <a:r>
              <a:rPr lang="en-US" sz="2800" spc="-150" dirty="0" smtClean="0">
                <a:solidFill>
                  <a:srgbClr val="00153E"/>
                </a:solidFill>
                <a:latin typeface="Tahoma" pitchFamily="34" charset="0"/>
                <a:ea typeface="Tahoma" pitchFamily="34" charset="0"/>
                <a:cs typeface="Tahoma" pitchFamily="34" charset="0"/>
              </a:rPr>
              <a:t>. For </a:t>
            </a:r>
            <a:r>
              <a:rPr lang="en-US" sz="2800" dirty="0" smtClean="0">
                <a:solidFill>
                  <a:srgbClr val="00153E"/>
                </a:solidFill>
                <a:latin typeface="Tahoma" pitchFamily="34" charset="0"/>
                <a:ea typeface="Tahoma" pitchFamily="34" charset="0"/>
                <a:cs typeface="Tahoma" pitchFamily="34" charset="0"/>
              </a:rPr>
              <a:t>they </a:t>
            </a:r>
            <a:r>
              <a:rPr lang="en-US" sz="2800" b="1" dirty="0" smtClean="0">
                <a:solidFill>
                  <a:srgbClr val="00153E"/>
                </a:solidFill>
                <a:latin typeface="Tahoma" pitchFamily="34" charset="0"/>
                <a:ea typeface="Tahoma" pitchFamily="34" charset="0"/>
                <a:cs typeface="Tahoma" pitchFamily="34" charset="0"/>
              </a:rPr>
              <a:t>exchanged</a:t>
            </a:r>
            <a:r>
              <a:rPr lang="en-US" sz="2800" b="1" spc="-150" dirty="0" smtClean="0">
                <a:solidFill>
                  <a:srgbClr val="00153E"/>
                </a:solidFill>
                <a:latin typeface="Tahoma" pitchFamily="34" charset="0"/>
                <a:ea typeface="Tahoma" pitchFamily="34" charset="0"/>
                <a:cs typeface="Tahoma" pitchFamily="34" charset="0"/>
              </a:rPr>
              <a:t> </a:t>
            </a:r>
            <a:r>
              <a:rPr lang="en-US" sz="2800" spc="-150" dirty="0" smtClean="0">
                <a:solidFill>
                  <a:srgbClr val="00153E"/>
                </a:solidFill>
                <a:latin typeface="Tahoma" pitchFamily="34" charset="0"/>
                <a:ea typeface="Tahoma" pitchFamily="34" charset="0"/>
                <a:cs typeface="Tahoma" pitchFamily="34" charset="0"/>
              </a:rPr>
              <a:t>the </a:t>
            </a:r>
            <a:r>
              <a:rPr lang="en-US" sz="2800" dirty="0" smtClean="0">
                <a:solidFill>
                  <a:srgbClr val="00153E"/>
                </a:solidFill>
                <a:latin typeface="Tahoma" pitchFamily="34" charset="0"/>
                <a:ea typeface="Tahoma" pitchFamily="34" charset="0"/>
                <a:cs typeface="Tahoma" pitchFamily="34" charset="0"/>
              </a:rPr>
              <a:t>truth of God for a lie, and worshiped and served the creature rather than the Creator, who is blessed forever. Amen. </a:t>
            </a:r>
          </a:p>
          <a:p>
            <a:pPr>
              <a:lnSpc>
                <a:spcPct val="90000"/>
              </a:lnSpc>
              <a:spcBef>
                <a:spcPts val="300"/>
              </a:spcBef>
            </a:pPr>
            <a:r>
              <a:rPr lang="en-US" sz="2800" dirty="0" smtClean="0">
                <a:solidFill>
                  <a:srgbClr val="00153E"/>
                </a:solidFill>
                <a:latin typeface="Tahoma" pitchFamily="34" charset="0"/>
                <a:ea typeface="Tahoma" pitchFamily="34" charset="0"/>
                <a:cs typeface="Tahoma" pitchFamily="34" charset="0"/>
              </a:rPr>
              <a:t>Exchanged: </a:t>
            </a:r>
            <a:r>
              <a:rPr lang="en-US" sz="2800" i="1" dirty="0" err="1" smtClean="0">
                <a:solidFill>
                  <a:srgbClr val="00153E"/>
                </a:solidFill>
                <a:latin typeface="Tahoma" pitchFamily="34" charset="0"/>
                <a:ea typeface="Tahoma" pitchFamily="34" charset="0"/>
                <a:cs typeface="Tahoma" pitchFamily="34" charset="0"/>
              </a:rPr>
              <a:t>allasso</a:t>
            </a:r>
            <a:r>
              <a:rPr lang="en-US" sz="2800" i="1" dirty="0" smtClean="0">
                <a:solidFill>
                  <a:srgbClr val="00153E"/>
                </a:solidFill>
                <a:latin typeface="Tahoma" pitchFamily="34" charset="0"/>
                <a:ea typeface="Tahoma" pitchFamily="34" charset="0"/>
                <a:cs typeface="Tahoma" pitchFamily="34" charset="0"/>
              </a:rPr>
              <a:t>: </a:t>
            </a:r>
            <a:r>
              <a:rPr lang="en-US" sz="2800" dirty="0" smtClean="0">
                <a:solidFill>
                  <a:srgbClr val="00153E"/>
                </a:solidFill>
                <a:latin typeface="Tahoma" pitchFamily="34" charset="0"/>
                <a:ea typeface="Tahoma" pitchFamily="34" charset="0"/>
                <a:cs typeface="Tahoma" pitchFamily="34" charset="0"/>
              </a:rPr>
              <a:t>to alter, to substitute one thing for another</a:t>
            </a:r>
            <a:endParaRPr lang="en-US" sz="2800" dirty="0">
              <a:solidFill>
                <a:srgbClr val="00153E"/>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143000"/>
          </a:xfrm>
        </p:spPr>
        <p:txBody>
          <a:bodyPr>
            <a:normAutofit/>
          </a:bodyPr>
          <a:lstStyle/>
          <a:p>
            <a:pPr algn="ctr"/>
            <a:r>
              <a:rPr lang="en-US" sz="4800" dirty="0" smtClean="0">
                <a:solidFill>
                  <a:srgbClr val="002060"/>
                </a:solidFill>
                <a:latin typeface="Tahoma" pitchFamily="34" charset="0"/>
                <a:ea typeface="Tahoma" pitchFamily="34" charset="0"/>
                <a:cs typeface="Tahoma" pitchFamily="34" charset="0"/>
              </a:rPr>
              <a:t>BABYLON RISING</a:t>
            </a:r>
            <a:endParaRPr lang="en-US" sz="4800" dirty="0">
              <a:solidFill>
                <a:srgbClr val="002060"/>
              </a:solidFill>
              <a:latin typeface="Tahoma" pitchFamily="34" charset="0"/>
              <a:ea typeface="Tahoma" pitchFamily="34" charset="0"/>
              <a:cs typeface="Tahoma" pitchFamily="34" charset="0"/>
            </a:endParaRPr>
          </a:p>
        </p:txBody>
      </p:sp>
      <p:sp>
        <p:nvSpPr>
          <p:cNvPr id="6" name="Content Placeholder 5"/>
          <p:cNvSpPr>
            <a:spLocks noGrp="1"/>
          </p:cNvSpPr>
          <p:nvPr>
            <p:ph idx="1"/>
          </p:nvPr>
        </p:nvSpPr>
        <p:spPr>
          <a:xfrm>
            <a:off x="0" y="1066800"/>
            <a:ext cx="9144000" cy="5791200"/>
          </a:xfrm>
        </p:spPr>
        <p:txBody>
          <a:bodyPr>
            <a:noAutofit/>
          </a:bodyPr>
          <a:lstStyle/>
          <a:p>
            <a:pPr>
              <a:lnSpc>
                <a:spcPct val="90000"/>
              </a:lnSpc>
              <a:spcBef>
                <a:spcPts val="0"/>
              </a:spcBef>
            </a:pPr>
            <a:r>
              <a:rPr lang="en-US" dirty="0" smtClean="0">
                <a:solidFill>
                  <a:srgbClr val="00194C"/>
                </a:solidFill>
              </a:rPr>
              <a:t>Scripture speaks of a “spirit of antichrist” as well as a person called Antichrist at the end of the age</a:t>
            </a:r>
          </a:p>
          <a:p>
            <a:pPr>
              <a:lnSpc>
                <a:spcPct val="90000"/>
              </a:lnSpc>
              <a:spcBef>
                <a:spcPts val="0"/>
              </a:spcBef>
            </a:pPr>
            <a:r>
              <a:rPr lang="en-US" dirty="0" smtClean="0">
                <a:solidFill>
                  <a:srgbClr val="00194C"/>
                </a:solidFill>
              </a:rPr>
              <a:t>Scripture also speaks of a false church, a global movement comprised of many religious backgrounds</a:t>
            </a:r>
          </a:p>
          <a:p>
            <a:pPr>
              <a:lnSpc>
                <a:spcPct val="90000"/>
              </a:lnSpc>
              <a:spcBef>
                <a:spcPts val="0"/>
              </a:spcBef>
            </a:pPr>
            <a:r>
              <a:rPr lang="en-US" b="1" dirty="0" smtClean="0">
                <a:solidFill>
                  <a:srgbClr val="00194C"/>
                </a:solidFill>
              </a:rPr>
              <a:t>Revelation 17:3-5  </a:t>
            </a:r>
            <a:r>
              <a:rPr lang="en-US" dirty="0" smtClean="0">
                <a:solidFill>
                  <a:srgbClr val="00194C"/>
                </a:solidFill>
              </a:rPr>
              <a:t>And he carried me away in the Spirit into a wilderness; and I saw a woman </a:t>
            </a:r>
            <a:r>
              <a:rPr lang="en-US" b="1" dirty="0" smtClean="0">
                <a:solidFill>
                  <a:srgbClr val="00194C"/>
                </a:solidFill>
              </a:rPr>
              <a:t>sitting on a scarlet beast</a:t>
            </a:r>
            <a:r>
              <a:rPr lang="en-US" dirty="0" smtClean="0">
                <a:solidFill>
                  <a:srgbClr val="00194C"/>
                </a:solidFill>
              </a:rPr>
              <a:t>, full of blasphemous names, having </a:t>
            </a:r>
            <a:r>
              <a:rPr lang="en-US" u="sng" dirty="0" smtClean="0">
                <a:solidFill>
                  <a:srgbClr val="00194C"/>
                </a:solidFill>
              </a:rPr>
              <a:t>seven heads and ten horns</a:t>
            </a:r>
            <a:r>
              <a:rPr lang="en-US" dirty="0" smtClean="0">
                <a:solidFill>
                  <a:srgbClr val="00194C"/>
                </a:solidFill>
              </a:rPr>
              <a:t>. The woman was clothed in purple and scarlet, and adorned with gold and precious stones and pearls, having in her hand a gold cup full of abominations and of the unclean things of her immorality, and on her forehead a name </a:t>
            </a:r>
            <a:r>
              <a:rPr lang="en-US" i="1" dirty="0" smtClean="0">
                <a:solidFill>
                  <a:srgbClr val="00194C"/>
                </a:solidFill>
              </a:rPr>
              <a:t>was</a:t>
            </a:r>
            <a:r>
              <a:rPr lang="en-US" dirty="0" smtClean="0">
                <a:solidFill>
                  <a:srgbClr val="00194C"/>
                </a:solidFill>
              </a:rPr>
              <a:t> written, a mystery, </a:t>
            </a:r>
            <a:r>
              <a:rPr lang="en-US" sz="2400" dirty="0" smtClean="0">
                <a:solidFill>
                  <a:srgbClr val="00194C"/>
                </a:solidFill>
              </a:rPr>
              <a:t>"BABYLON THE GREAT, THE MOTHER OF HARLOTS AND OF THE ABOMINATIONS OF THE EARTH."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990600"/>
          </a:xfrm>
        </p:spPr>
        <p:txBody>
          <a:bodyPr>
            <a:normAutofit/>
          </a:bodyPr>
          <a:lstStyle/>
          <a:p>
            <a:pPr algn="ctr"/>
            <a:r>
              <a:rPr lang="en-US" sz="5400" dirty="0" smtClean="0">
                <a:solidFill>
                  <a:srgbClr val="002060"/>
                </a:solidFill>
              </a:rPr>
              <a:t>HER CLOTHING</a:t>
            </a:r>
            <a:endParaRPr lang="en-US" sz="5400" dirty="0">
              <a:solidFill>
                <a:srgbClr val="002060"/>
              </a:solidFill>
            </a:endParaRPr>
          </a:p>
        </p:txBody>
      </p:sp>
      <p:sp>
        <p:nvSpPr>
          <p:cNvPr id="6" name="Content Placeholder 5"/>
          <p:cNvSpPr>
            <a:spLocks noGrp="1"/>
          </p:cNvSpPr>
          <p:nvPr>
            <p:ph idx="1"/>
          </p:nvPr>
        </p:nvSpPr>
        <p:spPr>
          <a:xfrm>
            <a:off x="0" y="1066800"/>
            <a:ext cx="9144000" cy="5791200"/>
          </a:xfrm>
        </p:spPr>
        <p:txBody>
          <a:bodyPr>
            <a:noAutofit/>
          </a:bodyPr>
          <a:lstStyle/>
          <a:p>
            <a:pPr>
              <a:lnSpc>
                <a:spcPct val="90000"/>
              </a:lnSpc>
              <a:spcBef>
                <a:spcPts val="0"/>
              </a:spcBef>
            </a:pPr>
            <a:r>
              <a:rPr lang="en-US" b="1" dirty="0" smtClean="0">
                <a:solidFill>
                  <a:srgbClr val="00194C"/>
                </a:solidFill>
              </a:rPr>
              <a:t>Revelation 17:4 </a:t>
            </a:r>
            <a:r>
              <a:rPr lang="en-US" dirty="0" smtClean="0">
                <a:solidFill>
                  <a:srgbClr val="00194C"/>
                </a:solidFill>
              </a:rPr>
              <a:t>The woman was clothed in purple and scarlet</a:t>
            </a:r>
            <a:r>
              <a:rPr lang="en-US" spc="-150" dirty="0" smtClean="0">
                <a:solidFill>
                  <a:srgbClr val="00194C"/>
                </a:solidFill>
              </a:rPr>
              <a:t>, and </a:t>
            </a:r>
            <a:r>
              <a:rPr lang="en-US" dirty="0" smtClean="0">
                <a:solidFill>
                  <a:srgbClr val="00194C"/>
                </a:solidFill>
              </a:rPr>
              <a:t>adorned with gold and precious stones and pearls, having in her hand a gold cup </a:t>
            </a:r>
            <a:r>
              <a:rPr lang="en-US" spc="-150" dirty="0" smtClean="0">
                <a:solidFill>
                  <a:srgbClr val="00194C"/>
                </a:solidFill>
              </a:rPr>
              <a:t>full of </a:t>
            </a:r>
            <a:r>
              <a:rPr lang="en-US" dirty="0" err="1" smtClean="0">
                <a:solidFill>
                  <a:srgbClr val="00194C"/>
                </a:solidFill>
              </a:rPr>
              <a:t>abom</a:t>
            </a:r>
            <a:r>
              <a:rPr lang="en-US" dirty="0" smtClean="0">
                <a:solidFill>
                  <a:srgbClr val="00194C"/>
                </a:solidFill>
              </a:rPr>
              <a:t>-         </a:t>
            </a:r>
            <a:r>
              <a:rPr lang="en-US" dirty="0" err="1" smtClean="0">
                <a:solidFill>
                  <a:srgbClr val="00194C"/>
                </a:solidFill>
              </a:rPr>
              <a:t>inations</a:t>
            </a:r>
            <a:r>
              <a:rPr lang="en-US" dirty="0" smtClean="0">
                <a:solidFill>
                  <a:srgbClr val="00194C"/>
                </a:solidFill>
              </a:rPr>
              <a:t> and of the unclean things of her immorality…</a:t>
            </a:r>
            <a:br>
              <a:rPr lang="en-US" dirty="0" smtClean="0">
                <a:solidFill>
                  <a:srgbClr val="00194C"/>
                </a:solidFill>
              </a:rPr>
            </a:br>
            <a:endParaRPr lang="en-US" dirty="0">
              <a:solidFill>
                <a:srgbClr val="00194C"/>
              </a:solidFill>
              <a:latin typeface="Tahoma" pitchFamily="34" charset="0"/>
              <a:ea typeface="Tahoma" pitchFamily="34" charset="0"/>
              <a:cs typeface="Tahoma" pitchFamily="34" charset="0"/>
            </a:endParaRPr>
          </a:p>
        </p:txBody>
      </p:sp>
      <p:pic>
        <p:nvPicPr>
          <p:cNvPr id="10242" name="Picture 2" descr="https://classconnection.s3.amazonaws.com/718/flashcards/411718/png/41319211101507.png"/>
          <p:cNvPicPr>
            <a:picLocks noChangeAspect="1" noChangeArrowheads="1"/>
          </p:cNvPicPr>
          <p:nvPr/>
        </p:nvPicPr>
        <p:blipFill>
          <a:blip r:embed="rId2" cstate="print"/>
          <a:srcRect/>
          <a:stretch>
            <a:fillRect/>
          </a:stretch>
        </p:blipFill>
        <p:spPr bwMode="auto">
          <a:xfrm>
            <a:off x="304800" y="2743200"/>
            <a:ext cx="2172615" cy="4114800"/>
          </a:xfrm>
          <a:prstGeom prst="rect">
            <a:avLst/>
          </a:prstGeom>
          <a:noFill/>
        </p:spPr>
      </p:pic>
      <p:pic>
        <p:nvPicPr>
          <p:cNvPr id="10244" name="Picture 4" descr="https://2.bp.blogspot.com/_W7UCmSjCuNE/RaQd8FIni5I/AAAAAAAAAD8/gg5IgTi5oKM/s320/hadrian-crescent%2520and%2520star.jpg"/>
          <p:cNvPicPr>
            <a:picLocks noChangeAspect="1" noChangeArrowheads="1"/>
          </p:cNvPicPr>
          <p:nvPr/>
        </p:nvPicPr>
        <p:blipFill>
          <a:blip r:embed="rId3" cstate="print"/>
          <a:srcRect/>
          <a:stretch>
            <a:fillRect/>
          </a:stretch>
        </p:blipFill>
        <p:spPr bwMode="auto">
          <a:xfrm>
            <a:off x="2819400" y="2743200"/>
            <a:ext cx="3048000" cy="1552576"/>
          </a:xfrm>
          <a:prstGeom prst="rect">
            <a:avLst/>
          </a:prstGeom>
          <a:noFill/>
        </p:spPr>
      </p:pic>
      <p:pic>
        <p:nvPicPr>
          <p:cNvPr id="10246" name="Picture 6" descr="https://tse1.mm.bing.net/th?id=OIP.lhyRfFdJbji8K1quMfojwQAAAA&amp;pid=15.1&amp;P=0&amp;w=300&amp;h=300"/>
          <p:cNvPicPr>
            <a:picLocks noChangeAspect="1" noChangeArrowheads="1"/>
          </p:cNvPicPr>
          <p:nvPr/>
        </p:nvPicPr>
        <p:blipFill>
          <a:blip r:embed="rId4" cstate="print"/>
          <a:srcRect/>
          <a:stretch>
            <a:fillRect/>
          </a:stretch>
        </p:blipFill>
        <p:spPr bwMode="auto">
          <a:xfrm>
            <a:off x="2819400" y="4419600"/>
            <a:ext cx="2619375" cy="2609851"/>
          </a:xfrm>
          <a:prstGeom prst="rect">
            <a:avLst/>
          </a:prstGeom>
          <a:noFill/>
        </p:spPr>
      </p:pic>
      <p:pic>
        <p:nvPicPr>
          <p:cNvPr id="10250" name="Picture 10" descr="http://www.catholicvote.org/wp-content/uploads/2014/03/golden-calf.jpg"/>
          <p:cNvPicPr>
            <a:picLocks noChangeAspect="1" noChangeArrowheads="1"/>
          </p:cNvPicPr>
          <p:nvPr/>
        </p:nvPicPr>
        <p:blipFill>
          <a:blip r:embed="rId5" cstate="print"/>
          <a:srcRect/>
          <a:stretch>
            <a:fillRect/>
          </a:stretch>
        </p:blipFill>
        <p:spPr bwMode="auto">
          <a:xfrm>
            <a:off x="5943600" y="2895600"/>
            <a:ext cx="3426822" cy="36576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990600"/>
          </a:xfrm>
        </p:spPr>
        <p:txBody>
          <a:bodyPr>
            <a:normAutofit/>
          </a:bodyPr>
          <a:lstStyle/>
          <a:p>
            <a:pPr algn="ctr"/>
            <a:r>
              <a:rPr lang="en-US" sz="5400" dirty="0" smtClean="0">
                <a:solidFill>
                  <a:srgbClr val="002060"/>
                </a:solidFill>
              </a:rPr>
              <a:t>MYSTERY BABYLON</a:t>
            </a:r>
            <a:endParaRPr lang="en-US" sz="5400" dirty="0">
              <a:solidFill>
                <a:srgbClr val="002060"/>
              </a:solidFill>
            </a:endParaRPr>
          </a:p>
        </p:txBody>
      </p:sp>
      <p:sp>
        <p:nvSpPr>
          <p:cNvPr id="6" name="Content Placeholder 5"/>
          <p:cNvSpPr>
            <a:spLocks noGrp="1"/>
          </p:cNvSpPr>
          <p:nvPr>
            <p:ph idx="1"/>
          </p:nvPr>
        </p:nvSpPr>
        <p:spPr>
          <a:xfrm>
            <a:off x="0" y="990600"/>
            <a:ext cx="9144000" cy="5867400"/>
          </a:xfrm>
        </p:spPr>
        <p:txBody>
          <a:bodyPr>
            <a:noAutofit/>
          </a:bodyPr>
          <a:lstStyle/>
          <a:p>
            <a:pPr>
              <a:lnSpc>
                <a:spcPct val="90000"/>
              </a:lnSpc>
              <a:spcBef>
                <a:spcPts val="0"/>
              </a:spcBef>
            </a:pPr>
            <a:r>
              <a:rPr lang="en-US" b="1" dirty="0" smtClean="0">
                <a:solidFill>
                  <a:srgbClr val="00194C"/>
                </a:solidFill>
              </a:rPr>
              <a:t>Revelation </a:t>
            </a:r>
            <a:r>
              <a:rPr lang="en-US" b="1" spc="-150" dirty="0" smtClean="0">
                <a:solidFill>
                  <a:srgbClr val="00194C"/>
                </a:solidFill>
              </a:rPr>
              <a:t>17:7-11</a:t>
            </a:r>
            <a:r>
              <a:rPr lang="en-US" b="1" dirty="0" smtClean="0">
                <a:solidFill>
                  <a:srgbClr val="00194C"/>
                </a:solidFill>
              </a:rPr>
              <a:t> </a:t>
            </a:r>
            <a:r>
              <a:rPr lang="en-US" dirty="0" smtClean="0">
                <a:solidFill>
                  <a:srgbClr val="00194C"/>
                </a:solidFill>
              </a:rPr>
              <a:t> And the angel said to me, "Why do you wonder? </a:t>
            </a:r>
            <a:r>
              <a:rPr lang="en-US" spc="-150" dirty="0" smtClean="0">
                <a:solidFill>
                  <a:srgbClr val="00194C"/>
                </a:solidFill>
              </a:rPr>
              <a:t>I will tell you </a:t>
            </a:r>
            <a:r>
              <a:rPr lang="en-US" dirty="0" smtClean="0">
                <a:solidFill>
                  <a:srgbClr val="00194C"/>
                </a:solidFill>
              </a:rPr>
              <a:t>the mystery of the woman and of the beast that carries her, which has the seven heads </a:t>
            </a:r>
            <a:r>
              <a:rPr lang="en-US" spc="-150" dirty="0" smtClean="0">
                <a:solidFill>
                  <a:srgbClr val="00194C"/>
                </a:solidFill>
              </a:rPr>
              <a:t>and the ten horns. The </a:t>
            </a:r>
            <a:r>
              <a:rPr lang="en-US" dirty="0" smtClean="0">
                <a:solidFill>
                  <a:srgbClr val="00194C"/>
                </a:solidFill>
              </a:rPr>
              <a:t>beast </a:t>
            </a:r>
            <a:r>
              <a:rPr lang="en-US" spc="-150" dirty="0" smtClean="0">
                <a:solidFill>
                  <a:srgbClr val="00194C"/>
                </a:solidFill>
              </a:rPr>
              <a:t>that you </a:t>
            </a:r>
            <a:r>
              <a:rPr lang="en-US" dirty="0" smtClean="0">
                <a:solidFill>
                  <a:srgbClr val="00194C"/>
                </a:solidFill>
              </a:rPr>
              <a:t>saw was and is </a:t>
            </a:r>
            <a:r>
              <a:rPr lang="en-US" spc="-150" dirty="0" smtClean="0">
                <a:solidFill>
                  <a:srgbClr val="00194C"/>
                </a:solidFill>
              </a:rPr>
              <a:t>not, and is </a:t>
            </a:r>
            <a:r>
              <a:rPr lang="en-US" dirty="0" smtClean="0">
                <a:solidFill>
                  <a:srgbClr val="00194C"/>
                </a:solidFill>
              </a:rPr>
              <a:t>about to come up </a:t>
            </a:r>
            <a:r>
              <a:rPr lang="en-US" spc="-150" dirty="0" smtClean="0">
                <a:solidFill>
                  <a:srgbClr val="00194C"/>
                </a:solidFill>
              </a:rPr>
              <a:t>out of the </a:t>
            </a:r>
            <a:r>
              <a:rPr lang="en-US" dirty="0" smtClean="0">
                <a:solidFill>
                  <a:srgbClr val="00194C"/>
                </a:solidFill>
              </a:rPr>
              <a:t>abyss </a:t>
            </a:r>
            <a:r>
              <a:rPr lang="en-US" spc="-150" dirty="0" smtClean="0">
                <a:solidFill>
                  <a:srgbClr val="00194C"/>
                </a:solidFill>
              </a:rPr>
              <a:t>and go </a:t>
            </a:r>
            <a:r>
              <a:rPr lang="en-US" dirty="0" smtClean="0">
                <a:solidFill>
                  <a:srgbClr val="00194C"/>
                </a:solidFill>
              </a:rPr>
              <a:t>to destruction. And those who dwell on the earth, whose name has not been written in the book of life from the foundation of the world, will wonde</a:t>
            </a:r>
            <a:r>
              <a:rPr lang="en-US" spc="-150" dirty="0" smtClean="0">
                <a:solidFill>
                  <a:srgbClr val="00194C"/>
                </a:solidFill>
              </a:rPr>
              <a:t>r when they </a:t>
            </a:r>
            <a:r>
              <a:rPr lang="en-US" dirty="0" smtClean="0">
                <a:solidFill>
                  <a:srgbClr val="00194C"/>
                </a:solidFill>
              </a:rPr>
              <a:t>see the beast, that</a:t>
            </a:r>
            <a:r>
              <a:rPr lang="en-US" spc="-150" dirty="0" smtClean="0">
                <a:solidFill>
                  <a:srgbClr val="00194C"/>
                </a:solidFill>
              </a:rPr>
              <a:t> he </a:t>
            </a:r>
            <a:r>
              <a:rPr lang="en-US" dirty="0" smtClean="0">
                <a:solidFill>
                  <a:srgbClr val="00194C"/>
                </a:solidFill>
              </a:rPr>
              <a:t>was </a:t>
            </a:r>
            <a:r>
              <a:rPr lang="en-US" spc="-150" dirty="0" smtClean="0">
                <a:solidFill>
                  <a:srgbClr val="00194C"/>
                </a:solidFill>
              </a:rPr>
              <a:t>and is </a:t>
            </a:r>
            <a:r>
              <a:rPr lang="en-US" dirty="0" smtClean="0">
                <a:solidFill>
                  <a:srgbClr val="00194C"/>
                </a:solidFill>
              </a:rPr>
              <a:t>not and will come. Here is the mind which has wisdom. The </a:t>
            </a:r>
            <a:r>
              <a:rPr lang="en-US" u="sng" dirty="0" smtClean="0">
                <a:solidFill>
                  <a:srgbClr val="00194C"/>
                </a:solidFill>
              </a:rPr>
              <a:t>seven heads </a:t>
            </a:r>
            <a:r>
              <a:rPr lang="en-US" dirty="0" smtClean="0">
                <a:solidFill>
                  <a:srgbClr val="00194C"/>
                </a:solidFill>
              </a:rPr>
              <a:t>are </a:t>
            </a:r>
            <a:r>
              <a:rPr lang="en-US" b="1" dirty="0" smtClean="0">
                <a:solidFill>
                  <a:srgbClr val="00194C"/>
                </a:solidFill>
              </a:rPr>
              <a:t>seven</a:t>
            </a:r>
            <a:r>
              <a:rPr lang="en-US" dirty="0" smtClean="0">
                <a:solidFill>
                  <a:srgbClr val="00194C"/>
                </a:solidFill>
              </a:rPr>
              <a:t> </a:t>
            </a:r>
            <a:r>
              <a:rPr lang="en-US" b="1" dirty="0" smtClean="0">
                <a:solidFill>
                  <a:srgbClr val="00194C"/>
                </a:solidFill>
              </a:rPr>
              <a:t>mountains</a:t>
            </a:r>
            <a:r>
              <a:rPr lang="en-US" dirty="0" smtClean="0">
                <a:solidFill>
                  <a:srgbClr val="00194C"/>
                </a:solidFill>
              </a:rPr>
              <a:t> on which the </a:t>
            </a:r>
            <a:r>
              <a:rPr lang="en-US" spc="-150" dirty="0" smtClean="0">
                <a:solidFill>
                  <a:srgbClr val="00194C"/>
                </a:solidFill>
              </a:rPr>
              <a:t>woman sits, and  </a:t>
            </a:r>
            <a:r>
              <a:rPr lang="en-US" dirty="0" smtClean="0">
                <a:solidFill>
                  <a:srgbClr val="00194C"/>
                </a:solidFill>
              </a:rPr>
              <a:t>they are seven kings; five have fallen, one is, the other has not yet come;</a:t>
            </a:r>
            <a:r>
              <a:rPr lang="en-US" spc="-150" dirty="0" smtClean="0">
                <a:solidFill>
                  <a:srgbClr val="00194C"/>
                </a:solidFill>
              </a:rPr>
              <a:t> when </a:t>
            </a:r>
            <a:r>
              <a:rPr lang="en-US" dirty="0" smtClean="0">
                <a:solidFill>
                  <a:srgbClr val="00194C"/>
                </a:solidFill>
              </a:rPr>
              <a:t>he </a:t>
            </a:r>
            <a:r>
              <a:rPr lang="en-US" spc="-150" dirty="0" smtClean="0">
                <a:solidFill>
                  <a:srgbClr val="00194C"/>
                </a:solidFill>
              </a:rPr>
              <a:t>comes, he must remain a little </a:t>
            </a:r>
            <a:r>
              <a:rPr lang="en-US" dirty="0" smtClean="0">
                <a:solidFill>
                  <a:srgbClr val="00194C"/>
                </a:solidFill>
              </a:rPr>
              <a:t>while. The beast which was and is not, is </a:t>
            </a:r>
            <a:r>
              <a:rPr lang="en-US" spc="-150" dirty="0" smtClean="0">
                <a:solidFill>
                  <a:srgbClr val="00194C"/>
                </a:solidFill>
              </a:rPr>
              <a:t>himself also an eighth</a:t>
            </a:r>
            <a:r>
              <a:rPr lang="en-US" dirty="0" smtClean="0">
                <a:solidFill>
                  <a:srgbClr val="00194C"/>
                </a:solidFill>
              </a:rPr>
              <a:t> and is </a:t>
            </a:r>
            <a:r>
              <a:rPr lang="en-US" i="1" dirty="0" smtClean="0">
                <a:solidFill>
                  <a:srgbClr val="00194C"/>
                </a:solidFill>
              </a:rPr>
              <a:t>one</a:t>
            </a:r>
            <a:r>
              <a:rPr lang="en-US" dirty="0" smtClean="0">
                <a:solidFill>
                  <a:srgbClr val="00194C"/>
                </a:solidFill>
              </a:rPr>
              <a:t> of the seven, and he goes to destruction. </a:t>
            </a:r>
          </a:p>
          <a:p>
            <a:pPr>
              <a:lnSpc>
                <a:spcPct val="90000"/>
              </a:lnSpc>
              <a:spcBef>
                <a:spcPts val="0"/>
              </a:spcBef>
            </a:pPr>
            <a:endParaRPr lang="en-US" dirty="0">
              <a:solidFill>
                <a:srgbClr val="00194C"/>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0"/>
            <a:ext cx="9525000" cy="990600"/>
          </a:xfrm>
        </p:spPr>
        <p:txBody>
          <a:bodyPr>
            <a:normAutofit/>
          </a:bodyPr>
          <a:lstStyle/>
          <a:p>
            <a:pPr algn="ctr"/>
            <a:r>
              <a:rPr lang="en-US" sz="5400" spc="-150" dirty="0" smtClean="0">
                <a:solidFill>
                  <a:srgbClr val="002060"/>
                </a:solidFill>
                <a:latin typeface="Tahoma" pitchFamily="34" charset="0"/>
                <a:ea typeface="Tahoma" pitchFamily="34" charset="0"/>
                <a:cs typeface="Tahoma" pitchFamily="34" charset="0"/>
              </a:rPr>
              <a:t>THE BEAST</a:t>
            </a:r>
            <a:endParaRPr lang="en-US" sz="5400" spc="-150" dirty="0">
              <a:solidFill>
                <a:srgbClr val="002060"/>
              </a:solidFill>
              <a:latin typeface="Tahoma" pitchFamily="34" charset="0"/>
              <a:ea typeface="Tahoma" pitchFamily="34" charset="0"/>
              <a:cs typeface="Tahoma" pitchFamily="34" charset="0"/>
            </a:endParaRPr>
          </a:p>
        </p:txBody>
      </p:sp>
      <p:sp>
        <p:nvSpPr>
          <p:cNvPr id="6" name="Content Placeholder 5"/>
          <p:cNvSpPr>
            <a:spLocks noGrp="1"/>
          </p:cNvSpPr>
          <p:nvPr>
            <p:ph idx="1"/>
          </p:nvPr>
        </p:nvSpPr>
        <p:spPr>
          <a:xfrm>
            <a:off x="0" y="1066800"/>
            <a:ext cx="9144000" cy="5791200"/>
          </a:xfrm>
        </p:spPr>
        <p:txBody>
          <a:bodyPr>
            <a:noAutofit/>
          </a:bodyPr>
          <a:lstStyle/>
          <a:p>
            <a:pPr>
              <a:lnSpc>
                <a:spcPct val="88000"/>
              </a:lnSpc>
              <a:spcBef>
                <a:spcPts val="100"/>
              </a:spcBef>
            </a:pPr>
            <a:r>
              <a:rPr lang="en-US" b="1" dirty="0" smtClean="0">
                <a:solidFill>
                  <a:srgbClr val="00194C"/>
                </a:solidFill>
              </a:rPr>
              <a:t>Revelation 13:1-4  </a:t>
            </a:r>
            <a:r>
              <a:rPr lang="en-US" dirty="0" smtClean="0">
                <a:solidFill>
                  <a:srgbClr val="00194C"/>
                </a:solidFill>
              </a:rPr>
              <a:t>And the dragon stood on the sand of the seashore. Then I saw a beast coming up out of the sea, having ten horns and seven heads, and on his horns </a:t>
            </a:r>
            <a:r>
              <a:rPr lang="en-US" i="1" dirty="0" smtClean="0">
                <a:solidFill>
                  <a:srgbClr val="00194C"/>
                </a:solidFill>
              </a:rPr>
              <a:t>were</a:t>
            </a:r>
            <a:r>
              <a:rPr lang="en-US" dirty="0" smtClean="0">
                <a:solidFill>
                  <a:srgbClr val="00194C"/>
                </a:solidFill>
              </a:rPr>
              <a:t> ten diadems, and on his heads </a:t>
            </a:r>
            <a:r>
              <a:rPr lang="en-US" i="1" dirty="0" smtClean="0">
                <a:solidFill>
                  <a:srgbClr val="00194C"/>
                </a:solidFill>
              </a:rPr>
              <a:t>were</a:t>
            </a:r>
            <a:r>
              <a:rPr lang="en-US" dirty="0" smtClean="0">
                <a:solidFill>
                  <a:srgbClr val="00194C"/>
                </a:solidFill>
              </a:rPr>
              <a:t> blasphemous names. And the beast which I saw was like a leopard, and his feet were like </a:t>
            </a:r>
            <a:r>
              <a:rPr lang="en-US" i="1" dirty="0" smtClean="0">
                <a:solidFill>
                  <a:srgbClr val="00194C"/>
                </a:solidFill>
              </a:rPr>
              <a:t>those</a:t>
            </a:r>
            <a:r>
              <a:rPr lang="en-US" dirty="0" smtClean="0">
                <a:solidFill>
                  <a:srgbClr val="00194C"/>
                </a:solidFill>
              </a:rPr>
              <a:t> of a bear, and his mouth l</a:t>
            </a:r>
            <a:r>
              <a:rPr lang="en-US" spc="-150" dirty="0" smtClean="0">
                <a:solidFill>
                  <a:srgbClr val="00194C"/>
                </a:solidFill>
              </a:rPr>
              <a:t>ike the </a:t>
            </a:r>
            <a:r>
              <a:rPr lang="en-US" dirty="0" smtClean="0">
                <a:solidFill>
                  <a:srgbClr val="00194C"/>
                </a:solidFill>
              </a:rPr>
              <a:t>mouth of a lion. And the dragon gave him his power </a:t>
            </a:r>
            <a:r>
              <a:rPr lang="en-US" spc="-150" dirty="0" smtClean="0">
                <a:solidFill>
                  <a:srgbClr val="00194C"/>
                </a:solidFill>
              </a:rPr>
              <a:t>and his </a:t>
            </a:r>
            <a:r>
              <a:rPr lang="en-US" dirty="0" smtClean="0">
                <a:solidFill>
                  <a:srgbClr val="00194C"/>
                </a:solidFill>
              </a:rPr>
              <a:t>throne and great authority. </a:t>
            </a:r>
            <a:r>
              <a:rPr lang="en-US" i="1" dirty="0" smtClean="0">
                <a:solidFill>
                  <a:srgbClr val="00194C"/>
                </a:solidFill>
              </a:rPr>
              <a:t>I saw</a:t>
            </a:r>
            <a:r>
              <a:rPr lang="en-US" dirty="0" smtClean="0">
                <a:solidFill>
                  <a:srgbClr val="00194C"/>
                </a:solidFill>
              </a:rPr>
              <a:t> one of his heads as if it had been slain, and his fatal wound was healed. And the whole earth was amazed </a:t>
            </a:r>
            <a:r>
              <a:rPr lang="en-US" i="1" dirty="0" smtClean="0">
                <a:solidFill>
                  <a:srgbClr val="00194C"/>
                </a:solidFill>
              </a:rPr>
              <a:t>and followed</a:t>
            </a:r>
            <a:r>
              <a:rPr lang="en-US" dirty="0" smtClean="0">
                <a:solidFill>
                  <a:srgbClr val="00194C"/>
                </a:solidFill>
              </a:rPr>
              <a:t> after the beast; they worshiped the dragon because he gave his authority to the beast; and they worshiped the beast, saying, "Who is like the beast, and who is able to wage war with him?“</a:t>
            </a:r>
          </a:p>
          <a:p>
            <a:pPr>
              <a:lnSpc>
                <a:spcPct val="88000"/>
              </a:lnSpc>
              <a:spcBef>
                <a:spcPts val="100"/>
              </a:spcBef>
            </a:pPr>
            <a:r>
              <a:rPr lang="en-US" dirty="0" smtClean="0">
                <a:solidFill>
                  <a:srgbClr val="00194C"/>
                </a:solidFill>
              </a:rPr>
              <a:t>THE ANTICHRIST </a:t>
            </a:r>
          </a:p>
          <a:p>
            <a:pPr>
              <a:lnSpc>
                <a:spcPct val="90000"/>
              </a:lnSpc>
              <a:spcBef>
                <a:spcPts val="100"/>
              </a:spcBef>
            </a:pPr>
            <a:endParaRPr lang="en-US" dirty="0" smtClean="0">
              <a:solidFill>
                <a:srgbClr val="00194C"/>
              </a:solidFill>
              <a:latin typeface="Tahoma" pitchFamily="34" charset="0"/>
              <a:ea typeface="Tahoma" pitchFamily="34" charset="0"/>
              <a:cs typeface="Tahoma"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066800"/>
          </a:xfrm>
        </p:spPr>
        <p:txBody>
          <a:bodyPr>
            <a:normAutofit/>
          </a:bodyPr>
          <a:lstStyle/>
          <a:p>
            <a:pPr algn="ctr"/>
            <a:r>
              <a:rPr lang="en-US" sz="4800" dirty="0" smtClean="0">
                <a:solidFill>
                  <a:srgbClr val="00153E"/>
                </a:solidFill>
                <a:latin typeface="Tahoma" pitchFamily="34" charset="0"/>
                <a:ea typeface="Tahoma" pitchFamily="34" charset="0"/>
                <a:cs typeface="Tahoma" pitchFamily="34" charset="0"/>
              </a:rPr>
              <a:t>FOUR BEASTS DANIEL SAW</a:t>
            </a:r>
            <a:endParaRPr lang="en-US" sz="4800" dirty="0">
              <a:solidFill>
                <a:srgbClr val="00153E"/>
              </a:solidFill>
              <a:latin typeface="Tahoma" pitchFamily="34" charset="0"/>
              <a:ea typeface="Tahoma" pitchFamily="34" charset="0"/>
              <a:cs typeface="Tahoma" pitchFamily="34" charset="0"/>
            </a:endParaRPr>
          </a:p>
        </p:txBody>
      </p:sp>
      <p:sp>
        <p:nvSpPr>
          <p:cNvPr id="4" name="Content Placeholder 3"/>
          <p:cNvSpPr>
            <a:spLocks noGrp="1"/>
          </p:cNvSpPr>
          <p:nvPr>
            <p:ph idx="1"/>
          </p:nvPr>
        </p:nvSpPr>
        <p:spPr>
          <a:xfrm>
            <a:off x="0" y="1066800"/>
            <a:ext cx="9144000" cy="5791200"/>
          </a:xfrm>
        </p:spPr>
        <p:txBody>
          <a:bodyPr>
            <a:noAutofit/>
          </a:bodyPr>
          <a:lstStyle/>
          <a:p>
            <a:pPr>
              <a:lnSpc>
                <a:spcPct val="90000"/>
              </a:lnSpc>
              <a:spcBef>
                <a:spcPts val="0"/>
              </a:spcBef>
            </a:pPr>
            <a:r>
              <a:rPr lang="en-US" dirty="0" smtClean="0">
                <a:solidFill>
                  <a:srgbClr val="00194C"/>
                </a:solidFill>
              </a:rPr>
              <a:t>Lion with wings of eagle</a:t>
            </a:r>
          </a:p>
          <a:p>
            <a:pPr>
              <a:lnSpc>
                <a:spcPct val="90000"/>
              </a:lnSpc>
              <a:spcBef>
                <a:spcPts val="0"/>
              </a:spcBef>
            </a:pPr>
            <a:r>
              <a:rPr lang="en-US" dirty="0" smtClean="0">
                <a:solidFill>
                  <a:srgbClr val="00194C"/>
                </a:solidFill>
              </a:rPr>
              <a:t>Bear, stronger on one side than the other</a:t>
            </a:r>
          </a:p>
          <a:p>
            <a:pPr>
              <a:lnSpc>
                <a:spcPct val="90000"/>
              </a:lnSpc>
              <a:spcBef>
                <a:spcPts val="0"/>
              </a:spcBef>
            </a:pPr>
            <a:r>
              <a:rPr lang="en-US" dirty="0" smtClean="0">
                <a:solidFill>
                  <a:srgbClr val="00194C"/>
                </a:solidFill>
                <a:latin typeface="Tahoma" pitchFamily="34" charset="0"/>
                <a:ea typeface="Tahoma" pitchFamily="34" charset="0"/>
                <a:cs typeface="Tahoma" pitchFamily="34" charset="0"/>
              </a:rPr>
              <a:t>Leopard with four wings and four heads</a:t>
            </a:r>
          </a:p>
          <a:p>
            <a:pPr>
              <a:lnSpc>
                <a:spcPct val="90000"/>
              </a:lnSpc>
              <a:spcBef>
                <a:spcPts val="0"/>
              </a:spcBef>
            </a:pPr>
            <a:r>
              <a:rPr lang="en-US" dirty="0" smtClean="0">
                <a:solidFill>
                  <a:srgbClr val="00194C"/>
                </a:solidFill>
              </a:rPr>
              <a:t>Horrible 4</a:t>
            </a:r>
            <a:r>
              <a:rPr lang="en-US" baseline="30000" dirty="0" smtClean="0">
                <a:solidFill>
                  <a:srgbClr val="00194C"/>
                </a:solidFill>
              </a:rPr>
              <a:t>th</a:t>
            </a:r>
            <a:r>
              <a:rPr lang="en-US" dirty="0" smtClean="0">
                <a:solidFill>
                  <a:srgbClr val="00194C"/>
                </a:solidFill>
              </a:rPr>
              <a:t> beast with 10 horns; </a:t>
            </a:r>
            <a:r>
              <a:rPr lang="en-US" spc="-150" dirty="0" smtClean="0">
                <a:solidFill>
                  <a:srgbClr val="00194C"/>
                </a:solidFill>
              </a:rPr>
              <a:t>another h</a:t>
            </a:r>
            <a:r>
              <a:rPr lang="en-US" dirty="0" smtClean="0">
                <a:solidFill>
                  <a:srgbClr val="00194C"/>
                </a:solidFill>
              </a:rPr>
              <a:t>orn plucks 3</a:t>
            </a:r>
          </a:p>
          <a:p>
            <a:pPr>
              <a:lnSpc>
                <a:spcPct val="90000"/>
              </a:lnSpc>
              <a:spcBef>
                <a:spcPts val="0"/>
              </a:spcBef>
            </a:pPr>
            <a:r>
              <a:rPr lang="en-US" b="1" dirty="0" smtClean="0">
                <a:solidFill>
                  <a:srgbClr val="00194C"/>
                </a:solidFill>
              </a:rPr>
              <a:t>Daniel 7:11 </a:t>
            </a:r>
            <a:r>
              <a:rPr lang="en-US" dirty="0" smtClean="0">
                <a:solidFill>
                  <a:srgbClr val="00194C"/>
                </a:solidFill>
              </a:rPr>
              <a:t>"Then I kept looking because of the sound of the boastful words which the horn was speaking; I kept looking until the beast was slain, and its body was destroyed and given to the burning fire.”</a:t>
            </a:r>
          </a:p>
          <a:p>
            <a:pPr>
              <a:lnSpc>
                <a:spcPct val="90000"/>
              </a:lnSpc>
              <a:spcBef>
                <a:spcPts val="0"/>
              </a:spcBef>
            </a:pPr>
            <a:r>
              <a:rPr lang="en-US" b="1" dirty="0" smtClean="0">
                <a:solidFill>
                  <a:srgbClr val="00194C"/>
                </a:solidFill>
              </a:rPr>
              <a:t>Daniel 7:23-25 </a:t>
            </a:r>
            <a:r>
              <a:rPr lang="en-US" dirty="0" smtClean="0">
                <a:solidFill>
                  <a:srgbClr val="00194C"/>
                </a:solidFill>
              </a:rPr>
              <a:t>'As for the ten horns</a:t>
            </a:r>
            <a:r>
              <a:rPr lang="en-US" spc="-150" dirty="0" smtClean="0">
                <a:solidFill>
                  <a:srgbClr val="00194C"/>
                </a:solidFill>
              </a:rPr>
              <a:t>, out of </a:t>
            </a:r>
            <a:r>
              <a:rPr lang="en-US" dirty="0" smtClean="0">
                <a:solidFill>
                  <a:srgbClr val="00194C"/>
                </a:solidFill>
              </a:rPr>
              <a:t>this king-</a:t>
            </a:r>
            <a:r>
              <a:rPr lang="en-US" dirty="0" err="1" smtClean="0">
                <a:solidFill>
                  <a:srgbClr val="00194C"/>
                </a:solidFill>
              </a:rPr>
              <a:t>dom</a:t>
            </a:r>
            <a:r>
              <a:rPr lang="en-US" dirty="0" smtClean="0">
                <a:solidFill>
                  <a:srgbClr val="00194C"/>
                </a:solidFill>
              </a:rPr>
              <a:t> ten kings will arise; another will arise after them, and he will be </a:t>
            </a:r>
            <a:r>
              <a:rPr lang="en-US" spc="-150" dirty="0" smtClean="0">
                <a:solidFill>
                  <a:srgbClr val="00194C"/>
                </a:solidFill>
              </a:rPr>
              <a:t>different from the </a:t>
            </a:r>
            <a:r>
              <a:rPr lang="en-US" dirty="0" smtClean="0">
                <a:solidFill>
                  <a:srgbClr val="00194C"/>
                </a:solidFill>
              </a:rPr>
              <a:t>previous ones and will subdue three </a:t>
            </a:r>
            <a:r>
              <a:rPr lang="en-US" spc="-150" dirty="0" smtClean="0">
                <a:solidFill>
                  <a:srgbClr val="00194C"/>
                </a:solidFill>
              </a:rPr>
              <a:t>kings. 'He </a:t>
            </a:r>
            <a:r>
              <a:rPr lang="en-US" dirty="0" smtClean="0">
                <a:solidFill>
                  <a:srgbClr val="00194C"/>
                </a:solidFill>
              </a:rPr>
              <a:t>will speak out against the Most High and wear down the saints of the Highest One; he will intend to make alterations in times</a:t>
            </a:r>
            <a:r>
              <a:rPr lang="en-US" spc="-150" dirty="0" smtClean="0">
                <a:solidFill>
                  <a:srgbClr val="00194C"/>
                </a:solidFill>
              </a:rPr>
              <a:t> and </a:t>
            </a:r>
            <a:r>
              <a:rPr lang="en-US" dirty="0" smtClean="0">
                <a:solidFill>
                  <a:srgbClr val="00194C"/>
                </a:solidFill>
              </a:rPr>
              <a:t>in law; </a:t>
            </a:r>
            <a:r>
              <a:rPr lang="en-US" spc="-150" dirty="0" smtClean="0">
                <a:solidFill>
                  <a:srgbClr val="00194C"/>
                </a:solidFill>
              </a:rPr>
              <a:t>they will be </a:t>
            </a:r>
            <a:r>
              <a:rPr lang="en-US" dirty="0" smtClean="0">
                <a:solidFill>
                  <a:srgbClr val="00194C"/>
                </a:solidFill>
              </a:rPr>
              <a:t>given into </a:t>
            </a:r>
            <a:r>
              <a:rPr lang="en-US" spc="-150" dirty="0" smtClean="0">
                <a:solidFill>
                  <a:srgbClr val="00194C"/>
                </a:solidFill>
              </a:rPr>
              <a:t>his hand for a time, times, </a:t>
            </a:r>
            <a:r>
              <a:rPr lang="en-US" dirty="0" smtClean="0">
                <a:solidFill>
                  <a:srgbClr val="00194C"/>
                </a:solidFill>
              </a:rPr>
              <a:t>and </a:t>
            </a:r>
            <a:r>
              <a:rPr lang="en-US" spc="-150" dirty="0" smtClean="0">
                <a:solidFill>
                  <a:srgbClr val="00194C"/>
                </a:solidFill>
              </a:rPr>
              <a:t>half a </a:t>
            </a:r>
            <a:r>
              <a:rPr lang="en-US" dirty="0" smtClean="0">
                <a:solidFill>
                  <a:srgbClr val="00194C"/>
                </a:solidFill>
              </a:rPr>
              <a:t>time  </a:t>
            </a:r>
            <a:br>
              <a:rPr lang="en-US" dirty="0" smtClean="0">
                <a:solidFill>
                  <a:srgbClr val="00194C"/>
                </a:solidFill>
              </a:rPr>
            </a:br>
            <a:endParaRPr lang="en-US" dirty="0" smtClean="0">
              <a:solidFill>
                <a:srgbClr val="00194C"/>
              </a:solidFill>
            </a:endParaRPr>
          </a:p>
          <a:p>
            <a:pPr>
              <a:lnSpc>
                <a:spcPct val="90000"/>
              </a:lnSpc>
              <a:spcBef>
                <a:spcPts val="0"/>
              </a:spcBef>
            </a:pPr>
            <a:endParaRPr lang="en-US" dirty="0" smtClean="0">
              <a:solidFill>
                <a:srgbClr val="00194C"/>
              </a:solidFill>
            </a:endParaRPr>
          </a:p>
          <a:p>
            <a:pPr>
              <a:lnSpc>
                <a:spcPct val="90000"/>
              </a:lnSpc>
              <a:spcBef>
                <a:spcPts val="0"/>
              </a:spcBef>
            </a:pPr>
            <a:endParaRPr lang="en-US" dirty="0">
              <a:solidFill>
                <a:srgbClr val="00194C"/>
              </a:solidFill>
              <a:latin typeface="Tahoma" pitchFamily="34" charset="0"/>
              <a:ea typeface="Tahoma" pitchFamily="34" charset="0"/>
              <a:cs typeface="Tahoma"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pPr algn="ctr"/>
            <a:r>
              <a:rPr lang="en-US" sz="5400" dirty="0" smtClean="0">
                <a:solidFill>
                  <a:srgbClr val="00153E"/>
                </a:solidFill>
                <a:latin typeface="Tahoma" pitchFamily="34" charset="0"/>
                <a:ea typeface="Tahoma" pitchFamily="34" charset="0"/>
                <a:cs typeface="Tahoma" pitchFamily="34" charset="0"/>
              </a:rPr>
              <a:t>SUMMARIZE</a:t>
            </a:r>
            <a:endParaRPr lang="en-US" sz="5400" dirty="0">
              <a:solidFill>
                <a:srgbClr val="00153E"/>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0" y="1066800"/>
            <a:ext cx="9144000" cy="5791200"/>
          </a:xfrm>
        </p:spPr>
        <p:txBody>
          <a:bodyPr>
            <a:noAutofit/>
          </a:bodyPr>
          <a:lstStyle/>
          <a:p>
            <a:pPr>
              <a:lnSpc>
                <a:spcPct val="90000"/>
              </a:lnSpc>
              <a:spcBef>
                <a:spcPts val="200"/>
              </a:spcBef>
            </a:pPr>
            <a:r>
              <a:rPr lang="en-US" dirty="0" smtClean="0">
                <a:solidFill>
                  <a:srgbClr val="00194C"/>
                </a:solidFill>
              </a:rPr>
              <a:t>A harlot (people group worshiping wrongly)</a:t>
            </a:r>
          </a:p>
          <a:p>
            <a:pPr>
              <a:lnSpc>
                <a:spcPct val="90000"/>
              </a:lnSpc>
              <a:spcBef>
                <a:spcPts val="200"/>
              </a:spcBef>
            </a:pPr>
            <a:r>
              <a:rPr lang="en-US" dirty="0" smtClean="0">
                <a:solidFill>
                  <a:srgbClr val="00194C"/>
                </a:solidFill>
              </a:rPr>
              <a:t>The harlot is attired like the Babylonian cult goddess Ishtar and is the mother of harlots</a:t>
            </a:r>
          </a:p>
          <a:p>
            <a:pPr>
              <a:lnSpc>
                <a:spcPct val="90000"/>
              </a:lnSpc>
              <a:spcBef>
                <a:spcPts val="200"/>
              </a:spcBef>
            </a:pPr>
            <a:r>
              <a:rPr lang="en-US" dirty="0" smtClean="0">
                <a:solidFill>
                  <a:srgbClr val="00194C"/>
                </a:solidFill>
              </a:rPr>
              <a:t>The harlot is being punished for her immorality</a:t>
            </a:r>
          </a:p>
          <a:p>
            <a:pPr>
              <a:lnSpc>
                <a:spcPct val="90000"/>
              </a:lnSpc>
              <a:spcBef>
                <a:spcPts val="200"/>
              </a:spcBef>
            </a:pPr>
            <a:r>
              <a:rPr lang="en-US" dirty="0" smtClean="0">
                <a:solidFill>
                  <a:srgbClr val="00194C"/>
                </a:solidFill>
              </a:rPr>
              <a:t>The harlot is riding a beast—a world system bringing her into power</a:t>
            </a:r>
          </a:p>
          <a:p>
            <a:pPr>
              <a:lnSpc>
                <a:spcPct val="90000"/>
              </a:lnSpc>
              <a:spcBef>
                <a:spcPts val="200"/>
              </a:spcBef>
            </a:pPr>
            <a:r>
              <a:rPr lang="en-US" dirty="0" smtClean="0">
                <a:solidFill>
                  <a:srgbClr val="00194C"/>
                </a:solidFill>
              </a:rPr>
              <a:t>The beast has 10 horns and 7 heads</a:t>
            </a:r>
          </a:p>
          <a:p>
            <a:pPr>
              <a:lnSpc>
                <a:spcPct val="90000"/>
              </a:lnSpc>
              <a:spcBef>
                <a:spcPts val="200"/>
              </a:spcBef>
            </a:pPr>
            <a:r>
              <a:rPr lang="en-US" dirty="0" smtClean="0">
                <a:solidFill>
                  <a:srgbClr val="00194C"/>
                </a:solidFill>
              </a:rPr>
              <a:t>The heads are seven kingdoms: when John was writing, 5 had fallen, one was in power, and one was yet to come</a:t>
            </a:r>
          </a:p>
          <a:p>
            <a:pPr>
              <a:lnSpc>
                <a:spcPct val="90000"/>
              </a:lnSpc>
              <a:spcBef>
                <a:spcPts val="200"/>
              </a:spcBef>
            </a:pPr>
            <a:r>
              <a:rPr lang="en-US" dirty="0" smtClean="0">
                <a:solidFill>
                  <a:srgbClr val="00194C"/>
                </a:solidFill>
              </a:rPr>
              <a:t>The heads are also seven mountains (or hills) on which the harlot sits</a:t>
            </a:r>
          </a:p>
          <a:p>
            <a:pPr>
              <a:lnSpc>
                <a:spcPct val="90000"/>
              </a:lnSpc>
              <a:spcBef>
                <a:spcPts val="200"/>
              </a:spcBef>
            </a:pPr>
            <a:r>
              <a:rPr lang="en-US" dirty="0" smtClean="0">
                <a:solidFill>
                  <a:srgbClr val="00194C"/>
                </a:solidFill>
              </a:rPr>
              <a:t>The ten horns are ten kings that arise out of the former Roman Empire</a:t>
            </a:r>
          </a:p>
          <a:p>
            <a:pPr>
              <a:lnSpc>
                <a:spcPct val="90000"/>
              </a:lnSpc>
              <a:spcBef>
                <a:spcPts val="200"/>
              </a:spcBef>
            </a:pPr>
            <a:endParaRPr lang="en-US" dirty="0" smtClean="0">
              <a:solidFill>
                <a:srgbClr val="00194C"/>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0"/>
            <a:ext cx="8686800" cy="1066800"/>
          </a:xfrm>
        </p:spPr>
        <p:txBody>
          <a:bodyPr>
            <a:normAutofit/>
          </a:bodyPr>
          <a:lstStyle/>
          <a:p>
            <a:pPr algn="ctr"/>
            <a:r>
              <a:rPr lang="en-US" sz="5400" dirty="0" smtClean="0">
                <a:solidFill>
                  <a:srgbClr val="002060"/>
                </a:solidFill>
              </a:rPr>
              <a:t>THE FATE OF THE HARLOT</a:t>
            </a:r>
            <a:endParaRPr lang="en-US" sz="5400" dirty="0">
              <a:solidFill>
                <a:srgbClr val="002060"/>
              </a:solidFill>
            </a:endParaRPr>
          </a:p>
        </p:txBody>
      </p:sp>
      <p:sp>
        <p:nvSpPr>
          <p:cNvPr id="6" name="Content Placeholder 5"/>
          <p:cNvSpPr>
            <a:spLocks noGrp="1"/>
          </p:cNvSpPr>
          <p:nvPr>
            <p:ph idx="1"/>
          </p:nvPr>
        </p:nvSpPr>
        <p:spPr>
          <a:xfrm>
            <a:off x="0" y="990600"/>
            <a:ext cx="9144000" cy="5867400"/>
          </a:xfrm>
        </p:spPr>
        <p:txBody>
          <a:bodyPr>
            <a:noAutofit/>
          </a:bodyPr>
          <a:lstStyle/>
          <a:p>
            <a:pPr>
              <a:lnSpc>
                <a:spcPct val="90000"/>
              </a:lnSpc>
              <a:spcBef>
                <a:spcPts val="300"/>
              </a:spcBef>
            </a:pPr>
            <a:r>
              <a:rPr lang="en-US" b="1" dirty="0" smtClean="0">
                <a:solidFill>
                  <a:srgbClr val="00194C"/>
                </a:solidFill>
              </a:rPr>
              <a:t>Revelation 17:13-18 </a:t>
            </a:r>
            <a:r>
              <a:rPr lang="en-US" dirty="0" smtClean="0">
                <a:solidFill>
                  <a:srgbClr val="00194C"/>
                </a:solidFill>
              </a:rPr>
              <a:t>"These have one purpose, and they</a:t>
            </a:r>
            <a:r>
              <a:rPr lang="en-US" spc="-150" dirty="0" smtClean="0">
                <a:solidFill>
                  <a:srgbClr val="00194C"/>
                </a:solidFill>
              </a:rPr>
              <a:t> give </a:t>
            </a:r>
            <a:r>
              <a:rPr lang="en-US" dirty="0" smtClean="0">
                <a:solidFill>
                  <a:srgbClr val="00194C"/>
                </a:solidFill>
              </a:rPr>
              <a:t>their powe</a:t>
            </a:r>
            <a:r>
              <a:rPr lang="en-US" spc="-150" dirty="0" smtClean="0">
                <a:solidFill>
                  <a:srgbClr val="00194C"/>
                </a:solidFill>
              </a:rPr>
              <a:t>r and </a:t>
            </a:r>
            <a:r>
              <a:rPr lang="en-US" dirty="0" smtClean="0">
                <a:solidFill>
                  <a:srgbClr val="00194C"/>
                </a:solidFill>
              </a:rPr>
              <a:t>authority to the beast. These will wage war against the Lamb, and the Lamb will overcome them, because He is Lord of lords and King of kings, and those who are with Him </a:t>
            </a:r>
            <a:r>
              <a:rPr lang="en-US" i="1" dirty="0" smtClean="0">
                <a:solidFill>
                  <a:srgbClr val="00194C"/>
                </a:solidFill>
              </a:rPr>
              <a:t>are the</a:t>
            </a:r>
            <a:r>
              <a:rPr lang="en-US" dirty="0" smtClean="0">
                <a:solidFill>
                  <a:srgbClr val="00194C"/>
                </a:solidFill>
              </a:rPr>
              <a:t> called and chose</a:t>
            </a:r>
            <a:r>
              <a:rPr lang="en-US" spc="-150" dirty="0" smtClean="0">
                <a:solidFill>
                  <a:srgbClr val="00194C"/>
                </a:solidFill>
              </a:rPr>
              <a:t>n and </a:t>
            </a:r>
            <a:r>
              <a:rPr lang="en-US" dirty="0" smtClean="0">
                <a:solidFill>
                  <a:srgbClr val="00194C"/>
                </a:solidFill>
              </a:rPr>
              <a:t>faithful.” And he </a:t>
            </a:r>
            <a:r>
              <a:rPr lang="en-US" spc="-150" dirty="0" smtClean="0">
                <a:solidFill>
                  <a:srgbClr val="00194C"/>
                </a:solidFill>
              </a:rPr>
              <a:t>said to me, "The </a:t>
            </a:r>
            <a:r>
              <a:rPr lang="en-US" dirty="0" smtClean="0">
                <a:solidFill>
                  <a:srgbClr val="00194C"/>
                </a:solidFill>
              </a:rPr>
              <a:t>waters which you saw where the harlot sits, are peoples and multitudes and nation</a:t>
            </a:r>
            <a:r>
              <a:rPr lang="en-US" spc="-150" dirty="0" smtClean="0">
                <a:solidFill>
                  <a:srgbClr val="00194C"/>
                </a:solidFill>
              </a:rPr>
              <a:t>s and </a:t>
            </a:r>
            <a:r>
              <a:rPr lang="en-US" dirty="0" smtClean="0">
                <a:solidFill>
                  <a:srgbClr val="00194C"/>
                </a:solidFill>
              </a:rPr>
              <a:t>tongues. And the ten horns which you saw</a:t>
            </a:r>
            <a:r>
              <a:rPr lang="en-US" spc="-150" dirty="0" smtClean="0">
                <a:solidFill>
                  <a:srgbClr val="00194C"/>
                </a:solidFill>
              </a:rPr>
              <a:t>, and the </a:t>
            </a:r>
            <a:r>
              <a:rPr lang="en-US" dirty="0" smtClean="0">
                <a:solidFill>
                  <a:srgbClr val="00194C"/>
                </a:solidFill>
              </a:rPr>
              <a:t>beast, these will hate the harlot and will make her desolate and naked, and will eat her flesh and will burn her up with fire. For God has put it </a:t>
            </a:r>
            <a:r>
              <a:rPr lang="en-US" spc="-150" dirty="0" smtClean="0">
                <a:solidFill>
                  <a:srgbClr val="00194C"/>
                </a:solidFill>
              </a:rPr>
              <a:t>in their </a:t>
            </a:r>
            <a:r>
              <a:rPr lang="en-US" dirty="0" smtClean="0">
                <a:solidFill>
                  <a:srgbClr val="00194C"/>
                </a:solidFill>
              </a:rPr>
              <a:t>hearts</a:t>
            </a:r>
            <a:r>
              <a:rPr lang="en-US" spc="-150" dirty="0" smtClean="0">
                <a:solidFill>
                  <a:srgbClr val="00194C"/>
                </a:solidFill>
              </a:rPr>
              <a:t> to </a:t>
            </a:r>
            <a:r>
              <a:rPr lang="en-US" dirty="0" smtClean="0">
                <a:solidFill>
                  <a:srgbClr val="00194C"/>
                </a:solidFill>
              </a:rPr>
              <a:t>execute</a:t>
            </a:r>
            <a:r>
              <a:rPr lang="en-US" spc="-150" dirty="0" smtClean="0">
                <a:solidFill>
                  <a:srgbClr val="00194C"/>
                </a:solidFill>
              </a:rPr>
              <a:t> His </a:t>
            </a:r>
            <a:r>
              <a:rPr lang="en-US" dirty="0" smtClean="0">
                <a:solidFill>
                  <a:srgbClr val="00194C"/>
                </a:solidFill>
              </a:rPr>
              <a:t>purpose</a:t>
            </a:r>
            <a:r>
              <a:rPr lang="en-US" spc="-150" dirty="0" smtClean="0">
                <a:solidFill>
                  <a:srgbClr val="00194C"/>
                </a:solidFill>
              </a:rPr>
              <a:t> by having a common</a:t>
            </a:r>
            <a:r>
              <a:rPr lang="en-US" dirty="0" smtClean="0">
                <a:solidFill>
                  <a:srgbClr val="00194C"/>
                </a:solidFill>
              </a:rPr>
              <a:t> </a:t>
            </a:r>
            <a:r>
              <a:rPr lang="en-US" spc="-150" dirty="0" smtClean="0">
                <a:solidFill>
                  <a:srgbClr val="00194C"/>
                </a:solidFill>
              </a:rPr>
              <a:t>purpose, </a:t>
            </a:r>
            <a:r>
              <a:rPr lang="en-US" dirty="0" smtClean="0">
                <a:solidFill>
                  <a:srgbClr val="00194C"/>
                </a:solidFill>
              </a:rPr>
              <a:t>giving</a:t>
            </a:r>
            <a:r>
              <a:rPr lang="en-US" spc="-150" dirty="0" smtClean="0">
                <a:solidFill>
                  <a:srgbClr val="00194C"/>
                </a:solidFill>
              </a:rPr>
              <a:t> their </a:t>
            </a:r>
            <a:r>
              <a:rPr lang="en-US" dirty="0" smtClean="0">
                <a:solidFill>
                  <a:srgbClr val="00194C"/>
                </a:solidFill>
              </a:rPr>
              <a:t>kingdom </a:t>
            </a:r>
            <a:r>
              <a:rPr lang="en-US" spc="-150" dirty="0" smtClean="0">
                <a:solidFill>
                  <a:srgbClr val="00194C"/>
                </a:solidFill>
              </a:rPr>
              <a:t>to the </a:t>
            </a:r>
            <a:r>
              <a:rPr lang="en-US" dirty="0" smtClean="0">
                <a:solidFill>
                  <a:srgbClr val="00194C"/>
                </a:solidFill>
              </a:rPr>
              <a:t>beast</a:t>
            </a:r>
            <a:r>
              <a:rPr lang="en-US" spc="-150" dirty="0" smtClean="0">
                <a:solidFill>
                  <a:srgbClr val="00194C"/>
                </a:solidFill>
              </a:rPr>
              <a:t>, until the words</a:t>
            </a:r>
            <a:r>
              <a:rPr lang="en-US" dirty="0" smtClean="0">
                <a:solidFill>
                  <a:srgbClr val="00194C"/>
                </a:solidFill>
              </a:rPr>
              <a:t> of God will be </a:t>
            </a:r>
            <a:r>
              <a:rPr lang="en-US" dirty="0" err="1" smtClean="0">
                <a:solidFill>
                  <a:srgbClr val="00194C"/>
                </a:solidFill>
              </a:rPr>
              <a:t>fulfilled.The</a:t>
            </a:r>
            <a:r>
              <a:rPr lang="en-US" dirty="0" smtClean="0">
                <a:solidFill>
                  <a:srgbClr val="00194C"/>
                </a:solidFill>
              </a:rPr>
              <a:t> woman </a:t>
            </a:r>
            <a:r>
              <a:rPr lang="en-US" spc="-150" dirty="0" smtClean="0">
                <a:solidFill>
                  <a:srgbClr val="00194C"/>
                </a:solidFill>
              </a:rPr>
              <a:t>whom you </a:t>
            </a:r>
            <a:r>
              <a:rPr lang="en-US" dirty="0" smtClean="0">
                <a:solidFill>
                  <a:srgbClr val="00194C"/>
                </a:solidFill>
              </a:rPr>
              <a:t>saw is the great city, which reigns over the kings of the earth." </a:t>
            </a:r>
          </a:p>
          <a:p>
            <a:pPr>
              <a:lnSpc>
                <a:spcPct val="90000"/>
              </a:lnSpc>
              <a:spcBef>
                <a:spcPts val="300"/>
              </a:spcBef>
            </a:pPr>
            <a:endParaRPr lang="en-US" dirty="0">
              <a:solidFill>
                <a:srgbClr val="00194C"/>
              </a:solidFill>
              <a:latin typeface="Tahoma" pitchFamily="34" charset="0"/>
              <a:ea typeface="Tahoma" pitchFamily="34" charset="0"/>
              <a:cs typeface="Tahoma"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Custom 6">
      <a:dk1>
        <a:sysClr val="windowText" lastClr="000000"/>
      </a:dk1>
      <a:lt1>
        <a:sysClr val="window" lastClr="FFFFFF"/>
      </a:lt1>
      <a:dk2>
        <a:srgbClr val="FFFFFF"/>
      </a:dk2>
      <a:lt2>
        <a:srgbClr val="D2D2D2"/>
      </a:lt2>
      <a:accent1>
        <a:srgbClr val="C00000"/>
      </a:accent1>
      <a:accent2>
        <a:srgbClr val="663300"/>
      </a:accent2>
      <a:accent3>
        <a:srgbClr val="9C007F"/>
      </a:accent3>
      <a:accent4>
        <a:srgbClr val="68007F"/>
      </a:accent4>
      <a:accent5>
        <a:srgbClr val="005BD3"/>
      </a:accent5>
      <a:accent6>
        <a:srgbClr val="00349E"/>
      </a:accent6>
      <a:hlink>
        <a:srgbClr val="17BBFD"/>
      </a:hlink>
      <a:folHlink>
        <a:srgbClr val="FF79C2"/>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6111</TotalTime>
  <Words>1015</Words>
  <Application>Microsoft Office PowerPoint</Application>
  <PresentationFormat>On-screen Show (4:3)</PresentationFormat>
  <Paragraphs>51</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Trek</vt:lpstr>
      <vt:lpstr>THE GREAT EXCHANGE</vt:lpstr>
      <vt:lpstr>VERSE FOR THE JOURNEY</vt:lpstr>
      <vt:lpstr>BABYLON RISING</vt:lpstr>
      <vt:lpstr>HER CLOTHING</vt:lpstr>
      <vt:lpstr>MYSTERY BABYLON</vt:lpstr>
      <vt:lpstr>THE BEAST</vt:lpstr>
      <vt:lpstr>FOUR BEASTS DANIEL SAW</vt:lpstr>
      <vt:lpstr>SUMMARIZE</vt:lpstr>
      <vt:lpstr>THE FATE OF THE HARLOT</vt:lpstr>
      <vt:lpstr>THE ANTICHRIST HAS HELP</vt:lpstr>
      <vt:lpstr>A SEVEN YEAR COVENANT</vt:lpstr>
      <vt:lpstr>The rapture</vt:lpstr>
      <vt:lpstr>Slide 13</vt:lpstr>
    </vt:vector>
  </TitlesOfParts>
  <Company>Gower Rentals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JoLynn Rees</dc:creator>
  <cp:lastModifiedBy>JoLynn Rees</cp:lastModifiedBy>
  <cp:revision>28</cp:revision>
  <dcterms:created xsi:type="dcterms:W3CDTF">2018-12-30T17:11:34Z</dcterms:created>
  <dcterms:modified xsi:type="dcterms:W3CDTF">2019-03-23T17:14:14Z</dcterms:modified>
</cp:coreProperties>
</file>