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70" r:id="rId2"/>
    <p:sldId id="260" r:id="rId3"/>
    <p:sldId id="259" r:id="rId4"/>
    <p:sldId id="261" r:id="rId5"/>
    <p:sldId id="262" r:id="rId6"/>
    <p:sldId id="265" r:id="rId7"/>
    <p:sldId id="266" r:id="rId8"/>
    <p:sldId id="269" r:id="rId9"/>
    <p:sldId id="267" r:id="rId10"/>
    <p:sldId id="268" r:id="rId11"/>
    <p:sldId id="271" r:id="rId12"/>
    <p:sldId id="272"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94C"/>
    <a:srgbClr val="00153E"/>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0" d="100"/>
          <a:sy n="70" d="100"/>
        </p:scale>
        <p:origin x="-1398"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3/13/2019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3/13/2019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CD1619-8561-43BC-951B-4005DF38A5C7}"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3/13/2019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normAutofit/>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5" name="Date Placeholder 24"/>
          <p:cNvSpPr>
            <a:spLocks noGrp="1"/>
          </p:cNvSpPr>
          <p:nvPr>
            <p:ph type="dt" sz="half" idx="10"/>
          </p:nvPr>
        </p:nvSpPr>
        <p:spPr/>
        <p:txBody>
          <a:bodyPr/>
          <a:lstStyle/>
          <a:p>
            <a:fld id="{789BF8A4-9F83-49CA-A70D-C976F24FA09A}" type="datetimeFigureOut">
              <a:rPr lang="en-US" smtClean="0"/>
              <a:pPr/>
              <a:t>3/13/2019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3/13/2019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3/13/2019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3/13/2019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3/13/2019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3/13/2019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3/13/2019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3/13/2019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23622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Lesson </a:t>
            </a:r>
            <a:r>
              <a:rPr lang="en-US" sz="2800" b="1" dirty="0" smtClean="0">
                <a:solidFill>
                  <a:srgbClr val="002060"/>
                </a:solidFill>
                <a:effectLst>
                  <a:outerShdw blurRad="38100" dist="38100" dir="2700000" algn="tl">
                    <a:srgbClr val="000000">
                      <a:alpha val="43137"/>
                    </a:srgbClr>
                  </a:outerShdw>
                </a:effectLst>
                <a:latin typeface="Tempus Sans ITC" pitchFamily="82" charset="0"/>
              </a:rPr>
              <a:t>10</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disciples</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88000"/>
              </a:lnSpc>
              <a:spcBef>
                <a:spcPts val="200"/>
              </a:spcBef>
            </a:pPr>
            <a:r>
              <a:rPr lang="en-US" sz="2730" dirty="0" smtClean="0">
                <a:solidFill>
                  <a:srgbClr val="00194C"/>
                </a:solidFill>
                <a:latin typeface="Tahoma" pitchFamily="34" charset="0"/>
                <a:ea typeface="Tahoma" pitchFamily="34" charset="0"/>
                <a:cs typeface="Tahoma" pitchFamily="34" charset="0"/>
              </a:rPr>
              <a:t>Disciple: </a:t>
            </a:r>
            <a:r>
              <a:rPr lang="en-US" sz="2730" i="1" dirty="0" err="1" smtClean="0">
                <a:solidFill>
                  <a:srgbClr val="00194C"/>
                </a:solidFill>
                <a:latin typeface="Tahoma" pitchFamily="34" charset="0"/>
                <a:ea typeface="Tahoma" pitchFamily="34" charset="0"/>
                <a:cs typeface="Tahoma" pitchFamily="34" charset="0"/>
              </a:rPr>
              <a:t>mathetes</a:t>
            </a:r>
            <a:r>
              <a:rPr lang="en-US" sz="2730" i="1" dirty="0" smtClean="0">
                <a:solidFill>
                  <a:srgbClr val="00194C"/>
                </a:solidFill>
                <a:latin typeface="Tahoma" pitchFamily="34" charset="0"/>
                <a:ea typeface="Tahoma" pitchFamily="34" charset="0"/>
                <a:cs typeface="Tahoma" pitchFamily="34" charset="0"/>
              </a:rPr>
              <a:t>: </a:t>
            </a:r>
            <a:r>
              <a:rPr lang="en-US" sz="2730" dirty="0" smtClean="0">
                <a:solidFill>
                  <a:srgbClr val="00194C"/>
                </a:solidFill>
                <a:latin typeface="Tahoma" pitchFamily="34" charset="0"/>
                <a:ea typeface="Tahoma" pitchFamily="34" charset="0"/>
                <a:cs typeface="Tahoma" pitchFamily="34" charset="0"/>
              </a:rPr>
              <a:t>a learner; often follows a particular teacher</a:t>
            </a:r>
          </a:p>
          <a:p>
            <a:pPr>
              <a:lnSpc>
                <a:spcPct val="88000"/>
              </a:lnSpc>
              <a:spcBef>
                <a:spcPts val="200"/>
              </a:spcBef>
            </a:pPr>
            <a:r>
              <a:rPr lang="en-US" sz="2730" dirty="0" smtClean="0">
                <a:solidFill>
                  <a:srgbClr val="00194C"/>
                </a:solidFill>
              </a:rPr>
              <a:t>A disciple is freed by gaining knowledge of the truth</a:t>
            </a:r>
          </a:p>
          <a:p>
            <a:pPr>
              <a:lnSpc>
                <a:spcPct val="88000"/>
              </a:lnSpc>
              <a:spcBef>
                <a:spcPts val="200"/>
              </a:spcBef>
            </a:pPr>
            <a:r>
              <a:rPr lang="en-US" sz="2730" dirty="0" smtClean="0">
                <a:solidFill>
                  <a:srgbClr val="00194C"/>
                </a:solidFill>
                <a:latin typeface="Tahoma" pitchFamily="34" charset="0"/>
                <a:ea typeface="Tahoma" pitchFamily="34" charset="0"/>
                <a:cs typeface="Tahoma" pitchFamily="34" charset="0"/>
              </a:rPr>
              <a:t>ARGUMEN</a:t>
            </a:r>
            <a:r>
              <a:rPr lang="en-US" sz="2730" spc="-150" dirty="0" smtClean="0">
                <a:solidFill>
                  <a:srgbClr val="00194C"/>
                </a:solidFill>
                <a:latin typeface="Tahoma" pitchFamily="34" charset="0"/>
                <a:ea typeface="Tahoma" pitchFamily="34" charset="0"/>
                <a:cs typeface="Tahoma" pitchFamily="34" charset="0"/>
              </a:rPr>
              <a:t>T 1: </a:t>
            </a:r>
            <a:r>
              <a:rPr lang="en-US" sz="2730" dirty="0" smtClean="0">
                <a:solidFill>
                  <a:srgbClr val="00194C"/>
                </a:solidFill>
                <a:latin typeface="Tahoma" pitchFamily="34" charset="0"/>
                <a:ea typeface="Tahoma" pitchFamily="34" charset="0"/>
                <a:cs typeface="Tahoma" pitchFamily="34" charset="0"/>
              </a:rPr>
              <a:t>We are biological descendan</a:t>
            </a:r>
            <a:r>
              <a:rPr lang="en-US" sz="2730" spc="-150" dirty="0" smtClean="0">
                <a:solidFill>
                  <a:srgbClr val="00194C"/>
                </a:solidFill>
                <a:latin typeface="Tahoma" pitchFamily="34" charset="0"/>
                <a:ea typeface="Tahoma" pitchFamily="34" charset="0"/>
                <a:cs typeface="Tahoma" pitchFamily="34" charset="0"/>
              </a:rPr>
              <a:t>ts of </a:t>
            </a:r>
            <a:r>
              <a:rPr lang="en-US" sz="2730" dirty="0" smtClean="0">
                <a:solidFill>
                  <a:srgbClr val="00194C"/>
                </a:solidFill>
                <a:latin typeface="Tahoma" pitchFamily="34" charset="0"/>
                <a:ea typeface="Tahoma" pitchFamily="34" charset="0"/>
                <a:cs typeface="Tahoma" pitchFamily="34" charset="0"/>
              </a:rPr>
              <a:t>Abraham</a:t>
            </a:r>
          </a:p>
          <a:p>
            <a:pPr>
              <a:lnSpc>
                <a:spcPct val="88000"/>
              </a:lnSpc>
              <a:spcBef>
                <a:spcPts val="200"/>
              </a:spcBef>
              <a:buNone/>
            </a:pPr>
            <a:r>
              <a:rPr lang="en-US" sz="2730" dirty="0" smtClean="0">
                <a:solidFill>
                  <a:srgbClr val="00194C"/>
                </a:solidFill>
              </a:rPr>
              <a:t> </a:t>
            </a:r>
            <a:r>
              <a:rPr lang="en-US" sz="2730" dirty="0" smtClean="0">
                <a:solidFill>
                  <a:srgbClr val="00194C"/>
                </a:solidFill>
              </a:rPr>
              <a:t>     Response: you lack Abraham’s belief structure</a:t>
            </a:r>
          </a:p>
          <a:p>
            <a:pPr>
              <a:lnSpc>
                <a:spcPct val="88000"/>
              </a:lnSpc>
              <a:spcBef>
                <a:spcPts val="200"/>
              </a:spcBef>
            </a:pPr>
            <a:r>
              <a:rPr lang="en-US" sz="2730" dirty="0" smtClean="0">
                <a:solidFill>
                  <a:srgbClr val="00194C"/>
                </a:solidFill>
                <a:latin typeface="Tahoma" pitchFamily="34" charset="0"/>
                <a:ea typeface="Tahoma" pitchFamily="34" charset="0"/>
                <a:cs typeface="Tahoma" pitchFamily="34" charset="0"/>
              </a:rPr>
              <a:t>ARGUMENT 2: They are God’s children</a:t>
            </a:r>
          </a:p>
          <a:p>
            <a:pPr>
              <a:lnSpc>
                <a:spcPct val="88000"/>
              </a:lnSpc>
              <a:spcBef>
                <a:spcPts val="200"/>
              </a:spcBef>
              <a:buNone/>
            </a:pPr>
            <a:r>
              <a:rPr lang="en-US" sz="2730" dirty="0" smtClean="0">
                <a:solidFill>
                  <a:srgbClr val="00194C"/>
                </a:solidFill>
              </a:rPr>
              <a:t> </a:t>
            </a:r>
            <a:r>
              <a:rPr lang="en-US" sz="2730" dirty="0" smtClean="0">
                <a:solidFill>
                  <a:srgbClr val="00194C"/>
                </a:solidFill>
              </a:rPr>
              <a:t>     Response: if God is your father, you would love me</a:t>
            </a:r>
          </a:p>
          <a:p>
            <a:pPr>
              <a:lnSpc>
                <a:spcPct val="88000"/>
              </a:lnSpc>
              <a:spcBef>
                <a:spcPts val="200"/>
              </a:spcBef>
            </a:pPr>
            <a:r>
              <a:rPr lang="en-US" sz="2730" dirty="0" smtClean="0">
                <a:solidFill>
                  <a:srgbClr val="00194C"/>
                </a:solidFill>
              </a:rPr>
              <a:t>Jesus’ response: there are two teams</a:t>
            </a:r>
            <a:r>
              <a:rPr lang="en-US" sz="2730" spc="-150" dirty="0" smtClean="0">
                <a:solidFill>
                  <a:srgbClr val="00194C"/>
                </a:solidFill>
              </a:rPr>
              <a:t>; you’re </a:t>
            </a:r>
            <a:r>
              <a:rPr lang="en-US" sz="2730" dirty="0" smtClean="0">
                <a:solidFill>
                  <a:srgbClr val="00194C"/>
                </a:solidFill>
              </a:rPr>
              <a:t>on the one</a:t>
            </a:r>
          </a:p>
          <a:p>
            <a:pPr>
              <a:lnSpc>
                <a:spcPct val="88000"/>
              </a:lnSpc>
              <a:spcBef>
                <a:spcPts val="200"/>
              </a:spcBef>
            </a:pPr>
            <a:r>
              <a:rPr lang="en-US" b="1" dirty="0" smtClean="0">
                <a:solidFill>
                  <a:srgbClr val="00194C"/>
                </a:solidFill>
              </a:rPr>
              <a:t>John </a:t>
            </a:r>
            <a:r>
              <a:rPr lang="en-US" b="1" spc="-150" dirty="0" smtClean="0">
                <a:solidFill>
                  <a:srgbClr val="00194C"/>
                </a:solidFill>
              </a:rPr>
              <a:t>8:43-44 </a:t>
            </a:r>
            <a:r>
              <a:rPr lang="en-US" spc="-150" dirty="0" smtClean="0">
                <a:solidFill>
                  <a:srgbClr val="00194C"/>
                </a:solidFill>
              </a:rPr>
              <a:t> "Why </a:t>
            </a:r>
            <a:r>
              <a:rPr lang="en-US" dirty="0" smtClean="0">
                <a:solidFill>
                  <a:srgbClr val="00194C"/>
                </a:solidFill>
              </a:rPr>
              <a:t>do you not understand what I am saying</a:t>
            </a:r>
            <a:r>
              <a:rPr lang="en-US" spc="-150" dirty="0" smtClean="0">
                <a:solidFill>
                  <a:srgbClr val="00194C"/>
                </a:solidFill>
              </a:rPr>
              <a:t>? </a:t>
            </a:r>
            <a:r>
              <a:rPr lang="en-US" i="1" spc="-150" dirty="0" smtClean="0">
                <a:solidFill>
                  <a:srgbClr val="00194C"/>
                </a:solidFill>
              </a:rPr>
              <a:t>It is</a:t>
            </a:r>
            <a:r>
              <a:rPr lang="en-US" spc="-150" dirty="0" smtClean="0">
                <a:solidFill>
                  <a:srgbClr val="00194C"/>
                </a:solidFill>
              </a:rPr>
              <a:t> </a:t>
            </a:r>
            <a:r>
              <a:rPr lang="en-US" dirty="0" smtClean="0">
                <a:solidFill>
                  <a:srgbClr val="00194C"/>
                </a:solidFill>
              </a:rPr>
              <a:t>because</a:t>
            </a:r>
            <a:r>
              <a:rPr lang="en-US" spc="-150" dirty="0" smtClean="0">
                <a:solidFill>
                  <a:srgbClr val="00194C"/>
                </a:solidFill>
              </a:rPr>
              <a:t> you </a:t>
            </a:r>
            <a:r>
              <a:rPr lang="en-US" dirty="0" smtClean="0">
                <a:solidFill>
                  <a:srgbClr val="00194C"/>
                </a:solidFill>
              </a:rPr>
              <a:t>cannot hear My </a:t>
            </a:r>
            <a:r>
              <a:rPr lang="en-US" dirty="0" smtClean="0">
                <a:solidFill>
                  <a:srgbClr val="00194C"/>
                </a:solidFill>
              </a:rPr>
              <a:t>word. You </a:t>
            </a:r>
            <a:r>
              <a:rPr lang="en-US" dirty="0" smtClean="0">
                <a:solidFill>
                  <a:srgbClr val="00194C"/>
                </a:solidFill>
              </a:rPr>
              <a:t>are of </a:t>
            </a:r>
            <a:r>
              <a:rPr lang="en-US" i="1" dirty="0" smtClean="0">
                <a:solidFill>
                  <a:srgbClr val="00194C"/>
                </a:solidFill>
              </a:rPr>
              <a:t>your</a:t>
            </a:r>
            <a:r>
              <a:rPr lang="en-US" dirty="0" smtClean="0">
                <a:solidFill>
                  <a:srgbClr val="00194C"/>
                </a:solidFill>
              </a:rPr>
              <a:t> father the devil</a:t>
            </a:r>
            <a:r>
              <a:rPr lang="en-US" spc="-150" dirty="0" smtClean="0">
                <a:solidFill>
                  <a:srgbClr val="00194C"/>
                </a:solidFill>
              </a:rPr>
              <a:t>, and you </a:t>
            </a:r>
            <a:r>
              <a:rPr lang="en-US" dirty="0" smtClean="0">
                <a:solidFill>
                  <a:srgbClr val="00194C"/>
                </a:solidFill>
              </a:rPr>
              <a:t>want to do the desires of your father. He was a murderer from the beginning, and does not stand in the truth because there is no truth in him. When</a:t>
            </a:r>
            <a:r>
              <a:rPr lang="en-US" spc="-150" dirty="0" smtClean="0">
                <a:solidFill>
                  <a:srgbClr val="00194C"/>
                </a:solidFill>
              </a:rPr>
              <a:t>ever he speaks </a:t>
            </a:r>
            <a:r>
              <a:rPr lang="en-US" dirty="0" smtClean="0">
                <a:solidFill>
                  <a:srgbClr val="00194C"/>
                </a:solidFill>
              </a:rPr>
              <a:t>a lie, he speaks from his own </a:t>
            </a:r>
            <a:r>
              <a:rPr lang="en-US" i="1" dirty="0" smtClean="0">
                <a:solidFill>
                  <a:srgbClr val="00194C"/>
                </a:solidFill>
              </a:rPr>
              <a:t>nature,</a:t>
            </a:r>
            <a:r>
              <a:rPr lang="en-US" dirty="0" smtClean="0">
                <a:solidFill>
                  <a:srgbClr val="00194C"/>
                </a:solidFill>
              </a:rPr>
              <a:t> for he is a liar and the father of lies.</a:t>
            </a:r>
            <a:endParaRPr lang="en-US" dirty="0" smtClean="0">
              <a:solidFill>
                <a:srgbClr val="00194C"/>
              </a:solidFill>
            </a:endParaRPr>
          </a:p>
          <a:p>
            <a:pPr>
              <a:lnSpc>
                <a:spcPct val="88000"/>
              </a:lnSpc>
              <a:spcBef>
                <a:spcPts val="200"/>
              </a:spcBef>
              <a:buNone/>
            </a:pP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066800"/>
          </a:xfrm>
        </p:spPr>
        <p:txBody>
          <a:bodyPr>
            <a:normAutofit/>
          </a:bodyPr>
          <a:lstStyle/>
          <a:p>
            <a:pPr algn="ctr"/>
            <a:r>
              <a:rPr lang="en-US" sz="5400" dirty="0" smtClean="0">
                <a:solidFill>
                  <a:srgbClr val="00194C"/>
                </a:solidFill>
                <a:latin typeface="Tahoma" pitchFamily="34" charset="0"/>
                <a:ea typeface="Tahoma" pitchFamily="34" charset="0"/>
                <a:cs typeface="Tahoma" pitchFamily="34" charset="0"/>
              </a:rPr>
              <a:t>PILATE’S QUESTION</a:t>
            </a:r>
            <a:endParaRPr lang="en-US" sz="5400" dirty="0">
              <a:solidFill>
                <a:srgbClr val="00194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200"/>
              </a:spcBef>
            </a:pPr>
            <a:r>
              <a:rPr lang="en-US" b="1" dirty="0" smtClean="0">
                <a:solidFill>
                  <a:srgbClr val="00194C"/>
                </a:solidFill>
              </a:rPr>
              <a:t>John 18:37-38 </a:t>
            </a:r>
            <a:r>
              <a:rPr lang="en-US" dirty="0" smtClean="0">
                <a:solidFill>
                  <a:srgbClr val="00194C"/>
                </a:solidFill>
              </a:rPr>
              <a:t> Therefore Pilate said to Him, "So You are a king?" Jesus answered, "You say </a:t>
            </a:r>
            <a:r>
              <a:rPr lang="en-US" i="1" dirty="0" smtClean="0">
                <a:solidFill>
                  <a:srgbClr val="00194C"/>
                </a:solidFill>
              </a:rPr>
              <a:t>correctly</a:t>
            </a:r>
            <a:r>
              <a:rPr lang="en-US" dirty="0" smtClean="0">
                <a:solidFill>
                  <a:srgbClr val="00194C"/>
                </a:solidFill>
              </a:rPr>
              <a:t> that I am a king. For this I have been born, and for this I have come into the world, to testify to the truth. Everyone who is of the truth hears My voice</a:t>
            </a:r>
            <a:r>
              <a:rPr lang="en-US" dirty="0" smtClean="0">
                <a:solidFill>
                  <a:srgbClr val="00194C"/>
                </a:solidFill>
              </a:rPr>
              <a:t>.”</a:t>
            </a:r>
            <a:r>
              <a:rPr lang="en-US" dirty="0" smtClean="0">
                <a:solidFill>
                  <a:srgbClr val="00194C"/>
                </a:solidFill>
              </a:rPr>
              <a:t> Pilate </a:t>
            </a:r>
            <a:r>
              <a:rPr lang="en-US" dirty="0" smtClean="0">
                <a:solidFill>
                  <a:srgbClr val="00194C"/>
                </a:solidFill>
              </a:rPr>
              <a:t>said </a:t>
            </a:r>
            <a:r>
              <a:rPr lang="en-US" dirty="0" smtClean="0">
                <a:solidFill>
                  <a:srgbClr val="00194C"/>
                </a:solidFill>
              </a:rPr>
              <a:t>to Him, "What is truth</a:t>
            </a:r>
            <a:r>
              <a:rPr lang="en-US" dirty="0" smtClean="0">
                <a:solidFill>
                  <a:srgbClr val="00194C"/>
                </a:solidFill>
              </a:rPr>
              <a:t>?”</a:t>
            </a:r>
          </a:p>
          <a:p>
            <a:pPr>
              <a:lnSpc>
                <a:spcPct val="90000"/>
              </a:lnSpc>
              <a:spcBef>
                <a:spcPts val="200"/>
              </a:spcBef>
            </a:pPr>
            <a:r>
              <a:rPr lang="en-US" b="1" dirty="0" smtClean="0">
                <a:solidFill>
                  <a:srgbClr val="00194C"/>
                </a:solidFill>
              </a:rPr>
              <a:t>1 John 1:5-7 </a:t>
            </a:r>
            <a:r>
              <a:rPr lang="en-US" dirty="0" smtClean="0">
                <a:solidFill>
                  <a:srgbClr val="00194C"/>
                </a:solidFill>
              </a:rPr>
              <a:t>This </a:t>
            </a:r>
            <a:r>
              <a:rPr lang="en-US" dirty="0" smtClean="0">
                <a:solidFill>
                  <a:srgbClr val="00194C"/>
                </a:solidFill>
              </a:rPr>
              <a:t>is the message we have heard from Him and announce to you, that God is Light, and in Him there is no darkness at all. </a:t>
            </a:r>
            <a:r>
              <a:rPr lang="en-US" dirty="0" smtClean="0">
                <a:solidFill>
                  <a:srgbClr val="00194C"/>
                </a:solidFill>
              </a:rPr>
              <a:t>If </a:t>
            </a:r>
            <a:r>
              <a:rPr lang="en-US" dirty="0" smtClean="0">
                <a:solidFill>
                  <a:srgbClr val="00194C"/>
                </a:solidFill>
              </a:rPr>
              <a:t>we say that we have fellowship with Him</a:t>
            </a:r>
            <a:r>
              <a:rPr lang="en-US" spc="-150" dirty="0" smtClean="0">
                <a:solidFill>
                  <a:srgbClr val="00194C"/>
                </a:solidFill>
              </a:rPr>
              <a:t> and </a:t>
            </a:r>
            <a:r>
              <a:rPr lang="en-US" i="1" dirty="0" smtClean="0">
                <a:solidFill>
                  <a:srgbClr val="00194C"/>
                </a:solidFill>
              </a:rPr>
              <a:t>yet</a:t>
            </a:r>
            <a:r>
              <a:rPr lang="en-US" dirty="0" smtClean="0">
                <a:solidFill>
                  <a:srgbClr val="00194C"/>
                </a:solidFill>
              </a:rPr>
              <a:t> walk in the darkness, we lie and do not practice the </a:t>
            </a:r>
            <a:r>
              <a:rPr lang="en-US" dirty="0" smtClean="0">
                <a:solidFill>
                  <a:srgbClr val="00194C"/>
                </a:solidFill>
              </a:rPr>
              <a:t>truth;</a:t>
            </a:r>
            <a:r>
              <a:rPr lang="en-US" dirty="0" smtClean="0">
                <a:solidFill>
                  <a:srgbClr val="00194C"/>
                </a:solidFill>
              </a:rPr>
              <a:t> but if we walk in the Light as He Himself is in the Light, we have fellowship with one another, and the blood of Jesus His Son cleanses us from all sin. </a:t>
            </a:r>
          </a:p>
          <a:p>
            <a:pPr>
              <a:lnSpc>
                <a:spcPct val="90000"/>
              </a:lnSpc>
              <a:spcBef>
                <a:spcPts val="200"/>
              </a:spcBef>
            </a:pPr>
            <a:endParaRPr lang="en-US" dirty="0" smtClean="0">
              <a:solidFill>
                <a:srgbClr val="00194C"/>
              </a:solidFill>
            </a:endParaRPr>
          </a:p>
          <a:p>
            <a:pPr>
              <a:lnSpc>
                <a:spcPct val="90000"/>
              </a:lnSpc>
              <a:spcBef>
                <a:spcPts val="200"/>
              </a:spcBef>
            </a:pPr>
            <a:endParaRPr lang="en-US" dirty="0">
              <a:solidFill>
                <a:srgbClr val="00194C"/>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5200" dirty="0" smtClean="0">
                <a:solidFill>
                  <a:srgbClr val="00194C"/>
                </a:solidFill>
              </a:rPr>
              <a:t>DILIGENCE REQUIRED</a:t>
            </a:r>
            <a:endParaRPr lang="en-US" sz="5200" dirty="0">
              <a:solidFill>
                <a:srgbClr val="00194C"/>
              </a:solidFill>
            </a:endParaRPr>
          </a:p>
        </p:txBody>
      </p:sp>
      <p:sp>
        <p:nvSpPr>
          <p:cNvPr id="3" name="Content Placeholder 2"/>
          <p:cNvSpPr>
            <a:spLocks noGrp="1"/>
          </p:cNvSpPr>
          <p:nvPr>
            <p:ph idx="1"/>
          </p:nvPr>
        </p:nvSpPr>
        <p:spPr>
          <a:xfrm>
            <a:off x="0" y="1066800"/>
            <a:ext cx="9144000" cy="5791200"/>
          </a:xfrm>
        </p:spPr>
        <p:txBody>
          <a:bodyPr>
            <a:normAutofit lnSpcReduction="10000"/>
          </a:bodyPr>
          <a:lstStyle/>
          <a:p>
            <a:pPr>
              <a:lnSpc>
                <a:spcPct val="98000"/>
              </a:lnSpc>
              <a:spcBef>
                <a:spcPts val="0"/>
              </a:spcBef>
            </a:pPr>
            <a:r>
              <a:rPr lang="en-US" b="1" dirty="0" smtClean="0">
                <a:solidFill>
                  <a:srgbClr val="00194C"/>
                </a:solidFill>
              </a:rPr>
              <a:t>2 Timothy </a:t>
            </a:r>
            <a:r>
              <a:rPr lang="en-US" b="1" spc="-150" dirty="0" smtClean="0">
                <a:solidFill>
                  <a:srgbClr val="00194C"/>
                </a:solidFill>
              </a:rPr>
              <a:t>2:14-16 </a:t>
            </a:r>
            <a:r>
              <a:rPr lang="en-US" spc="-150" dirty="0" smtClean="0">
                <a:solidFill>
                  <a:srgbClr val="00194C"/>
                </a:solidFill>
              </a:rPr>
              <a:t> Remind </a:t>
            </a:r>
            <a:r>
              <a:rPr lang="en-US" i="1" dirty="0" smtClean="0">
                <a:solidFill>
                  <a:srgbClr val="00194C"/>
                </a:solidFill>
              </a:rPr>
              <a:t>them</a:t>
            </a:r>
            <a:r>
              <a:rPr lang="en-US" dirty="0" smtClean="0">
                <a:solidFill>
                  <a:srgbClr val="00194C"/>
                </a:solidFill>
              </a:rPr>
              <a:t> of these things, and solemnly charge </a:t>
            </a:r>
            <a:r>
              <a:rPr lang="en-US" dirty="0" smtClean="0">
                <a:solidFill>
                  <a:srgbClr val="00194C"/>
                </a:solidFill>
              </a:rPr>
              <a:t>in </a:t>
            </a:r>
            <a:r>
              <a:rPr lang="en-US" dirty="0" smtClean="0">
                <a:solidFill>
                  <a:srgbClr val="00194C"/>
                </a:solidFill>
              </a:rPr>
              <a:t>the presence of God</a:t>
            </a:r>
            <a:r>
              <a:rPr lang="en-US" spc="-150" dirty="0" smtClean="0">
                <a:solidFill>
                  <a:srgbClr val="00194C"/>
                </a:solidFill>
              </a:rPr>
              <a:t> not to </a:t>
            </a:r>
            <a:r>
              <a:rPr lang="en-US" dirty="0" smtClean="0">
                <a:solidFill>
                  <a:srgbClr val="00194C"/>
                </a:solidFill>
              </a:rPr>
              <a:t>wrangle </a:t>
            </a:r>
            <a:r>
              <a:rPr lang="en-US" spc="-150" dirty="0" smtClean="0">
                <a:solidFill>
                  <a:srgbClr val="00194C"/>
                </a:solidFill>
              </a:rPr>
              <a:t>ab</a:t>
            </a:r>
            <a:r>
              <a:rPr lang="en-US" dirty="0" smtClean="0">
                <a:solidFill>
                  <a:srgbClr val="00194C"/>
                </a:solidFill>
              </a:rPr>
              <a:t>out words</a:t>
            </a:r>
            <a:r>
              <a:rPr lang="en-US" spc="-150" dirty="0" smtClean="0">
                <a:solidFill>
                  <a:srgbClr val="00194C"/>
                </a:solidFill>
              </a:rPr>
              <a:t>, which is </a:t>
            </a:r>
            <a:r>
              <a:rPr lang="en-US" dirty="0" smtClean="0">
                <a:solidFill>
                  <a:srgbClr val="00194C"/>
                </a:solidFill>
              </a:rPr>
              <a:t>useless </a:t>
            </a:r>
            <a:r>
              <a:rPr lang="en-US" i="1" dirty="0" smtClean="0">
                <a:solidFill>
                  <a:srgbClr val="00194C"/>
                </a:solidFill>
              </a:rPr>
              <a:t>and leads</a:t>
            </a:r>
            <a:r>
              <a:rPr lang="en-US" dirty="0" smtClean="0">
                <a:solidFill>
                  <a:srgbClr val="00194C"/>
                </a:solidFill>
              </a:rPr>
              <a:t> </a:t>
            </a:r>
            <a:r>
              <a:rPr lang="en-US" spc="-150" dirty="0" smtClean="0">
                <a:solidFill>
                  <a:srgbClr val="00194C"/>
                </a:solidFill>
              </a:rPr>
              <a:t>to the ruin </a:t>
            </a:r>
            <a:r>
              <a:rPr lang="en-US" dirty="0" smtClean="0">
                <a:solidFill>
                  <a:srgbClr val="00194C"/>
                </a:solidFill>
              </a:rPr>
              <a:t>of the hearers. </a:t>
            </a:r>
            <a:r>
              <a:rPr lang="en-US" spc="-150" dirty="0" smtClean="0">
                <a:solidFill>
                  <a:srgbClr val="00194C"/>
                </a:solidFill>
              </a:rPr>
              <a:t>Be </a:t>
            </a:r>
            <a:r>
              <a:rPr lang="en-US" i="1" dirty="0" smtClean="0">
                <a:solidFill>
                  <a:srgbClr val="00194C"/>
                </a:solidFill>
              </a:rPr>
              <a:t>diligent</a:t>
            </a:r>
            <a:r>
              <a:rPr lang="en-US" dirty="0" smtClean="0">
                <a:solidFill>
                  <a:srgbClr val="00194C"/>
                </a:solidFill>
              </a:rPr>
              <a:t> to presen</a:t>
            </a:r>
            <a:r>
              <a:rPr lang="en-US" spc="-150" dirty="0" smtClean="0">
                <a:solidFill>
                  <a:srgbClr val="00194C"/>
                </a:solidFill>
              </a:rPr>
              <a:t>t yourself </a:t>
            </a:r>
            <a:r>
              <a:rPr lang="en-US" dirty="0" smtClean="0">
                <a:solidFill>
                  <a:srgbClr val="00194C"/>
                </a:solidFill>
              </a:rPr>
              <a:t>approved to God as a workman who does not need to be ashamed, accurately handling </a:t>
            </a:r>
            <a:r>
              <a:rPr lang="en-US" spc="-150" dirty="0" smtClean="0">
                <a:solidFill>
                  <a:srgbClr val="00194C"/>
                </a:solidFill>
              </a:rPr>
              <a:t>the word of </a:t>
            </a:r>
            <a:r>
              <a:rPr lang="en-US" dirty="0" smtClean="0">
                <a:solidFill>
                  <a:srgbClr val="00194C"/>
                </a:solidFill>
              </a:rPr>
              <a:t>truth. </a:t>
            </a:r>
            <a:r>
              <a:rPr lang="en-US" dirty="0" smtClean="0">
                <a:solidFill>
                  <a:srgbClr val="00194C"/>
                </a:solidFill>
              </a:rPr>
              <a:t>But </a:t>
            </a:r>
            <a:r>
              <a:rPr lang="en-US" dirty="0" smtClean="0">
                <a:solidFill>
                  <a:srgbClr val="00194C"/>
                </a:solidFill>
              </a:rPr>
              <a:t>avoid worldly </a:t>
            </a:r>
            <a:r>
              <a:rPr lang="en-US" i="1" dirty="0" smtClean="0">
                <a:solidFill>
                  <a:srgbClr val="00194C"/>
                </a:solidFill>
              </a:rPr>
              <a:t>and</a:t>
            </a:r>
            <a:r>
              <a:rPr lang="en-US" dirty="0" smtClean="0">
                <a:solidFill>
                  <a:srgbClr val="00194C"/>
                </a:solidFill>
              </a:rPr>
              <a:t> empty chatte</a:t>
            </a:r>
            <a:r>
              <a:rPr lang="en-US" spc="-150" dirty="0" smtClean="0">
                <a:solidFill>
                  <a:srgbClr val="00194C"/>
                </a:solidFill>
              </a:rPr>
              <a:t>r, for it will </a:t>
            </a:r>
            <a:r>
              <a:rPr lang="en-US" dirty="0" smtClean="0">
                <a:solidFill>
                  <a:srgbClr val="00194C"/>
                </a:solidFill>
              </a:rPr>
              <a:t>lead to further </a:t>
            </a:r>
            <a:r>
              <a:rPr lang="en-US" dirty="0" smtClean="0">
                <a:solidFill>
                  <a:srgbClr val="00194C"/>
                </a:solidFill>
              </a:rPr>
              <a:t>ungodliness</a:t>
            </a:r>
            <a:endParaRPr lang="en-US" dirty="0" smtClean="0"/>
          </a:p>
          <a:p>
            <a:pPr>
              <a:lnSpc>
                <a:spcPct val="98000"/>
              </a:lnSpc>
              <a:spcBef>
                <a:spcPts val="0"/>
              </a:spcBef>
            </a:pPr>
            <a:r>
              <a:rPr lang="en-US" dirty="0" smtClean="0">
                <a:solidFill>
                  <a:srgbClr val="00194C"/>
                </a:solidFill>
              </a:rPr>
              <a:t>Diligence: </a:t>
            </a:r>
            <a:r>
              <a:rPr lang="en-US" i="1" dirty="0" err="1" smtClean="0">
                <a:solidFill>
                  <a:srgbClr val="00194C"/>
                </a:solidFill>
              </a:rPr>
              <a:t>spoudazo</a:t>
            </a:r>
            <a:r>
              <a:rPr lang="en-US" i="1" dirty="0" smtClean="0">
                <a:solidFill>
                  <a:srgbClr val="00194C"/>
                </a:solidFill>
              </a:rPr>
              <a:t>: </a:t>
            </a:r>
            <a:r>
              <a:rPr lang="en-US" dirty="0" smtClean="0">
                <a:solidFill>
                  <a:srgbClr val="00194C"/>
                </a:solidFill>
              </a:rPr>
              <a:t>to put forward effort (speed)</a:t>
            </a:r>
          </a:p>
          <a:p>
            <a:pPr>
              <a:lnSpc>
                <a:spcPct val="98000"/>
              </a:lnSpc>
              <a:spcBef>
                <a:spcPts val="0"/>
              </a:spcBef>
            </a:pPr>
            <a:r>
              <a:rPr lang="en-US" dirty="0" smtClean="0">
                <a:solidFill>
                  <a:srgbClr val="00194C"/>
                </a:solidFill>
              </a:rPr>
              <a:t>Accurately: </a:t>
            </a:r>
            <a:r>
              <a:rPr lang="en-US" i="1" dirty="0" err="1" smtClean="0">
                <a:solidFill>
                  <a:srgbClr val="00194C"/>
                </a:solidFill>
              </a:rPr>
              <a:t>orthomoteo</a:t>
            </a:r>
            <a:r>
              <a:rPr lang="en-US" i="1" dirty="0" smtClean="0">
                <a:solidFill>
                  <a:srgbClr val="00194C"/>
                </a:solidFill>
              </a:rPr>
              <a:t>:</a:t>
            </a:r>
            <a:r>
              <a:rPr lang="en-US" dirty="0" smtClean="0">
                <a:solidFill>
                  <a:srgbClr val="00194C"/>
                </a:solidFill>
              </a:rPr>
              <a:t> to cut straight, rightly divide</a:t>
            </a:r>
          </a:p>
          <a:p>
            <a:pPr>
              <a:lnSpc>
                <a:spcPct val="98000"/>
              </a:lnSpc>
              <a:spcBef>
                <a:spcPts val="0"/>
              </a:spcBef>
            </a:pPr>
            <a:r>
              <a:rPr lang="en-US" b="1" dirty="0" smtClean="0">
                <a:solidFill>
                  <a:srgbClr val="00194C"/>
                </a:solidFill>
              </a:rPr>
              <a:t>1 Timothy 6:20-21 </a:t>
            </a:r>
            <a:r>
              <a:rPr lang="en-US" dirty="0" smtClean="0">
                <a:solidFill>
                  <a:srgbClr val="00194C"/>
                </a:solidFill>
              </a:rPr>
              <a:t>Timothy</a:t>
            </a:r>
            <a:r>
              <a:rPr lang="en-US" dirty="0" smtClean="0">
                <a:solidFill>
                  <a:srgbClr val="00194C"/>
                </a:solidFill>
              </a:rPr>
              <a:t>, </a:t>
            </a:r>
            <a:r>
              <a:rPr lang="en-US" dirty="0" smtClean="0">
                <a:solidFill>
                  <a:srgbClr val="00194C"/>
                </a:solidFill>
              </a:rPr>
              <a:t>guard (</a:t>
            </a:r>
            <a:r>
              <a:rPr lang="en-US" dirty="0" err="1" smtClean="0">
                <a:solidFill>
                  <a:srgbClr val="00194C"/>
                </a:solidFill>
              </a:rPr>
              <a:t>phulasso</a:t>
            </a:r>
            <a:r>
              <a:rPr lang="en-US" dirty="0" smtClean="0">
                <a:solidFill>
                  <a:srgbClr val="00194C"/>
                </a:solidFill>
              </a:rPr>
              <a:t>) </a:t>
            </a:r>
            <a:r>
              <a:rPr lang="en-US" dirty="0" smtClean="0">
                <a:solidFill>
                  <a:srgbClr val="00194C"/>
                </a:solidFill>
              </a:rPr>
              <a:t>what has been entrusted to you, avoiding worldly </a:t>
            </a:r>
            <a:r>
              <a:rPr lang="en-US" i="1" dirty="0" smtClean="0">
                <a:solidFill>
                  <a:srgbClr val="00194C"/>
                </a:solidFill>
              </a:rPr>
              <a:t>and</a:t>
            </a:r>
            <a:r>
              <a:rPr lang="en-US" dirty="0" smtClean="0">
                <a:solidFill>
                  <a:srgbClr val="00194C"/>
                </a:solidFill>
              </a:rPr>
              <a:t> empty chatter </a:t>
            </a:r>
            <a:r>
              <a:rPr lang="en-US" i="1" dirty="0" smtClean="0">
                <a:solidFill>
                  <a:srgbClr val="00194C"/>
                </a:solidFill>
              </a:rPr>
              <a:t>and</a:t>
            </a:r>
            <a:r>
              <a:rPr lang="en-US" dirty="0" smtClean="0">
                <a:solidFill>
                  <a:srgbClr val="00194C"/>
                </a:solidFill>
              </a:rPr>
              <a:t> the opposing arguments of what is falsely called "knowledge"—  which some have professed and thus gone astray from the faith. Grace be with you</a:t>
            </a:r>
            <a:r>
              <a:rPr lang="en-US" dirty="0" smtClean="0">
                <a:solidFill>
                  <a:srgbClr val="00194C"/>
                </a:solidFill>
              </a:rPr>
              <a:t>.</a:t>
            </a:r>
            <a:endParaRPr lang="en-US" dirty="0">
              <a:solidFill>
                <a:srgbClr val="00194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TRUTH IS EVOLVING</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0"/>
              </a:spcBef>
            </a:pPr>
            <a:r>
              <a:rPr lang="en-US" dirty="0" smtClean="0">
                <a:solidFill>
                  <a:srgbClr val="00194C"/>
                </a:solidFill>
              </a:rPr>
              <a:t>Ask me if Christianity (any version of it, yours, the Pope’s, whoever’s) is orthodox, meaning true, and </a:t>
            </a:r>
            <a:r>
              <a:rPr lang="en-US" spc="-150" dirty="0" smtClean="0">
                <a:solidFill>
                  <a:srgbClr val="00194C"/>
                </a:solidFill>
              </a:rPr>
              <a:t>here’s my </a:t>
            </a:r>
            <a:r>
              <a:rPr lang="en-US" dirty="0" smtClean="0">
                <a:solidFill>
                  <a:srgbClr val="00194C"/>
                </a:solidFill>
              </a:rPr>
              <a:t>honest answer: a little but not yet. </a:t>
            </a:r>
            <a:r>
              <a:rPr lang="en-US" sz="2000" dirty="0" smtClean="0">
                <a:solidFill>
                  <a:srgbClr val="00194C"/>
                </a:solidFill>
              </a:rPr>
              <a:t>Brian McLaren</a:t>
            </a:r>
          </a:p>
          <a:p>
            <a:pPr>
              <a:lnSpc>
                <a:spcPct val="90000"/>
              </a:lnSpc>
              <a:spcBef>
                <a:spcPts val="0"/>
              </a:spcBef>
            </a:pPr>
            <a:r>
              <a:rPr lang="en-US" dirty="0" smtClean="0">
                <a:solidFill>
                  <a:srgbClr val="00194C"/>
                </a:solidFill>
              </a:rPr>
              <a:t>Communities have souls, not just people….The modern era downplayed a biblical doctrine of salvation that had this communal dimension.  In contrast, the New Light movement is concerned about the salvation </a:t>
            </a:r>
            <a:r>
              <a:rPr lang="en-US" dirty="0" err="1" smtClean="0">
                <a:solidFill>
                  <a:srgbClr val="00194C"/>
                </a:solidFill>
              </a:rPr>
              <a:t>ensouled</a:t>
            </a:r>
            <a:r>
              <a:rPr lang="en-US" dirty="0" smtClean="0">
                <a:solidFill>
                  <a:srgbClr val="00194C"/>
                </a:solidFill>
              </a:rPr>
              <a:t> co</a:t>
            </a:r>
            <a:r>
              <a:rPr lang="en-US" spc="-150" dirty="0" smtClean="0">
                <a:solidFill>
                  <a:srgbClr val="00194C"/>
                </a:solidFill>
              </a:rPr>
              <a:t>mm</a:t>
            </a:r>
            <a:r>
              <a:rPr lang="en-US" dirty="0" smtClean="0">
                <a:solidFill>
                  <a:srgbClr val="00194C"/>
                </a:solidFill>
              </a:rPr>
              <a:t>unities </a:t>
            </a:r>
            <a:r>
              <a:rPr lang="en-US" spc="-150" dirty="0" smtClean="0">
                <a:solidFill>
                  <a:srgbClr val="00194C"/>
                </a:solidFill>
              </a:rPr>
              <a:t>as well as </a:t>
            </a:r>
            <a:r>
              <a:rPr lang="en-US" dirty="0" smtClean="0">
                <a:solidFill>
                  <a:srgbClr val="00194C"/>
                </a:solidFill>
              </a:rPr>
              <a:t>individual souls</a:t>
            </a:r>
            <a:r>
              <a:rPr lang="en-US" spc="-150" dirty="0" smtClean="0">
                <a:solidFill>
                  <a:srgbClr val="00194C"/>
                </a:solidFill>
              </a:rPr>
              <a:t> and </a:t>
            </a:r>
            <a:r>
              <a:rPr lang="en-US" dirty="0" smtClean="0">
                <a:solidFill>
                  <a:srgbClr val="00194C"/>
                </a:solidFill>
              </a:rPr>
              <a:t>the salvation of community souls relating synergistically to one another…</a:t>
            </a:r>
            <a:r>
              <a:rPr lang="en-US" sz="2000" dirty="0" smtClean="0">
                <a:solidFill>
                  <a:srgbClr val="00194C"/>
                </a:solidFill>
              </a:rPr>
              <a:t>Len Sweet : Quantum Spirituality</a:t>
            </a:r>
          </a:p>
          <a:p>
            <a:pPr>
              <a:lnSpc>
                <a:spcPct val="90000"/>
              </a:lnSpc>
              <a:spcBef>
                <a:spcPts val="0"/>
              </a:spcBef>
            </a:pPr>
            <a:r>
              <a:rPr lang="en-US" dirty="0" smtClean="0">
                <a:solidFill>
                  <a:srgbClr val="00194C"/>
                </a:solidFill>
              </a:rPr>
              <a:t>Emergent doesn’t have a position on absolute truth, or on anything for that matter.  Do you show up at a dinner party with your neighbors and ask, “what’s this dinner party’s position on absolute truth?” No you don’t because it’s a nonsensical question. </a:t>
            </a:r>
            <a:r>
              <a:rPr lang="en-US" sz="2000" dirty="0" smtClean="0">
                <a:solidFill>
                  <a:srgbClr val="00194C"/>
                </a:solidFill>
              </a:rPr>
              <a:t> Tony Jones</a:t>
            </a:r>
            <a:endParaRPr lang="en-US" dirty="0" smtClean="0">
              <a:solidFill>
                <a:srgbClr val="00194C"/>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THE TRUTH ABOUT TRUTH</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200"/>
              </a:spcBef>
            </a:pPr>
            <a:r>
              <a:rPr lang="en-US" dirty="0" smtClean="0">
                <a:solidFill>
                  <a:srgbClr val="00194C"/>
                </a:solidFill>
                <a:latin typeface="Tahoma" pitchFamily="34" charset="0"/>
                <a:ea typeface="Tahoma" pitchFamily="34" charset="0"/>
                <a:cs typeface="Tahoma" pitchFamily="34" charset="0"/>
              </a:rPr>
              <a:t>When you dismiss the authority and inerrancy of the Bible, you are in trouble</a:t>
            </a:r>
          </a:p>
          <a:p>
            <a:pPr>
              <a:lnSpc>
                <a:spcPct val="90000"/>
              </a:lnSpc>
              <a:spcBef>
                <a:spcPts val="200"/>
              </a:spcBef>
            </a:pPr>
            <a:r>
              <a:rPr lang="en-US" dirty="0" smtClean="0">
                <a:solidFill>
                  <a:srgbClr val="00194C"/>
                </a:solidFill>
              </a:rPr>
              <a:t>The longer you persist in this state, the more out of touch you become: </a:t>
            </a:r>
            <a:r>
              <a:rPr lang="en-US" dirty="0" smtClean="0">
                <a:solidFill>
                  <a:srgbClr val="00153E"/>
                </a:solidFill>
              </a:rPr>
              <a:t>Professing to be wise, they became </a:t>
            </a:r>
            <a:r>
              <a:rPr lang="en-US" dirty="0" smtClean="0">
                <a:solidFill>
                  <a:srgbClr val="00153E"/>
                </a:solidFill>
              </a:rPr>
              <a:t>fools…</a:t>
            </a:r>
          </a:p>
          <a:p>
            <a:pPr>
              <a:lnSpc>
                <a:spcPct val="90000"/>
              </a:lnSpc>
              <a:spcBef>
                <a:spcPts val="200"/>
              </a:spcBef>
            </a:pPr>
            <a:r>
              <a:rPr lang="en-US" dirty="0" smtClean="0">
                <a:solidFill>
                  <a:srgbClr val="00153E"/>
                </a:solidFill>
              </a:rPr>
              <a:t>When you reject one biblical truth, you have discounted all of the Bible; the Bible can’t be divided into what is true and what is not</a:t>
            </a:r>
          </a:p>
          <a:p>
            <a:pPr>
              <a:lnSpc>
                <a:spcPct val="90000"/>
              </a:lnSpc>
              <a:spcBef>
                <a:spcPts val="200"/>
              </a:spcBef>
            </a:pPr>
            <a:r>
              <a:rPr lang="en-US" dirty="0" smtClean="0">
                <a:solidFill>
                  <a:srgbClr val="00153E"/>
                </a:solidFill>
              </a:rPr>
              <a:t>People who are not in relationship with Jesus make glaring errors in biblical interpretation</a:t>
            </a:r>
          </a:p>
          <a:p>
            <a:pPr>
              <a:lnSpc>
                <a:spcPct val="90000"/>
              </a:lnSpc>
              <a:spcBef>
                <a:spcPts val="200"/>
              </a:spcBef>
            </a:pPr>
            <a:r>
              <a:rPr lang="en-US" b="1" dirty="0" smtClean="0">
                <a:solidFill>
                  <a:srgbClr val="00194C"/>
                </a:solidFill>
              </a:rPr>
              <a:t>John 16:13 </a:t>
            </a:r>
            <a:r>
              <a:rPr lang="en-US" dirty="0" smtClean="0">
                <a:solidFill>
                  <a:srgbClr val="00194C"/>
                </a:solidFill>
              </a:rPr>
              <a:t> "But when He, the Spirit of truth, comes, He will guide you into all the truth; for He will not speak on His own initiative, but whatever He hears, He will speak; and He will disclose to you what is to come</a:t>
            </a:r>
            <a:r>
              <a:rPr lang="en-US" dirty="0" smtClean="0">
                <a:solidFill>
                  <a:srgbClr val="00194C"/>
                </a:solidFill>
              </a:rPr>
              <a:t>.”</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GOD’S WORD</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0"/>
              </a:spcBef>
            </a:pPr>
            <a:r>
              <a:rPr lang="en-US" b="1" dirty="0" smtClean="0">
                <a:solidFill>
                  <a:srgbClr val="00194C"/>
                </a:solidFill>
              </a:rPr>
              <a:t>Psalm 119:160 </a:t>
            </a:r>
            <a:r>
              <a:rPr lang="en-US" dirty="0" smtClean="0">
                <a:solidFill>
                  <a:srgbClr val="00194C"/>
                </a:solidFill>
              </a:rPr>
              <a:t> The sum of Your word is truth, </a:t>
            </a:r>
            <a:r>
              <a:rPr lang="en-US" dirty="0" smtClean="0">
                <a:solidFill>
                  <a:srgbClr val="00194C"/>
                </a:solidFill>
              </a:rPr>
              <a:t>and </a:t>
            </a:r>
            <a:r>
              <a:rPr lang="en-US" dirty="0" smtClean="0">
                <a:solidFill>
                  <a:srgbClr val="00194C"/>
                </a:solidFill>
              </a:rPr>
              <a:t>every one of Your righteous ordinances is everlasting. </a:t>
            </a:r>
            <a:endParaRPr lang="en-US" dirty="0" smtClean="0">
              <a:solidFill>
                <a:srgbClr val="00194C"/>
              </a:solidFill>
            </a:endParaRPr>
          </a:p>
          <a:p>
            <a:pPr>
              <a:lnSpc>
                <a:spcPct val="90000"/>
              </a:lnSpc>
              <a:spcBef>
                <a:spcPts val="0"/>
              </a:spcBef>
            </a:pPr>
            <a:r>
              <a:rPr lang="en-US" b="1" dirty="0" smtClean="0">
                <a:solidFill>
                  <a:srgbClr val="00194C"/>
                </a:solidFill>
              </a:rPr>
              <a:t>John</a:t>
            </a:r>
            <a:r>
              <a:rPr lang="en-US" b="1" spc="-150" dirty="0" smtClean="0">
                <a:solidFill>
                  <a:srgbClr val="00194C"/>
                </a:solidFill>
              </a:rPr>
              <a:t> </a:t>
            </a:r>
            <a:r>
              <a:rPr lang="en-US" b="1" spc="-150" dirty="0" smtClean="0">
                <a:solidFill>
                  <a:srgbClr val="00194C"/>
                </a:solidFill>
              </a:rPr>
              <a:t>17:17  </a:t>
            </a:r>
            <a:r>
              <a:rPr lang="en-US" spc="-150" dirty="0" smtClean="0">
                <a:solidFill>
                  <a:srgbClr val="00194C"/>
                </a:solidFill>
              </a:rPr>
              <a:t>Sanctify </a:t>
            </a:r>
            <a:r>
              <a:rPr lang="en-US" dirty="0" smtClean="0">
                <a:solidFill>
                  <a:srgbClr val="00194C"/>
                </a:solidFill>
              </a:rPr>
              <a:t>them </a:t>
            </a:r>
            <a:r>
              <a:rPr lang="en-US" spc="-150" dirty="0" smtClean="0">
                <a:solidFill>
                  <a:srgbClr val="00194C"/>
                </a:solidFill>
              </a:rPr>
              <a:t>in the truth; Your </a:t>
            </a:r>
            <a:r>
              <a:rPr lang="en-US" dirty="0" smtClean="0">
                <a:solidFill>
                  <a:srgbClr val="00194C"/>
                </a:solidFill>
              </a:rPr>
              <a:t>word </a:t>
            </a:r>
            <a:r>
              <a:rPr lang="en-US" dirty="0" smtClean="0">
                <a:solidFill>
                  <a:srgbClr val="00194C"/>
                </a:solidFill>
              </a:rPr>
              <a:t>is truth</a:t>
            </a:r>
          </a:p>
          <a:p>
            <a:pPr>
              <a:lnSpc>
                <a:spcPct val="90000"/>
              </a:lnSpc>
              <a:spcBef>
                <a:spcPts val="0"/>
              </a:spcBef>
            </a:pPr>
            <a:r>
              <a:rPr lang="en-US" b="1" dirty="0" smtClean="0">
                <a:solidFill>
                  <a:srgbClr val="00194C"/>
                </a:solidFill>
              </a:rPr>
              <a:t>2 Timothy 3:16-17 </a:t>
            </a:r>
            <a:r>
              <a:rPr lang="en-US" dirty="0" smtClean="0">
                <a:solidFill>
                  <a:srgbClr val="00194C"/>
                </a:solidFill>
              </a:rPr>
              <a:t> All Scripture is inspired by God and profitable for teaching, for reproof, for correction, for training in righteousness; </a:t>
            </a:r>
            <a:r>
              <a:rPr lang="en-US" dirty="0" smtClean="0">
                <a:solidFill>
                  <a:srgbClr val="00194C"/>
                </a:solidFill>
              </a:rPr>
              <a:t>so </a:t>
            </a:r>
            <a:r>
              <a:rPr lang="en-US" dirty="0" smtClean="0">
                <a:solidFill>
                  <a:srgbClr val="00194C"/>
                </a:solidFill>
              </a:rPr>
              <a:t>that the man of God may be adequate, equipped for every good work. </a:t>
            </a:r>
            <a:endParaRPr lang="en-US" dirty="0" smtClean="0">
              <a:solidFill>
                <a:srgbClr val="00194C"/>
              </a:solidFill>
            </a:endParaRPr>
          </a:p>
          <a:p>
            <a:pPr>
              <a:lnSpc>
                <a:spcPct val="90000"/>
              </a:lnSpc>
              <a:spcBef>
                <a:spcPts val="0"/>
              </a:spcBef>
            </a:pPr>
            <a:r>
              <a:rPr lang="en-US" dirty="0" smtClean="0">
                <a:solidFill>
                  <a:srgbClr val="00194C"/>
                </a:solidFill>
              </a:rPr>
              <a:t>It is important to know how to study God’s Word not to imposing our own particular predispositions</a:t>
            </a:r>
          </a:p>
          <a:p>
            <a:pPr>
              <a:lnSpc>
                <a:spcPct val="90000"/>
              </a:lnSpc>
              <a:spcBef>
                <a:spcPts val="0"/>
              </a:spcBef>
            </a:pPr>
            <a:r>
              <a:rPr lang="en-US" b="1" dirty="0" smtClean="0">
                <a:solidFill>
                  <a:srgbClr val="00194C"/>
                </a:solidFill>
              </a:rPr>
              <a:t>Ephesians 1:13-14 </a:t>
            </a:r>
            <a:r>
              <a:rPr lang="en-US" dirty="0" smtClean="0">
                <a:solidFill>
                  <a:srgbClr val="00194C"/>
                </a:solidFill>
              </a:rPr>
              <a:t> In Him, you also, after listening to the message of truth, the gospel of your salvation—having also believed, you were sealed in Him with the Holy Spirit of promise, </a:t>
            </a:r>
            <a:r>
              <a:rPr lang="en-US" dirty="0" smtClean="0">
                <a:solidFill>
                  <a:srgbClr val="00194C"/>
                </a:solidFill>
              </a:rPr>
              <a:t>who </a:t>
            </a:r>
            <a:r>
              <a:rPr lang="en-US" dirty="0" smtClean="0">
                <a:solidFill>
                  <a:srgbClr val="00194C"/>
                </a:solidFill>
              </a:rPr>
              <a:t>is given as a pledge of our inheritance, with a view to the redemption of </a:t>
            </a:r>
            <a:r>
              <a:rPr lang="en-US" i="1" dirty="0" smtClean="0">
                <a:solidFill>
                  <a:srgbClr val="00194C"/>
                </a:solidFill>
              </a:rPr>
              <a:t>God's own</a:t>
            </a:r>
            <a:r>
              <a:rPr lang="en-US" dirty="0" smtClean="0">
                <a:solidFill>
                  <a:srgbClr val="00194C"/>
                </a:solidFill>
              </a:rPr>
              <a:t> possession, to the praise of His glory.</a:t>
            </a:r>
            <a:endParaRPr lang="en-US" dirty="0" smtClean="0">
              <a:solidFill>
                <a:srgbClr val="00194C"/>
              </a:solidFill>
            </a:endParaRPr>
          </a:p>
          <a:p>
            <a:pPr>
              <a:lnSpc>
                <a:spcPct val="90000"/>
              </a:lnSpc>
              <a:spcBef>
                <a:spcPts val="0"/>
              </a:spcBef>
              <a:buNone/>
            </a:pPr>
            <a:r>
              <a:rPr lang="en-US" dirty="0" smtClean="0">
                <a:solidFill>
                  <a:srgbClr val="00194C"/>
                </a:solidFill>
              </a:rPr>
              <a:t/>
            </a:r>
            <a:br>
              <a:rPr lang="en-US" dirty="0" smtClean="0">
                <a:solidFill>
                  <a:srgbClr val="00194C"/>
                </a:solidFill>
              </a:rPr>
            </a:br>
            <a:r>
              <a:rPr lang="en-US" dirty="0" smtClean="0">
                <a:solidFill>
                  <a:srgbClr val="00194C"/>
                </a:solidFill>
              </a:rPr>
              <a:t> </a:t>
            </a:r>
            <a:br>
              <a:rPr lang="en-US" dirty="0" smtClean="0">
                <a:solidFill>
                  <a:srgbClr val="00194C"/>
                </a:solidFill>
              </a:rPr>
            </a:b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0"/>
            <a:ext cx="9525000" cy="990600"/>
          </a:xfrm>
        </p:spPr>
        <p:txBody>
          <a:bodyPr>
            <a:normAutofit/>
          </a:bodyPr>
          <a:lstStyle/>
          <a:p>
            <a:pPr algn="ctr"/>
            <a:r>
              <a:rPr lang="en-US" sz="5400" spc="-150" dirty="0" smtClean="0">
                <a:solidFill>
                  <a:srgbClr val="002060"/>
                </a:solidFill>
                <a:latin typeface="Tahoma" pitchFamily="34" charset="0"/>
                <a:ea typeface="Tahoma" pitchFamily="34" charset="0"/>
                <a:cs typeface="Tahoma" pitchFamily="34" charset="0"/>
              </a:rPr>
              <a:t>THE PERSON OF TRUTH</a:t>
            </a:r>
            <a:endParaRPr lang="en-US" sz="5400" spc="-15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100"/>
              </a:spcBef>
            </a:pPr>
            <a:r>
              <a:rPr lang="en-US" b="1" dirty="0" smtClean="0">
                <a:solidFill>
                  <a:srgbClr val="00194C"/>
                </a:solidFill>
              </a:rPr>
              <a:t>John 14:1-6 </a:t>
            </a:r>
            <a:r>
              <a:rPr lang="en-US" dirty="0" smtClean="0">
                <a:solidFill>
                  <a:srgbClr val="00194C"/>
                </a:solidFill>
              </a:rPr>
              <a:t> "Do not let your heart be troubled; believe in God, believe also in </a:t>
            </a:r>
            <a:r>
              <a:rPr lang="en-US" dirty="0" smtClean="0">
                <a:solidFill>
                  <a:srgbClr val="00194C"/>
                </a:solidFill>
              </a:rPr>
              <a:t>Me. In </a:t>
            </a:r>
            <a:r>
              <a:rPr lang="en-US" dirty="0" smtClean="0">
                <a:solidFill>
                  <a:srgbClr val="00194C"/>
                </a:solidFill>
              </a:rPr>
              <a:t>My Father's house are many dwelling places; if it were not so, I would have told you; for I go to prepare a place for you. </a:t>
            </a:r>
            <a:r>
              <a:rPr lang="en-US" dirty="0" smtClean="0">
                <a:solidFill>
                  <a:srgbClr val="00194C"/>
                </a:solidFill>
              </a:rPr>
              <a:t>If </a:t>
            </a:r>
            <a:r>
              <a:rPr lang="en-US" dirty="0" smtClean="0">
                <a:solidFill>
                  <a:srgbClr val="00194C"/>
                </a:solidFill>
              </a:rPr>
              <a:t>I go and prepare a place for you, I will come again and receive you to Myself, that where I am, </a:t>
            </a:r>
            <a:r>
              <a:rPr lang="en-US" i="1" dirty="0" smtClean="0">
                <a:solidFill>
                  <a:srgbClr val="00194C"/>
                </a:solidFill>
              </a:rPr>
              <a:t>there</a:t>
            </a:r>
            <a:r>
              <a:rPr lang="en-US" dirty="0" smtClean="0">
                <a:solidFill>
                  <a:srgbClr val="00194C"/>
                </a:solidFill>
              </a:rPr>
              <a:t> you may be also. </a:t>
            </a:r>
            <a:r>
              <a:rPr lang="en-US" dirty="0" smtClean="0">
                <a:solidFill>
                  <a:srgbClr val="00194C"/>
                </a:solidFill>
              </a:rPr>
              <a:t>And </a:t>
            </a:r>
            <a:r>
              <a:rPr lang="en-US" dirty="0" smtClean="0">
                <a:solidFill>
                  <a:srgbClr val="00194C"/>
                </a:solidFill>
              </a:rPr>
              <a:t>you know the way where I am going</a:t>
            </a:r>
            <a:r>
              <a:rPr lang="en-US" dirty="0" smtClean="0">
                <a:solidFill>
                  <a:srgbClr val="00194C"/>
                </a:solidFill>
              </a:rPr>
              <a:t>.”</a:t>
            </a:r>
            <a:r>
              <a:rPr lang="en-US" baseline="30000" dirty="0" smtClean="0">
                <a:solidFill>
                  <a:srgbClr val="00194C"/>
                </a:solidFill>
              </a:rPr>
              <a:t> </a:t>
            </a:r>
            <a:r>
              <a:rPr lang="en-US" dirty="0" smtClean="0">
                <a:solidFill>
                  <a:srgbClr val="00194C"/>
                </a:solidFill>
              </a:rPr>
              <a:t> Thomas </a:t>
            </a:r>
            <a:r>
              <a:rPr lang="en-US" dirty="0" smtClean="0">
                <a:solidFill>
                  <a:srgbClr val="00194C"/>
                </a:solidFill>
              </a:rPr>
              <a:t>said </a:t>
            </a:r>
            <a:r>
              <a:rPr lang="en-US" dirty="0" smtClean="0">
                <a:solidFill>
                  <a:srgbClr val="00194C"/>
                </a:solidFill>
              </a:rPr>
              <a:t>to Him, "Lord, we do not know where You are going, </a:t>
            </a:r>
            <a:r>
              <a:rPr lang="en-US" spc="-150" dirty="0" smtClean="0">
                <a:solidFill>
                  <a:srgbClr val="00194C"/>
                </a:solidFill>
              </a:rPr>
              <a:t>how do we </a:t>
            </a:r>
            <a:r>
              <a:rPr lang="en-US" dirty="0" smtClean="0">
                <a:solidFill>
                  <a:srgbClr val="00194C"/>
                </a:solidFill>
              </a:rPr>
              <a:t>know </a:t>
            </a:r>
            <a:r>
              <a:rPr lang="en-US" dirty="0" smtClean="0">
                <a:solidFill>
                  <a:srgbClr val="00194C"/>
                </a:solidFill>
              </a:rPr>
              <a:t>the way? </a:t>
            </a:r>
          </a:p>
          <a:p>
            <a:pPr>
              <a:lnSpc>
                <a:spcPct val="90000"/>
              </a:lnSpc>
              <a:spcBef>
                <a:spcPts val="100"/>
              </a:spcBef>
              <a:buNone/>
            </a:pPr>
            <a:r>
              <a:rPr lang="en-US" dirty="0" smtClean="0">
                <a:solidFill>
                  <a:srgbClr val="00194C"/>
                </a:solidFill>
              </a:rPr>
              <a:t>   Jesus said </a:t>
            </a:r>
            <a:r>
              <a:rPr lang="en-US" dirty="0" smtClean="0">
                <a:solidFill>
                  <a:srgbClr val="00194C"/>
                </a:solidFill>
              </a:rPr>
              <a:t>to him, </a:t>
            </a:r>
            <a:r>
              <a:rPr lang="en-US" b="1" dirty="0" smtClean="0">
                <a:solidFill>
                  <a:srgbClr val="00194C"/>
                </a:solidFill>
              </a:rPr>
              <a:t>"I am the way</a:t>
            </a:r>
            <a:r>
              <a:rPr lang="en-US" dirty="0" smtClean="0">
                <a:solidFill>
                  <a:srgbClr val="00194C"/>
                </a:solidFill>
              </a:rPr>
              <a:t>, and the truth, and the life; no one comes to the Father but through Me</a:t>
            </a:r>
            <a:r>
              <a:rPr lang="en-US" dirty="0" smtClean="0">
                <a:solidFill>
                  <a:srgbClr val="00194C"/>
                </a:solidFill>
              </a:rPr>
              <a:t>.</a:t>
            </a:r>
          </a:p>
          <a:p>
            <a:pPr>
              <a:lnSpc>
                <a:spcPct val="90000"/>
              </a:lnSpc>
              <a:spcBef>
                <a:spcPts val="100"/>
              </a:spcBef>
            </a:pPr>
            <a:r>
              <a:rPr lang="en-US" b="1" dirty="0" smtClean="0">
                <a:solidFill>
                  <a:srgbClr val="00194C"/>
                </a:solidFill>
              </a:rPr>
              <a:t>John </a:t>
            </a:r>
            <a:r>
              <a:rPr lang="en-US" b="1" spc="-150" dirty="0" smtClean="0">
                <a:solidFill>
                  <a:srgbClr val="00194C"/>
                </a:solidFill>
              </a:rPr>
              <a:t>1:16-17 </a:t>
            </a:r>
            <a:r>
              <a:rPr lang="en-US" spc="-150" dirty="0" smtClean="0">
                <a:solidFill>
                  <a:srgbClr val="00194C"/>
                </a:solidFill>
              </a:rPr>
              <a:t> For of </a:t>
            </a:r>
            <a:r>
              <a:rPr lang="en-US" dirty="0" smtClean="0">
                <a:solidFill>
                  <a:srgbClr val="00194C"/>
                </a:solidFill>
              </a:rPr>
              <a:t>His fullness we have all received, and grace upon grace.  For the Law was given through Moses; grace and truth were realized through Jesus Christ.</a:t>
            </a:r>
            <a:r>
              <a:rPr lang="en-US" dirty="0" smtClean="0">
                <a:solidFill>
                  <a:srgbClr val="00194C"/>
                </a:solidFill>
              </a:rPr>
              <a:t> </a:t>
            </a:r>
            <a:endParaRPr lang="en-US" dirty="0" smtClean="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4800" dirty="0" smtClean="0">
                <a:solidFill>
                  <a:srgbClr val="00153E"/>
                </a:solidFill>
                <a:latin typeface="Tahoma" pitchFamily="34" charset="0"/>
                <a:ea typeface="Tahoma" pitchFamily="34" charset="0"/>
                <a:cs typeface="Tahoma" pitchFamily="34" charset="0"/>
              </a:rPr>
              <a:t>THE </a:t>
            </a:r>
            <a:r>
              <a:rPr lang="en-US" sz="4800" dirty="0" smtClean="0">
                <a:solidFill>
                  <a:srgbClr val="00153E"/>
                </a:solidFill>
                <a:latin typeface="Tahoma" pitchFamily="34" charset="0"/>
                <a:ea typeface="Tahoma" pitchFamily="34" charset="0"/>
                <a:cs typeface="Tahoma" pitchFamily="34" charset="0"/>
              </a:rPr>
              <a:t>SPIRIT OF TRUTH</a:t>
            </a:r>
            <a:endParaRPr lang="en-US" sz="4800" dirty="0">
              <a:solidFill>
                <a:srgbClr val="00153E"/>
              </a:solidFill>
              <a:latin typeface="Tahoma" pitchFamily="34" charset="0"/>
              <a:ea typeface="Tahoma" pitchFamily="34" charset="0"/>
              <a:cs typeface="Tahoma" pitchFamily="34" charset="0"/>
            </a:endParaRPr>
          </a:p>
        </p:txBody>
      </p:sp>
      <p:sp>
        <p:nvSpPr>
          <p:cNvPr id="4" name="Content Placeholder 3"/>
          <p:cNvSpPr>
            <a:spLocks noGrp="1"/>
          </p:cNvSpPr>
          <p:nvPr>
            <p:ph idx="1"/>
          </p:nvPr>
        </p:nvSpPr>
        <p:spPr>
          <a:xfrm>
            <a:off x="0" y="1066800"/>
            <a:ext cx="9144000" cy="5791200"/>
          </a:xfrm>
        </p:spPr>
        <p:txBody>
          <a:bodyPr>
            <a:noAutofit/>
          </a:bodyPr>
          <a:lstStyle/>
          <a:p>
            <a:pPr>
              <a:lnSpc>
                <a:spcPct val="90000"/>
              </a:lnSpc>
              <a:spcBef>
                <a:spcPts val="0"/>
              </a:spcBef>
            </a:pPr>
            <a:r>
              <a:rPr lang="en-US" b="1" dirty="0" smtClean="0">
                <a:solidFill>
                  <a:srgbClr val="00194C"/>
                </a:solidFill>
              </a:rPr>
              <a:t>John 14:16-17 </a:t>
            </a:r>
            <a:r>
              <a:rPr lang="en-US" dirty="0" smtClean="0">
                <a:solidFill>
                  <a:srgbClr val="00194C"/>
                </a:solidFill>
              </a:rPr>
              <a:t>"</a:t>
            </a:r>
            <a:r>
              <a:rPr lang="en-US" dirty="0" smtClean="0">
                <a:solidFill>
                  <a:srgbClr val="00194C"/>
                </a:solidFill>
              </a:rPr>
              <a:t>I will ask the Father, and He will give you another Helper, that He may be with you forever; </a:t>
            </a:r>
            <a:br>
              <a:rPr lang="en-US" dirty="0" smtClean="0">
                <a:solidFill>
                  <a:srgbClr val="00194C"/>
                </a:solidFill>
              </a:rPr>
            </a:br>
            <a:r>
              <a:rPr lang="en-US" i="1" dirty="0" smtClean="0">
                <a:solidFill>
                  <a:srgbClr val="00194C"/>
                </a:solidFill>
              </a:rPr>
              <a:t>that </a:t>
            </a:r>
            <a:r>
              <a:rPr lang="en-US" i="1" dirty="0" smtClean="0">
                <a:solidFill>
                  <a:srgbClr val="00194C"/>
                </a:solidFill>
              </a:rPr>
              <a:t>is</a:t>
            </a:r>
            <a:r>
              <a:rPr lang="en-US" dirty="0" smtClean="0">
                <a:solidFill>
                  <a:srgbClr val="00194C"/>
                </a:solidFill>
              </a:rPr>
              <a:t> the Spirit of truth, whom the world cannot receive, because it does not see Him or know Him, </a:t>
            </a:r>
            <a:r>
              <a:rPr lang="en-US" i="1" dirty="0" smtClean="0">
                <a:solidFill>
                  <a:srgbClr val="00194C"/>
                </a:solidFill>
              </a:rPr>
              <a:t>but</a:t>
            </a:r>
            <a:r>
              <a:rPr lang="en-US" dirty="0" smtClean="0">
                <a:solidFill>
                  <a:srgbClr val="00194C"/>
                </a:solidFill>
              </a:rPr>
              <a:t> you know Him because He abides with you and will be in you. </a:t>
            </a:r>
          </a:p>
          <a:p>
            <a:pPr>
              <a:lnSpc>
                <a:spcPct val="90000"/>
              </a:lnSpc>
              <a:spcBef>
                <a:spcPts val="0"/>
              </a:spcBef>
            </a:pPr>
            <a:r>
              <a:rPr lang="en-US" b="1" dirty="0" smtClean="0">
                <a:solidFill>
                  <a:srgbClr val="00194C"/>
                </a:solidFill>
              </a:rPr>
              <a:t>1 John 5:6-9 </a:t>
            </a:r>
            <a:r>
              <a:rPr lang="en-US" b="1" dirty="0" smtClean="0">
                <a:solidFill>
                  <a:srgbClr val="00194C"/>
                </a:solidFill>
              </a:rPr>
              <a:t> </a:t>
            </a:r>
            <a:r>
              <a:rPr lang="en-US" dirty="0" smtClean="0">
                <a:solidFill>
                  <a:srgbClr val="00194C"/>
                </a:solidFill>
              </a:rPr>
              <a:t>This </a:t>
            </a:r>
            <a:r>
              <a:rPr lang="en-US" dirty="0" smtClean="0">
                <a:solidFill>
                  <a:srgbClr val="00194C"/>
                </a:solidFill>
              </a:rPr>
              <a:t>is the One who came by water and blood, Jesus Christ; not with the water only, but with the water and with the blood. It is the Spirit who testifies, because the Spirit is the truth. </a:t>
            </a:r>
            <a:r>
              <a:rPr lang="en-US" dirty="0" smtClean="0">
                <a:solidFill>
                  <a:srgbClr val="00194C"/>
                </a:solidFill>
              </a:rPr>
              <a:t>For </a:t>
            </a:r>
            <a:r>
              <a:rPr lang="en-US" dirty="0" smtClean="0">
                <a:solidFill>
                  <a:srgbClr val="00194C"/>
                </a:solidFill>
              </a:rPr>
              <a:t>there are three that testify: </a:t>
            </a:r>
            <a:r>
              <a:rPr lang="en-US" dirty="0" smtClean="0">
                <a:solidFill>
                  <a:srgbClr val="00194C"/>
                </a:solidFill>
              </a:rPr>
              <a:t>the </a:t>
            </a:r>
            <a:r>
              <a:rPr lang="en-US" dirty="0" smtClean="0">
                <a:solidFill>
                  <a:srgbClr val="00194C"/>
                </a:solidFill>
              </a:rPr>
              <a:t>Spirit and the water and the blood; and the three are in agreement.  If we receive the testimony of men, the testimony of God is greater; for the testimony of God is this, that He has testified concerning His Son.</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sz="5400" dirty="0" smtClean="0">
                <a:solidFill>
                  <a:srgbClr val="00153E"/>
                </a:solidFill>
                <a:latin typeface="Tahoma" pitchFamily="34" charset="0"/>
                <a:ea typeface="Tahoma" pitchFamily="34" charset="0"/>
                <a:cs typeface="Tahoma" pitchFamily="34" charset="0"/>
              </a:rPr>
              <a:t>PILLAR/FOUNDATION</a:t>
            </a:r>
            <a:endParaRPr lang="en-US" sz="5400" dirty="0">
              <a:solidFill>
                <a:srgbClr val="00153E"/>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b="1" dirty="0" smtClean="0">
                <a:solidFill>
                  <a:srgbClr val="00194C"/>
                </a:solidFill>
              </a:rPr>
              <a:t>1 Timothy </a:t>
            </a:r>
            <a:r>
              <a:rPr lang="en-US" b="1" spc="-150" dirty="0" smtClean="0">
                <a:solidFill>
                  <a:srgbClr val="00194C"/>
                </a:solidFill>
              </a:rPr>
              <a:t>3:14-16 </a:t>
            </a:r>
            <a:r>
              <a:rPr lang="en-US" spc="-150" dirty="0" smtClean="0">
                <a:solidFill>
                  <a:srgbClr val="00194C"/>
                </a:solidFill>
              </a:rPr>
              <a:t> I </a:t>
            </a:r>
            <a:r>
              <a:rPr lang="en-US" dirty="0" smtClean="0">
                <a:solidFill>
                  <a:srgbClr val="00194C"/>
                </a:solidFill>
              </a:rPr>
              <a:t>am writing these things to you, hoping to come to you before long</a:t>
            </a:r>
            <a:r>
              <a:rPr lang="en-US" dirty="0" smtClean="0">
                <a:solidFill>
                  <a:srgbClr val="00194C"/>
                </a:solidFill>
              </a:rPr>
              <a:t>; but </a:t>
            </a:r>
            <a:r>
              <a:rPr lang="en-US" dirty="0" smtClean="0">
                <a:solidFill>
                  <a:srgbClr val="00194C"/>
                </a:solidFill>
              </a:rPr>
              <a:t>in case I am delayed, </a:t>
            </a:r>
            <a:r>
              <a:rPr lang="en-US" i="1" dirty="0" smtClean="0">
                <a:solidFill>
                  <a:srgbClr val="00194C"/>
                </a:solidFill>
              </a:rPr>
              <a:t>I write</a:t>
            </a:r>
            <a:r>
              <a:rPr lang="en-US" dirty="0" smtClean="0">
                <a:solidFill>
                  <a:srgbClr val="00194C"/>
                </a:solidFill>
              </a:rPr>
              <a:t> so that you will know how one ought </a:t>
            </a:r>
            <a:r>
              <a:rPr lang="en-US" spc="-150" dirty="0" smtClean="0">
                <a:solidFill>
                  <a:srgbClr val="00194C"/>
                </a:solidFill>
              </a:rPr>
              <a:t>to </a:t>
            </a:r>
            <a:r>
              <a:rPr lang="en-US" dirty="0" smtClean="0">
                <a:solidFill>
                  <a:srgbClr val="00194C"/>
                </a:solidFill>
              </a:rPr>
              <a:t>conduct himself </a:t>
            </a:r>
            <a:r>
              <a:rPr lang="en-US" spc="-150" dirty="0" smtClean="0">
                <a:solidFill>
                  <a:srgbClr val="00194C"/>
                </a:solidFill>
              </a:rPr>
              <a:t>in the </a:t>
            </a:r>
            <a:r>
              <a:rPr lang="en-US" dirty="0" smtClean="0">
                <a:solidFill>
                  <a:srgbClr val="00194C"/>
                </a:solidFill>
              </a:rPr>
              <a:t>household of God</a:t>
            </a:r>
            <a:r>
              <a:rPr lang="en-US" spc="-150" dirty="0" smtClean="0">
                <a:solidFill>
                  <a:srgbClr val="00194C"/>
                </a:solidFill>
              </a:rPr>
              <a:t>, which </a:t>
            </a:r>
            <a:r>
              <a:rPr lang="en-US" dirty="0" smtClean="0">
                <a:solidFill>
                  <a:srgbClr val="00194C"/>
                </a:solidFill>
              </a:rPr>
              <a:t>is the </a:t>
            </a:r>
            <a:r>
              <a:rPr lang="en-US" b="1" dirty="0" smtClean="0">
                <a:solidFill>
                  <a:srgbClr val="00194C"/>
                </a:solidFill>
              </a:rPr>
              <a:t>church</a:t>
            </a:r>
            <a:r>
              <a:rPr lang="en-US" dirty="0" smtClean="0">
                <a:solidFill>
                  <a:srgbClr val="00194C"/>
                </a:solidFill>
              </a:rPr>
              <a:t> of the living God, the </a:t>
            </a:r>
            <a:r>
              <a:rPr lang="en-US" b="1" dirty="0" smtClean="0">
                <a:solidFill>
                  <a:srgbClr val="00194C"/>
                </a:solidFill>
              </a:rPr>
              <a:t>pillar and support </a:t>
            </a:r>
            <a:r>
              <a:rPr lang="en-US" dirty="0" smtClean="0">
                <a:solidFill>
                  <a:srgbClr val="00194C"/>
                </a:solidFill>
              </a:rPr>
              <a:t>of the truth. </a:t>
            </a:r>
            <a:r>
              <a:rPr lang="en-US" dirty="0" smtClean="0">
                <a:solidFill>
                  <a:srgbClr val="00194C"/>
                </a:solidFill>
              </a:rPr>
              <a:t>By </a:t>
            </a:r>
            <a:r>
              <a:rPr lang="en-US" dirty="0" smtClean="0">
                <a:solidFill>
                  <a:srgbClr val="00194C"/>
                </a:solidFill>
              </a:rPr>
              <a:t>common confession, great is the mystery of godliness: He who was revealed in the flesh, </a:t>
            </a:r>
            <a:r>
              <a:rPr lang="en-US" dirty="0" smtClean="0">
                <a:solidFill>
                  <a:srgbClr val="00194C"/>
                </a:solidFill>
              </a:rPr>
              <a:t>was </a:t>
            </a:r>
            <a:r>
              <a:rPr lang="en-US" dirty="0" smtClean="0">
                <a:solidFill>
                  <a:srgbClr val="00194C"/>
                </a:solidFill>
              </a:rPr>
              <a:t>vindicated in the Spirit, </a:t>
            </a:r>
            <a:r>
              <a:rPr lang="en-US" dirty="0" smtClean="0">
                <a:solidFill>
                  <a:srgbClr val="00194C"/>
                </a:solidFill>
              </a:rPr>
              <a:t>seen </a:t>
            </a:r>
            <a:r>
              <a:rPr lang="en-US" dirty="0" smtClean="0">
                <a:solidFill>
                  <a:srgbClr val="00194C"/>
                </a:solidFill>
              </a:rPr>
              <a:t>by angels, </a:t>
            </a:r>
            <a:r>
              <a:rPr lang="en-US" dirty="0" smtClean="0">
                <a:solidFill>
                  <a:srgbClr val="00194C"/>
                </a:solidFill>
              </a:rPr>
              <a:t>proclaimed </a:t>
            </a:r>
            <a:r>
              <a:rPr lang="en-US" dirty="0" smtClean="0">
                <a:solidFill>
                  <a:srgbClr val="00194C"/>
                </a:solidFill>
              </a:rPr>
              <a:t>among the nations, </a:t>
            </a:r>
            <a:r>
              <a:rPr lang="en-US" dirty="0" smtClean="0">
                <a:solidFill>
                  <a:srgbClr val="00194C"/>
                </a:solidFill>
              </a:rPr>
              <a:t>believed </a:t>
            </a:r>
            <a:r>
              <a:rPr lang="en-US" dirty="0" smtClean="0">
                <a:solidFill>
                  <a:srgbClr val="00194C"/>
                </a:solidFill>
              </a:rPr>
              <a:t>on in the world, </a:t>
            </a:r>
            <a:r>
              <a:rPr lang="en-US" dirty="0" smtClean="0">
                <a:solidFill>
                  <a:srgbClr val="00194C"/>
                </a:solidFill>
              </a:rPr>
              <a:t>taken </a:t>
            </a:r>
            <a:r>
              <a:rPr lang="en-US" dirty="0" smtClean="0">
                <a:solidFill>
                  <a:srgbClr val="00194C"/>
                </a:solidFill>
              </a:rPr>
              <a:t>up in glory</a:t>
            </a:r>
            <a:r>
              <a:rPr lang="en-US" dirty="0" smtClean="0">
                <a:solidFill>
                  <a:srgbClr val="00194C"/>
                </a:solidFill>
              </a:rPr>
              <a:t>.</a:t>
            </a:r>
          </a:p>
          <a:p>
            <a:pPr>
              <a:lnSpc>
                <a:spcPct val="90000"/>
              </a:lnSpc>
              <a:spcBef>
                <a:spcPts val="200"/>
              </a:spcBef>
            </a:pPr>
            <a:r>
              <a:rPr lang="en-US" dirty="0" smtClean="0">
                <a:solidFill>
                  <a:srgbClr val="00194C"/>
                </a:solidFill>
              </a:rPr>
              <a:t>Support: </a:t>
            </a:r>
            <a:r>
              <a:rPr lang="en-US" i="1" dirty="0" err="1" smtClean="0">
                <a:solidFill>
                  <a:srgbClr val="00194C"/>
                </a:solidFill>
              </a:rPr>
              <a:t>hedraioma</a:t>
            </a:r>
            <a:r>
              <a:rPr lang="en-US" i="1" dirty="0" smtClean="0">
                <a:solidFill>
                  <a:srgbClr val="00194C"/>
                </a:solidFill>
              </a:rPr>
              <a:t>: </a:t>
            </a:r>
            <a:r>
              <a:rPr lang="en-US" dirty="0" smtClean="0">
                <a:solidFill>
                  <a:srgbClr val="00194C"/>
                </a:solidFill>
              </a:rPr>
              <a:t>the grounding, foundation</a:t>
            </a:r>
          </a:p>
          <a:p>
            <a:pPr>
              <a:lnSpc>
                <a:spcPct val="90000"/>
              </a:lnSpc>
              <a:spcBef>
                <a:spcPts val="200"/>
              </a:spcBef>
            </a:pPr>
            <a:r>
              <a:rPr lang="en-US" dirty="0" smtClean="0">
                <a:solidFill>
                  <a:srgbClr val="00194C"/>
                </a:solidFill>
              </a:rPr>
              <a:t>The church must know and teach what is true in order to be foundational for others; when a church teaches in error, people are deceived</a:t>
            </a:r>
            <a:endParaRPr lang="en-US" dirty="0">
              <a:solidFill>
                <a:srgbClr val="00194C"/>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686800" cy="1066800"/>
          </a:xfrm>
        </p:spPr>
        <p:txBody>
          <a:bodyPr>
            <a:normAutofit/>
          </a:bodyPr>
          <a:lstStyle/>
          <a:p>
            <a:pPr algn="ctr"/>
            <a:r>
              <a:rPr lang="en-US" sz="5400" dirty="0" smtClean="0">
                <a:solidFill>
                  <a:srgbClr val="002060"/>
                </a:solidFill>
              </a:rPr>
              <a:t>HOW DECEPTION WORKS</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300"/>
              </a:spcBef>
            </a:pPr>
            <a:r>
              <a:rPr lang="en-US" b="1" dirty="0" smtClean="0">
                <a:solidFill>
                  <a:srgbClr val="00194C"/>
                </a:solidFill>
              </a:rPr>
              <a:t>John 8:23-26 </a:t>
            </a:r>
            <a:r>
              <a:rPr lang="en-US" baseline="30000" dirty="0" smtClean="0">
                <a:solidFill>
                  <a:srgbClr val="00194C"/>
                </a:solidFill>
              </a:rPr>
              <a:t> </a:t>
            </a:r>
            <a:r>
              <a:rPr lang="en-US" dirty="0" smtClean="0">
                <a:solidFill>
                  <a:srgbClr val="00194C"/>
                </a:solidFill>
              </a:rPr>
              <a:t> And He was saying to them, "You are from below, I am from above; you are of this world, I am not of this world. </a:t>
            </a:r>
            <a:r>
              <a:rPr lang="en-US" dirty="0" smtClean="0">
                <a:solidFill>
                  <a:srgbClr val="00194C"/>
                </a:solidFill>
              </a:rPr>
              <a:t>Therefore </a:t>
            </a:r>
            <a:r>
              <a:rPr lang="en-US" dirty="0" smtClean="0">
                <a:solidFill>
                  <a:srgbClr val="00194C"/>
                </a:solidFill>
              </a:rPr>
              <a:t>I said to you that you will die in your sins; for unless you believe that I am </a:t>
            </a:r>
            <a:r>
              <a:rPr lang="en-US" i="1" dirty="0" smtClean="0">
                <a:solidFill>
                  <a:srgbClr val="00194C"/>
                </a:solidFill>
              </a:rPr>
              <a:t>He,</a:t>
            </a:r>
            <a:r>
              <a:rPr lang="en-US" dirty="0" smtClean="0">
                <a:solidFill>
                  <a:srgbClr val="00194C"/>
                </a:solidFill>
              </a:rPr>
              <a:t> you will die in your </a:t>
            </a:r>
            <a:r>
              <a:rPr lang="en-US" dirty="0" smtClean="0">
                <a:solidFill>
                  <a:srgbClr val="00194C"/>
                </a:solidFill>
              </a:rPr>
              <a:t>sins.</a:t>
            </a:r>
            <a:r>
              <a:rPr lang="en-US" dirty="0" smtClean="0">
                <a:solidFill>
                  <a:srgbClr val="00194C"/>
                </a:solidFill>
              </a:rPr>
              <a:t> So they were saying to Him, "Who are You?" Jesus said to them, "What have I been saying to you </a:t>
            </a:r>
            <a:r>
              <a:rPr lang="en-US" i="1" dirty="0" smtClean="0">
                <a:solidFill>
                  <a:srgbClr val="00194C"/>
                </a:solidFill>
              </a:rPr>
              <a:t>from</a:t>
            </a:r>
            <a:r>
              <a:rPr lang="en-US" dirty="0" smtClean="0">
                <a:solidFill>
                  <a:srgbClr val="00194C"/>
                </a:solidFill>
              </a:rPr>
              <a:t> the </a:t>
            </a:r>
            <a:r>
              <a:rPr lang="en-US" dirty="0" smtClean="0">
                <a:solidFill>
                  <a:srgbClr val="00194C"/>
                </a:solidFill>
              </a:rPr>
              <a:t>beginning? I </a:t>
            </a:r>
            <a:r>
              <a:rPr lang="en-US" dirty="0" smtClean="0">
                <a:solidFill>
                  <a:srgbClr val="00194C"/>
                </a:solidFill>
              </a:rPr>
              <a:t>have many things to speak and to judge concerning you, but He who sent Me is true; and the things which I heard from Him, these I speak to the world</a:t>
            </a:r>
            <a:r>
              <a:rPr lang="en-US" dirty="0" smtClean="0">
                <a:solidFill>
                  <a:srgbClr val="00194C"/>
                </a:solidFill>
              </a:rPr>
              <a:t>.“</a:t>
            </a:r>
          </a:p>
          <a:p>
            <a:pPr>
              <a:lnSpc>
                <a:spcPct val="90000"/>
              </a:lnSpc>
              <a:spcBef>
                <a:spcPts val="300"/>
              </a:spcBef>
            </a:pPr>
            <a:r>
              <a:rPr lang="en-US" b="1" dirty="0" smtClean="0">
                <a:solidFill>
                  <a:srgbClr val="00194C"/>
                </a:solidFill>
              </a:rPr>
              <a:t>John 8:30-32 </a:t>
            </a:r>
            <a:r>
              <a:rPr lang="en-US" dirty="0" smtClean="0">
                <a:solidFill>
                  <a:srgbClr val="00194C"/>
                </a:solidFill>
              </a:rPr>
              <a:t> As He spoke these things, many came to believe in </a:t>
            </a:r>
            <a:r>
              <a:rPr lang="en-US" dirty="0" smtClean="0">
                <a:solidFill>
                  <a:srgbClr val="00194C"/>
                </a:solidFill>
              </a:rPr>
              <a:t>Him.</a:t>
            </a:r>
            <a:r>
              <a:rPr lang="en-US" dirty="0" smtClean="0">
                <a:solidFill>
                  <a:srgbClr val="00194C"/>
                </a:solidFill>
              </a:rPr>
              <a:t> So Jesus was saying to those Jews who had believed Him, "If you continue in My word, </a:t>
            </a:r>
            <a:r>
              <a:rPr lang="en-US" i="1" dirty="0" smtClean="0">
                <a:solidFill>
                  <a:srgbClr val="00194C"/>
                </a:solidFill>
              </a:rPr>
              <a:t>then</a:t>
            </a:r>
            <a:r>
              <a:rPr lang="en-US" dirty="0" smtClean="0">
                <a:solidFill>
                  <a:srgbClr val="00194C"/>
                </a:solidFill>
              </a:rPr>
              <a:t> you are truly disciples of Mine; </a:t>
            </a:r>
            <a:r>
              <a:rPr lang="en-US" dirty="0" smtClean="0">
                <a:solidFill>
                  <a:srgbClr val="00194C"/>
                </a:solidFill>
              </a:rPr>
              <a:t>and </a:t>
            </a:r>
            <a:r>
              <a:rPr lang="en-US" dirty="0" smtClean="0">
                <a:solidFill>
                  <a:srgbClr val="00194C"/>
                </a:solidFill>
              </a:rPr>
              <a:t>you will know the truth, and the truth will make you free." </a:t>
            </a:r>
          </a:p>
          <a:p>
            <a:pPr>
              <a:lnSpc>
                <a:spcPct val="90000"/>
              </a:lnSpc>
              <a:spcBef>
                <a:spcPts val="300"/>
              </a:spcBef>
            </a:pP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5595</TotalTime>
  <Words>387</Words>
  <Application>Microsoft Office PowerPoint</Application>
  <PresentationFormat>On-screen Show (4:3)</PresentationFormat>
  <Paragraphs>59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THE GREAT EXCHANGE</vt:lpstr>
      <vt:lpstr>VERSE FOR THE JOURNEY</vt:lpstr>
      <vt:lpstr>TRUTH IS EVOLVING</vt:lpstr>
      <vt:lpstr>THE TRUTH ABOUT TRUTH</vt:lpstr>
      <vt:lpstr>GOD’S WORD</vt:lpstr>
      <vt:lpstr>THE PERSON OF TRUTH</vt:lpstr>
      <vt:lpstr>THE SPIRIT OF TRUTH</vt:lpstr>
      <vt:lpstr>PILLAR/FOUNDATION</vt:lpstr>
      <vt:lpstr>HOW DECEPTION WORKS</vt:lpstr>
      <vt:lpstr>disciples</vt:lpstr>
      <vt:lpstr>PILATE’S QUESTION</vt:lpstr>
      <vt:lpstr>DILIGENCE REQUIRED</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25</cp:revision>
  <dcterms:created xsi:type="dcterms:W3CDTF">2018-12-30T17:11:34Z</dcterms:created>
  <dcterms:modified xsi:type="dcterms:W3CDTF">2019-03-13T19:54:19Z</dcterms:modified>
</cp:coreProperties>
</file>