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8" r:id="rId3"/>
    <p:sldId id="265" r:id="rId4"/>
    <p:sldId id="273" r:id="rId5"/>
    <p:sldId id="274" r:id="rId6"/>
    <p:sldId id="268" r:id="rId7"/>
    <p:sldId id="267" r:id="rId8"/>
    <p:sldId id="257" r:id="rId9"/>
    <p:sldId id="269" r:id="rId10"/>
    <p:sldId id="270" r:id="rId11"/>
    <p:sldId id="275" r:id="rId12"/>
    <p:sldId id="27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88D4F77-81E1-4928-A06F-BE0AB0093D6A}" type="datetimeFigureOut">
              <a:rPr lang="en-US" smtClean="0"/>
              <a:pPr/>
              <a:t>11/1/2019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AEC1D445-0D3A-4613-ACAF-5045BD7878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A002A183-7C8A-453D-92F6-DC1E3D2F0CBB}" type="datetimeFigureOut">
              <a:rPr lang="en-US" smtClean="0"/>
              <a:pPr/>
              <a:t>11/1/2019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F12745CC-B527-4AF8-A56F-278CA6255B8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2745CC-B527-4AF8-A56F-278CA6255B8F}"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2" name="Footer Placeholder 1"/>
          <p:cNvSpPr>
            <a:spLocks noGrp="1"/>
          </p:cNvSpPr>
          <p:nvPr>
            <p:ph type="ftr" sz="quarter" idx="11"/>
          </p:nvPr>
        </p:nvSpPr>
        <p:spPr>
          <a:xfrm>
            <a:off x="3124200" y="76200"/>
            <a:ext cx="3352800" cy="288925"/>
          </a:xfrm>
          <a:prstGeom prst="rect">
            <a:avLst/>
          </a:prstGeom>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19" name="Footer Placeholder 18"/>
          <p:cNvSpPr>
            <a:spLocks noGrp="1"/>
          </p:cNvSpPr>
          <p:nvPr>
            <p:ph type="ftr" sz="quarter" idx="11"/>
          </p:nvPr>
        </p:nvSpPr>
        <p:spPr>
          <a:xfrm>
            <a:off x="3581400" y="76200"/>
            <a:ext cx="2895600" cy="288925"/>
          </a:xfrm>
          <a:prstGeom prst="rect">
            <a:avLst/>
          </a:prstGeo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9CF9441-9280-4185-8C95-73FDAEA40D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11" name="Footer Placeholder 10"/>
          <p:cNvSpPr>
            <a:spLocks noGrp="1"/>
          </p:cNvSpPr>
          <p:nvPr>
            <p:ph type="ftr" sz="quarter" idx="11"/>
          </p:nvPr>
        </p:nvSpPr>
        <p:spPr>
          <a:xfrm>
            <a:off x="3124200" y="76200"/>
            <a:ext cx="3352800" cy="288925"/>
          </a:xfrm>
          <a:prstGeom prst="rect">
            <a:avLst/>
          </a:prstGeom>
        </p:spPr>
        <p:txBody>
          <a:bodyPr/>
          <a:lstStyle/>
          <a:p>
            <a:endParaRPr lang="en-US"/>
          </a:p>
        </p:txBody>
      </p:sp>
      <p:sp>
        <p:nvSpPr>
          <p:cNvPr id="16" name="Slide Number Placeholder 15"/>
          <p:cNvSpPr>
            <a:spLocks noGrp="1"/>
          </p:cNvSpPr>
          <p:nvPr>
            <p:ph type="sldNum" sz="quarter" idx="12"/>
          </p:nvPr>
        </p:nvSpPr>
        <p:spPr/>
        <p:txBody>
          <a:bodyPr/>
          <a:lstStyle/>
          <a:p>
            <a:fld id="{39CF9441-9280-4185-8C95-73FDAEA40D2F}"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10" name="Footer Placeholder 9"/>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6" name="Footer Placeholder 5"/>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9CF9441-9280-4185-8C95-73FDAEA40D2F}"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21" name="Footer Placeholder 20"/>
          <p:cNvSpPr>
            <a:spLocks noGrp="1"/>
          </p:cNvSpPr>
          <p:nvPr>
            <p:ph type="ftr" sz="quarter" idx="11"/>
          </p:nvPr>
        </p:nvSpPr>
        <p:spPr>
          <a:xfrm>
            <a:off x="3124200" y="76200"/>
            <a:ext cx="3352800" cy="2889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24" name="Footer Placeholder 23"/>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29" name="Footer Placeholder 28"/>
          <p:cNvSpPr>
            <a:spLocks noGrp="1"/>
          </p:cNvSpPr>
          <p:nvPr>
            <p:ph type="ftr" sz="quarter" idx="11"/>
          </p:nvPr>
        </p:nvSpPr>
        <p:spPr>
          <a:xfrm>
            <a:off x="3124200" y="76200"/>
            <a:ext cx="3352800" cy="2889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9CF9441-9280-4185-8C95-73FDAEA40D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a:xfrm>
            <a:off x="6477000" y="76200"/>
            <a:ext cx="2514600" cy="288925"/>
          </a:xfrm>
          <a:prstGeom prst="rect">
            <a:avLst/>
          </a:prstGeom>
        </p:spPr>
        <p:txBody>
          <a:bodyPr/>
          <a:lstStyle/>
          <a:p>
            <a:fld id="{2DA218F3-4D67-47FE-84F5-A71CCADF7541}" type="datetimeFigureOut">
              <a:rPr lang="en-US" smtClean="0"/>
              <a:pPr/>
              <a:t>11/1/2019</a:t>
            </a:fld>
            <a:endParaRPr lang="en-US"/>
          </a:p>
        </p:txBody>
      </p:sp>
      <p:sp>
        <p:nvSpPr>
          <p:cNvPr id="5" name="Footer Placeholder 4"/>
          <p:cNvSpPr>
            <a:spLocks noGrp="1"/>
          </p:cNvSpPr>
          <p:nvPr>
            <p:ph type="ftr" sz="quarter" idx="11"/>
          </p:nvPr>
        </p:nvSpPr>
        <p:spPr>
          <a:xfrm>
            <a:off x="3124200" y="76200"/>
            <a:ext cx="3352800" cy="288925"/>
          </a:xfrm>
          <a:prstGeom prst="rect">
            <a:avLst/>
          </a:prstGeom>
        </p:spPr>
        <p:txBody>
          <a:bodyPr/>
          <a:lstStyle/>
          <a:p>
            <a:endParaRPr lang="en-US"/>
          </a:p>
        </p:txBody>
      </p:sp>
      <p:sp>
        <p:nvSpPr>
          <p:cNvPr id="31" name="Slide Number Placeholder 30"/>
          <p:cNvSpPr>
            <a:spLocks noGrp="1"/>
          </p:cNvSpPr>
          <p:nvPr>
            <p:ph type="sldNum" sz="quarter" idx="12"/>
          </p:nvPr>
        </p:nvSpPr>
        <p:spPr/>
        <p:txBody>
          <a:bodyPr/>
          <a:lstStyle/>
          <a:p>
            <a:fld id="{39CF9441-9280-4185-8C95-73FDAEA40D2F}"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0" y="1066800"/>
            <a:ext cx="9144000" cy="57912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9CF9441-9280-4185-8C95-73FDAEA40D2F}" type="slidenum">
              <a:rPr lang="en-US" smtClean="0"/>
              <a:pPr/>
              <a:t>‹#›</a:t>
            </a:fld>
            <a:endParaRPr lang="en-US"/>
          </a:p>
        </p:txBody>
      </p:sp>
      <p:sp>
        <p:nvSpPr>
          <p:cNvPr id="10" name="Title Placeholder 9"/>
          <p:cNvSpPr>
            <a:spLocks noGrp="1"/>
          </p:cNvSpPr>
          <p:nvPr>
            <p:ph type="title"/>
          </p:nvPr>
        </p:nvSpPr>
        <p:spPr>
          <a:xfrm>
            <a:off x="0" y="0"/>
            <a:ext cx="9144000" cy="1066800"/>
          </a:xfrm>
          <a:prstGeom prst="rect">
            <a:avLst/>
          </a:prstGeom>
          <a:effectLst/>
        </p:spPr>
        <p:txBody>
          <a:bodyPr vert="horz" anchor="ctr">
            <a:noAutofit/>
          </a:bodyPr>
          <a:lstStyle/>
          <a:p>
            <a:r>
              <a:rPr kumimoji="0" lang="en-US" dirty="0" smtClean="0"/>
              <a:t>Click to edit Master title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400" kern="1200" cap="all" baseline="0">
          <a:solidFill>
            <a:schemeClr val="tx2"/>
          </a:solidFill>
          <a:effectLst/>
          <a:latin typeface="Tahoma" pitchFamily="34" charset="0"/>
          <a:ea typeface="Tahoma" pitchFamily="34" charset="0"/>
          <a:cs typeface="Tahoma" pitchFamily="34" charset="0"/>
        </a:defRPr>
      </a:lvl1pPr>
    </p:titleStyle>
    <p:bodyStyle>
      <a:lvl1pPr marL="342900" indent="-342900" algn="l" rtl="0" eaLnBrk="1" latinLnBrk="0" hangingPunct="1">
        <a:spcBef>
          <a:spcPct val="20000"/>
        </a:spcBef>
        <a:buClr>
          <a:schemeClr val="accent3">
            <a:lumMod val="50000"/>
          </a:schemeClr>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2pPr>
      <a:lvl3pPr marL="11430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3pPr>
      <a:lvl4pPr marL="1600200" indent="-228600" algn="l" rtl="0" eaLnBrk="1" latinLnBrk="0" hangingPunct="1">
        <a:spcBef>
          <a:spcPct val="20000"/>
        </a:spcBef>
        <a:buClr>
          <a:schemeClr val="accent1"/>
        </a:buClr>
        <a:buSzPct val="70000"/>
        <a:buFont typeface="Wingdings 2"/>
        <a:buChar char=""/>
        <a:defRPr kumimoji="0" sz="2800" kern="1200">
          <a:solidFill>
            <a:schemeClr val="tx2"/>
          </a:solidFill>
          <a:latin typeface="Tahoma" pitchFamily="34" charset="0"/>
          <a:ea typeface="Tahoma" pitchFamily="34" charset="0"/>
          <a:cs typeface="Tahoma" pitchFamily="34" charset="0"/>
        </a:defRPr>
      </a:lvl4pPr>
      <a:lvl5pPr marL="2057400" indent="-228600" algn="l" rtl="0" eaLnBrk="1" latinLnBrk="0" hangingPunct="1">
        <a:spcBef>
          <a:spcPct val="20000"/>
        </a:spcBef>
        <a:buClr>
          <a:schemeClr val="accent1"/>
        </a:buClr>
        <a:buSzPct val="60000"/>
        <a:buFont typeface="Wingdings 2"/>
        <a:buChar char=""/>
        <a:defRPr kumimoji="0" sz="2800" kern="1200">
          <a:solidFill>
            <a:schemeClr val="tx2"/>
          </a:solidFill>
          <a:latin typeface="Tahoma" pitchFamily="34" charset="0"/>
          <a:ea typeface="Tahoma" pitchFamily="34" charset="0"/>
          <a:cs typeface="Tahoma" pitchFamily="34" charset="0"/>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495800"/>
            <a:ext cx="8458200" cy="2133600"/>
          </a:xfrm>
        </p:spPr>
        <p:txBody>
          <a:bodyPr>
            <a:normAutofit fontScale="85000" lnSpcReduction="20000"/>
          </a:bodyPr>
          <a:lstStyle/>
          <a:p>
            <a:pPr algn="ctr"/>
            <a:endParaRPr lang="en-US" dirty="0" smtClean="0"/>
          </a:p>
          <a:p>
            <a:pPr algn="ctr"/>
            <a:endParaRPr lang="en-US" dirty="0" smtClean="0"/>
          </a:p>
          <a:p>
            <a:pPr algn="ctr"/>
            <a:endParaRPr lang="en-US" dirty="0" smtClean="0"/>
          </a:p>
          <a:p>
            <a:pPr algn="ctr"/>
            <a:r>
              <a:rPr lang="en-US" dirty="0" smtClean="0"/>
              <a:t>JoLynn Gower</a:t>
            </a:r>
          </a:p>
          <a:p>
            <a:pPr algn="ctr">
              <a:spcBef>
                <a:spcPts val="60"/>
              </a:spcBef>
            </a:pPr>
            <a:r>
              <a:rPr lang="en-US" dirty="0" smtClean="0"/>
              <a:t>Fall 2019</a:t>
            </a:r>
          </a:p>
          <a:p>
            <a:pPr algn="ctr"/>
            <a:r>
              <a:rPr lang="en-US" dirty="0" smtClean="0"/>
              <a:t>jgower@guardingthetruth.org</a:t>
            </a:r>
          </a:p>
          <a:p>
            <a:pPr algn="ctr"/>
            <a:r>
              <a:rPr lang="en-US" dirty="0" smtClean="0"/>
              <a:t>493-6151</a:t>
            </a:r>
          </a:p>
          <a:p>
            <a:pPr algn="ctr"/>
            <a:endParaRPr lang="en-US" dirty="0" smtClean="0"/>
          </a:p>
          <a:p>
            <a:pPr algn="ct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600200" y="762000"/>
            <a:ext cx="5867400" cy="3152775"/>
          </a:xfrm>
          <a:prstGeom prst="rect">
            <a:avLst/>
          </a:prstGeom>
          <a:noFill/>
          <a:ln w="9525">
            <a:noFill/>
            <a:miter lim="800000"/>
            <a:headEnd/>
            <a:tailEnd/>
          </a:ln>
        </p:spPr>
      </p:pic>
      <p:sp>
        <p:nvSpPr>
          <p:cNvPr id="6" name="TextBox 5"/>
          <p:cNvSpPr txBox="1"/>
          <p:nvPr/>
        </p:nvSpPr>
        <p:spPr>
          <a:xfrm>
            <a:off x="1734979" y="1447800"/>
            <a:ext cx="5611216" cy="2492990"/>
          </a:xfrm>
          <a:prstGeom prst="rect">
            <a:avLst/>
          </a:prstGeom>
          <a:noFill/>
        </p:spPr>
        <p:txBody>
          <a:bodyPr wrap="none" rtlCol="0">
            <a:spAutoFit/>
          </a:bodyPr>
          <a:lstStyle/>
          <a:p>
            <a:pPr algn="ctr"/>
            <a:r>
              <a:rPr lang="en-US" sz="4400" dirty="0" smtClean="0">
                <a:solidFill>
                  <a:schemeClr val="accent6">
                    <a:lumMod val="50000"/>
                  </a:schemeClr>
                </a:solidFill>
                <a:latin typeface="Tahoma" pitchFamily="34" charset="0"/>
                <a:ea typeface="Tahoma" pitchFamily="34" charset="0"/>
                <a:cs typeface="Tahoma" pitchFamily="34" charset="0"/>
              </a:rPr>
              <a:t>A FIRM FOUNDATION</a:t>
            </a:r>
          </a:p>
          <a:p>
            <a:pPr algn="ctr"/>
            <a:r>
              <a:rPr lang="en-US" sz="4400" dirty="0" smtClean="0">
                <a:solidFill>
                  <a:schemeClr val="accent6">
                    <a:lumMod val="50000"/>
                  </a:schemeClr>
                </a:solidFill>
                <a:latin typeface="Tahoma" pitchFamily="34" charset="0"/>
                <a:ea typeface="Tahoma" pitchFamily="34" charset="0"/>
                <a:cs typeface="Tahoma" pitchFamily="34" charset="0"/>
              </a:rPr>
              <a:t>FOR</a:t>
            </a:r>
          </a:p>
          <a:p>
            <a:pPr algn="ctr"/>
            <a:r>
              <a:rPr lang="en-US" sz="4400" dirty="0" smtClean="0">
                <a:solidFill>
                  <a:schemeClr val="accent6">
                    <a:lumMod val="50000"/>
                  </a:schemeClr>
                </a:solidFill>
                <a:latin typeface="Tahoma" pitchFamily="34" charset="0"/>
                <a:ea typeface="Tahoma" pitchFamily="34" charset="0"/>
                <a:cs typeface="Tahoma" pitchFamily="34" charset="0"/>
              </a:rPr>
              <a:t>TROUBLED TIMES</a:t>
            </a:r>
          </a:p>
          <a:p>
            <a:pPr algn="ctr"/>
            <a:r>
              <a:rPr lang="en-US" sz="2400" dirty="0" smtClean="0">
                <a:solidFill>
                  <a:schemeClr val="accent6">
                    <a:lumMod val="50000"/>
                  </a:schemeClr>
                </a:solidFill>
                <a:latin typeface="Tahoma" pitchFamily="34" charset="0"/>
                <a:ea typeface="Tahoma" pitchFamily="34" charset="0"/>
                <a:cs typeface="Tahoma" pitchFamily="34" charset="0"/>
              </a:rPr>
              <a:t>Lesson 9</a:t>
            </a:r>
            <a:endParaRPr lang="en-US" sz="2400" dirty="0">
              <a:solidFill>
                <a:schemeClr val="accent6">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HOSPITALITY</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pPr>
            <a:r>
              <a:rPr lang="en-US" b="1" dirty="0" smtClean="0"/>
              <a:t>Romans 12:10-13 </a:t>
            </a:r>
            <a:r>
              <a:rPr lang="en-US" i="1" dirty="0" smtClean="0"/>
              <a:t>Be</a:t>
            </a:r>
            <a:r>
              <a:rPr lang="en-US" dirty="0" smtClean="0"/>
              <a:t> devoted to one another in brotherly love; give preference to one another in honor; not lagging behind in diligence, fervent in spirit, serving the Lord; rejoicing in hope, persevering in tribulation, devoted to prayer, contributing to the needs of the saints, practicing </a:t>
            </a:r>
            <a:r>
              <a:rPr lang="en-US" b="1" dirty="0" smtClean="0"/>
              <a:t>hospitality. </a:t>
            </a:r>
          </a:p>
          <a:p>
            <a:pPr>
              <a:lnSpc>
                <a:spcPct val="90000"/>
              </a:lnSpc>
            </a:pPr>
            <a:r>
              <a:rPr lang="en-US" b="1" dirty="0" smtClean="0"/>
              <a:t>Hospitality:</a:t>
            </a:r>
            <a:r>
              <a:rPr lang="en-US" dirty="0" smtClean="0"/>
              <a:t> </a:t>
            </a:r>
            <a:r>
              <a:rPr lang="en-US" i="1" dirty="0" err="1" smtClean="0"/>
              <a:t>philoxenia</a:t>
            </a:r>
            <a:r>
              <a:rPr lang="en-US" i="1" dirty="0" smtClean="0"/>
              <a:t>: </a:t>
            </a:r>
            <a:r>
              <a:rPr lang="en-US" dirty="0" smtClean="0"/>
              <a:t>love of strangers</a:t>
            </a:r>
          </a:p>
          <a:p>
            <a:pPr>
              <a:lnSpc>
                <a:spcPct val="90000"/>
              </a:lnSpc>
            </a:pPr>
            <a:r>
              <a:rPr lang="en-US" b="1" dirty="0" smtClean="0"/>
              <a:t>1 Timothy 3:2 </a:t>
            </a:r>
            <a:r>
              <a:rPr lang="en-US" dirty="0" smtClean="0"/>
              <a:t>An overseer, then, must be above reproach, the husband of one wife, temperate, prudent, respectable, hospitable, able to teach…</a:t>
            </a:r>
          </a:p>
          <a:p>
            <a:pPr>
              <a:lnSpc>
                <a:spcPct val="90000"/>
              </a:lnSpc>
            </a:pPr>
            <a:r>
              <a:rPr lang="en-US" b="1" dirty="0" smtClean="0"/>
              <a:t>Hebrews 13:2</a:t>
            </a:r>
            <a:r>
              <a:rPr lang="en-US" dirty="0" smtClean="0"/>
              <a:t> Do not neglect to show hospitality to strangers, for by this some have entertained angels without knowing it</a:t>
            </a:r>
            <a:r>
              <a:rPr lang="en-US" smtClean="0"/>
              <a:t>. </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COMMON MEAL</a:t>
            </a:r>
            <a:endParaRPr lang="en-US" dirty="0"/>
          </a:p>
        </p:txBody>
      </p:sp>
      <p:sp>
        <p:nvSpPr>
          <p:cNvPr id="3" name="Content Placeholder 2"/>
          <p:cNvSpPr>
            <a:spLocks noGrp="1"/>
          </p:cNvSpPr>
          <p:nvPr>
            <p:ph idx="1"/>
          </p:nvPr>
        </p:nvSpPr>
        <p:spPr/>
        <p:txBody>
          <a:bodyPr>
            <a:noAutofit/>
          </a:bodyPr>
          <a:lstStyle/>
          <a:p>
            <a:pPr>
              <a:spcBef>
                <a:spcPts val="400"/>
              </a:spcBef>
            </a:pPr>
            <a:r>
              <a:rPr lang="en-US" b="1" dirty="0" smtClean="0"/>
              <a:t>Colossians </a:t>
            </a:r>
            <a:r>
              <a:rPr lang="en-US" b="1" dirty="0" smtClean="0"/>
              <a:t>3:16</a:t>
            </a:r>
            <a:r>
              <a:rPr lang="en-US" dirty="0" smtClean="0"/>
              <a:t> Let the word of Christ richly dwell within you, with all wisdom teaching and admonishing one another with psalms </a:t>
            </a:r>
            <a:r>
              <a:rPr lang="en-US" i="1" dirty="0" smtClean="0"/>
              <a:t>and</a:t>
            </a:r>
            <a:r>
              <a:rPr lang="en-US" dirty="0" smtClean="0"/>
              <a:t> hymns </a:t>
            </a:r>
            <a:r>
              <a:rPr lang="en-US" i="1" dirty="0" smtClean="0"/>
              <a:t>and</a:t>
            </a:r>
            <a:r>
              <a:rPr lang="en-US" dirty="0" smtClean="0"/>
              <a:t> spiritual songs, singing with thankfulness </a:t>
            </a:r>
            <a:r>
              <a:rPr lang="en-US" spc="-150" dirty="0" smtClean="0"/>
              <a:t>in your </a:t>
            </a:r>
            <a:r>
              <a:rPr lang="en-US" dirty="0" smtClean="0"/>
              <a:t>hearts to God. </a:t>
            </a:r>
            <a:endParaRPr lang="en-US" dirty="0" smtClean="0"/>
          </a:p>
          <a:p>
            <a:pPr>
              <a:spcBef>
                <a:spcPts val="400"/>
              </a:spcBef>
            </a:pPr>
            <a:r>
              <a:rPr lang="en-US" dirty="0" smtClean="0"/>
              <a:t>Common meals provide a good framework for these interactions to occur</a:t>
            </a:r>
          </a:p>
          <a:p>
            <a:pPr>
              <a:spcBef>
                <a:spcPts val="400"/>
              </a:spcBef>
            </a:pPr>
            <a:r>
              <a:rPr lang="en-US" b="1" dirty="0" smtClean="0"/>
              <a:t>Hebrews 10:23-25 </a:t>
            </a:r>
            <a:r>
              <a:rPr lang="en-US" baseline="30000" dirty="0" smtClean="0"/>
              <a:t> </a:t>
            </a:r>
            <a:r>
              <a:rPr lang="en-US" dirty="0" smtClean="0"/>
              <a:t> Let us hold fast the confession of our hope without wavering, for He who promised is faithful; </a:t>
            </a:r>
            <a:r>
              <a:rPr lang="en-US" dirty="0" smtClean="0"/>
              <a:t>and </a:t>
            </a:r>
            <a:r>
              <a:rPr lang="en-US" dirty="0" smtClean="0"/>
              <a:t>let us consider how to stimulate one another to love and good deeds, </a:t>
            </a:r>
            <a:r>
              <a:rPr lang="en-US" dirty="0" smtClean="0"/>
              <a:t>not </a:t>
            </a:r>
            <a:r>
              <a:rPr lang="en-US" dirty="0" smtClean="0"/>
              <a:t>forsaking our own assembling together, as is the habit of some, but encouraging </a:t>
            </a:r>
            <a:r>
              <a:rPr lang="en-US" i="1" dirty="0" smtClean="0"/>
              <a:t>one another;</a:t>
            </a:r>
            <a:r>
              <a:rPr lang="en-US" dirty="0" smtClean="0"/>
              <a:t> and all the more as you see the day drawing near.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TRANSFORMATIVE</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sz="2750" dirty="0" smtClean="0"/>
              <a:t>We worship God by transforming all aspects of life into a spiritual ministry recognizing God’s priorities/values</a:t>
            </a:r>
          </a:p>
          <a:p>
            <a:pPr>
              <a:lnSpc>
                <a:spcPct val="88000"/>
              </a:lnSpc>
              <a:spcBef>
                <a:spcPts val="0"/>
              </a:spcBef>
            </a:pPr>
            <a:r>
              <a:rPr lang="en-US" sz="2750" b="1" dirty="0" smtClean="0"/>
              <a:t>Revelation </a:t>
            </a:r>
            <a:r>
              <a:rPr lang="en-US" sz="2750" b="1" spc="-150" dirty="0" smtClean="0"/>
              <a:t>22:3-5 </a:t>
            </a:r>
            <a:r>
              <a:rPr lang="en-US" sz="2750" spc="-150" dirty="0" smtClean="0"/>
              <a:t> There </a:t>
            </a:r>
            <a:r>
              <a:rPr lang="en-US" sz="2750" dirty="0" smtClean="0"/>
              <a:t>will no longer be any curse; and </a:t>
            </a:r>
            <a:r>
              <a:rPr lang="en-US" sz="2750" spc="-150" dirty="0" smtClean="0"/>
              <a:t>the throne </a:t>
            </a:r>
            <a:r>
              <a:rPr lang="en-US" sz="2750" dirty="0" smtClean="0"/>
              <a:t>of God and of the Lamb will be in </a:t>
            </a:r>
            <a:r>
              <a:rPr lang="en-US" sz="2750" dirty="0" smtClean="0"/>
              <a:t>it; </a:t>
            </a:r>
            <a:r>
              <a:rPr lang="en-US" sz="2750" dirty="0" smtClean="0"/>
              <a:t>His bond-servants will </a:t>
            </a:r>
            <a:r>
              <a:rPr lang="en-US" sz="2750" b="1" dirty="0" smtClean="0"/>
              <a:t>serve</a:t>
            </a:r>
            <a:r>
              <a:rPr lang="en-US" sz="2750" dirty="0" smtClean="0"/>
              <a:t> </a:t>
            </a:r>
            <a:r>
              <a:rPr lang="en-US" sz="2750" dirty="0" smtClean="0"/>
              <a:t>Him;</a:t>
            </a:r>
            <a:r>
              <a:rPr lang="en-US" sz="2750" dirty="0" smtClean="0"/>
              <a:t> they will see His face, and His name </a:t>
            </a:r>
            <a:r>
              <a:rPr lang="en-US" sz="2750" i="1" dirty="0" smtClean="0"/>
              <a:t>will be</a:t>
            </a:r>
            <a:r>
              <a:rPr lang="en-US" sz="2750" dirty="0" smtClean="0"/>
              <a:t> on their foreheads. </a:t>
            </a:r>
            <a:r>
              <a:rPr lang="en-US" sz="2750" dirty="0" smtClean="0"/>
              <a:t>There </a:t>
            </a:r>
            <a:r>
              <a:rPr lang="en-US" sz="2750" dirty="0" smtClean="0"/>
              <a:t>will no </a:t>
            </a:r>
            <a:r>
              <a:rPr lang="en-US" sz="2750" spc="-150" dirty="0" smtClean="0"/>
              <a:t>longer be </a:t>
            </a:r>
            <a:r>
              <a:rPr lang="en-US" sz="2750" i="1" spc="-150" dirty="0" smtClean="0"/>
              <a:t>any</a:t>
            </a:r>
            <a:r>
              <a:rPr lang="en-US" sz="2750" spc="-150" dirty="0" smtClean="0"/>
              <a:t> </a:t>
            </a:r>
            <a:r>
              <a:rPr lang="en-US" sz="2750" dirty="0" smtClean="0"/>
              <a:t>night; </a:t>
            </a:r>
            <a:r>
              <a:rPr lang="en-US" sz="2750" dirty="0" smtClean="0"/>
              <a:t>they </a:t>
            </a:r>
            <a:r>
              <a:rPr lang="en-US" sz="2750" dirty="0" smtClean="0"/>
              <a:t>will not have need of the light of a </a:t>
            </a:r>
            <a:r>
              <a:rPr lang="en-US" sz="2750" spc="-150" dirty="0" smtClean="0"/>
              <a:t>lamp nor the </a:t>
            </a:r>
            <a:r>
              <a:rPr lang="en-US" sz="2750" dirty="0" smtClean="0"/>
              <a:t>light of the </a:t>
            </a:r>
            <a:r>
              <a:rPr lang="en-US" sz="2750" spc="-150" dirty="0" smtClean="0"/>
              <a:t>sun, because </a:t>
            </a:r>
            <a:r>
              <a:rPr lang="en-US" sz="2750" dirty="0" smtClean="0"/>
              <a:t>the Lord God will illumine </a:t>
            </a:r>
            <a:r>
              <a:rPr lang="en-US" sz="2750" spc="-150" dirty="0" smtClean="0"/>
              <a:t>them; and </a:t>
            </a:r>
            <a:r>
              <a:rPr lang="en-US" sz="2750" dirty="0" smtClean="0"/>
              <a:t>they will reign forever and ever. </a:t>
            </a:r>
            <a:endParaRPr lang="en-US" sz="2750" dirty="0" smtClean="0"/>
          </a:p>
          <a:p>
            <a:pPr>
              <a:lnSpc>
                <a:spcPct val="88000"/>
              </a:lnSpc>
              <a:spcBef>
                <a:spcPts val="0"/>
              </a:spcBef>
            </a:pPr>
            <a:r>
              <a:rPr lang="en-US" sz="2750" b="1" dirty="0" smtClean="0"/>
              <a:t>Revelation </a:t>
            </a:r>
            <a:r>
              <a:rPr lang="en-US" sz="2750" b="1" spc="-150" dirty="0" smtClean="0"/>
              <a:t>21:3-4 </a:t>
            </a:r>
            <a:r>
              <a:rPr lang="en-US" sz="2750" dirty="0" smtClean="0"/>
              <a:t> </a:t>
            </a:r>
            <a:r>
              <a:rPr lang="en-US" sz="2750" dirty="0" smtClean="0"/>
              <a:t>I heard a loud voice from the throne, saying, "Behold, </a:t>
            </a:r>
            <a:r>
              <a:rPr lang="en-US" sz="2750" spc="-150" dirty="0" smtClean="0"/>
              <a:t>the tabernacle of God is among men, and He </a:t>
            </a:r>
            <a:r>
              <a:rPr lang="en-US" sz="2750" dirty="0" smtClean="0"/>
              <a:t>will dwell among </a:t>
            </a:r>
            <a:r>
              <a:rPr lang="en-US" sz="2750" spc="-150" dirty="0" smtClean="0"/>
              <a:t>them; </a:t>
            </a:r>
            <a:r>
              <a:rPr lang="en-US" sz="2750" spc="-150" dirty="0" smtClean="0"/>
              <a:t>they </a:t>
            </a:r>
            <a:r>
              <a:rPr lang="en-US" sz="2750" dirty="0" smtClean="0"/>
              <a:t>shall be His people, and God Himself will be among </a:t>
            </a:r>
            <a:r>
              <a:rPr lang="en-US" sz="2750" dirty="0" smtClean="0"/>
              <a:t>them; He </a:t>
            </a:r>
            <a:r>
              <a:rPr lang="en-US" sz="2750" dirty="0" smtClean="0"/>
              <a:t>will </a:t>
            </a:r>
            <a:r>
              <a:rPr lang="en-US" sz="2750" spc="-150" dirty="0" smtClean="0"/>
              <a:t>wipe away </a:t>
            </a:r>
            <a:r>
              <a:rPr lang="en-US" sz="2750" dirty="0" smtClean="0"/>
              <a:t>every tear from their eyes; and there will no longer be </a:t>
            </a:r>
            <a:r>
              <a:rPr lang="en-US" sz="2750" i="1" dirty="0" smtClean="0"/>
              <a:t>any</a:t>
            </a:r>
            <a:r>
              <a:rPr lang="en-US" sz="2750" dirty="0" smtClean="0"/>
              <a:t> death; there will no longer be </a:t>
            </a:r>
            <a:r>
              <a:rPr lang="en-US" sz="2750" i="1" dirty="0" smtClean="0"/>
              <a:t>any</a:t>
            </a:r>
            <a:r>
              <a:rPr lang="en-US" sz="2750" dirty="0" smtClean="0"/>
              <a:t> mourning, or crying, or </a:t>
            </a:r>
            <a:r>
              <a:rPr lang="en-US" sz="2750" dirty="0" smtClean="0"/>
              <a:t>pain;</a:t>
            </a:r>
            <a:endParaRPr lang="en-US" sz="27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lstStyle/>
          <a:p>
            <a:pPr>
              <a:lnSpc>
                <a:spcPct val="95000"/>
              </a:lnSpc>
              <a:spcBef>
                <a:spcPts val="300"/>
              </a:spcBef>
            </a:pPr>
            <a:r>
              <a:rPr lang="en-US" b="1" dirty="0" smtClean="0"/>
              <a:t>2 Chronicles 7:12-15</a:t>
            </a:r>
            <a:r>
              <a:rPr lang="en-US" dirty="0" smtClean="0"/>
              <a:t> Then the </a:t>
            </a:r>
            <a:r>
              <a:rPr lang="en-US" cap="small" dirty="0" smtClean="0"/>
              <a:t>LORD</a:t>
            </a:r>
            <a:r>
              <a:rPr lang="en-US" dirty="0" smtClean="0"/>
              <a:t> appeared to Solomon at night and said to him, "I have heard your prayer and have chosen this place for Myself as a house of sacrifice. If I shut up the heavens so that there is no rain, or if I command the locust to devour the land, or if I send pestilence among My people, </a:t>
            </a:r>
            <a:br>
              <a:rPr lang="en-US" dirty="0" smtClean="0"/>
            </a:br>
            <a:r>
              <a:rPr lang="en-US" dirty="0" smtClean="0"/>
              <a:t>and </a:t>
            </a:r>
            <a:r>
              <a:rPr lang="en-US" dirty="0" smtClean="0">
                <a:effectLst>
                  <a:outerShdw blurRad="38100" dist="38100" dir="2700000" algn="tl">
                    <a:srgbClr val="000000">
                      <a:alpha val="43137"/>
                    </a:srgbClr>
                  </a:outerShdw>
                </a:effectLst>
              </a:rPr>
              <a:t>My people who are called by My name </a:t>
            </a:r>
            <a:r>
              <a:rPr lang="en-US" dirty="0" smtClean="0"/>
              <a:t>humble themselves and pray and seek My face and turn from their wicked ways, then I will hear from heaven, will forgive their sin and will heal their land. Now My eyes will be open and My ears attentive to the prayer </a:t>
            </a:r>
            <a:r>
              <a:rPr lang="en-US" i="1" dirty="0" smtClean="0"/>
              <a:t>offered</a:t>
            </a:r>
            <a:r>
              <a:rPr lang="en-US" dirty="0" smtClean="0"/>
              <a:t> in this place.” </a:t>
            </a:r>
          </a:p>
          <a:p>
            <a:pPr>
              <a:lnSpc>
                <a:spcPct val="95000"/>
              </a:lnSpc>
              <a:spcBef>
                <a:spcPts val="300"/>
              </a:spcBef>
            </a:pPr>
            <a:r>
              <a:rPr lang="en-US" dirty="0" smtClean="0">
                <a:effectLst>
                  <a:outerShdw blurRad="38100" dist="38100" dir="2700000" algn="tl">
                    <a:srgbClr val="000000">
                      <a:alpha val="43137"/>
                    </a:srgbClr>
                  </a:outerShdw>
                </a:effectLst>
              </a:rPr>
              <a:t>Who takes action?  What action should be taken?</a:t>
            </a:r>
            <a:endParaRPr lang="en-US" dirty="0">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448800" cy="990600"/>
          </a:xfrm>
        </p:spPr>
        <p:txBody>
          <a:bodyPr/>
          <a:lstStyle/>
          <a:p>
            <a:pPr>
              <a:lnSpc>
                <a:spcPct val="90000"/>
              </a:lnSpc>
            </a:pPr>
            <a:r>
              <a:rPr lang="en-US" spc="-150" dirty="0" smtClean="0"/>
              <a:t>GUARDING WORSHIP</a:t>
            </a:r>
            <a:endParaRPr lang="en-US" spc="-150" dirty="0"/>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300"/>
              </a:spcBef>
            </a:pPr>
            <a:r>
              <a:rPr lang="en-US" dirty="0" smtClean="0"/>
              <a:t>We tend to think of worship as only music</a:t>
            </a:r>
          </a:p>
          <a:p>
            <a:pPr>
              <a:lnSpc>
                <a:spcPct val="90000"/>
              </a:lnSpc>
              <a:spcBef>
                <a:spcPts val="300"/>
              </a:spcBef>
            </a:pPr>
            <a:r>
              <a:rPr lang="en-US" dirty="0" smtClean="0"/>
              <a:t>In reality, we should think of everything we do ascribing worth to God</a:t>
            </a:r>
          </a:p>
          <a:p>
            <a:pPr>
              <a:lnSpc>
                <a:spcPct val="90000"/>
              </a:lnSpc>
              <a:spcBef>
                <a:spcPts val="300"/>
              </a:spcBef>
            </a:pPr>
            <a:r>
              <a:rPr lang="en-US" dirty="0" smtClean="0"/>
              <a:t>OT: </a:t>
            </a:r>
            <a:r>
              <a:rPr lang="en-US" dirty="0" err="1" smtClean="0"/>
              <a:t>shachah</a:t>
            </a:r>
            <a:r>
              <a:rPr lang="en-US" dirty="0" smtClean="0"/>
              <a:t>: to bow down</a:t>
            </a:r>
          </a:p>
          <a:p>
            <a:pPr>
              <a:lnSpc>
                <a:spcPct val="90000"/>
              </a:lnSpc>
              <a:spcBef>
                <a:spcPts val="300"/>
              </a:spcBef>
            </a:pPr>
            <a:r>
              <a:rPr lang="en-US" dirty="0" smtClean="0"/>
              <a:t>OT: </a:t>
            </a:r>
            <a:r>
              <a:rPr lang="en-US" dirty="0" err="1" smtClean="0"/>
              <a:t>abad</a:t>
            </a:r>
            <a:r>
              <a:rPr lang="en-US" dirty="0" smtClean="0"/>
              <a:t>: to work, to serve</a:t>
            </a:r>
          </a:p>
          <a:p>
            <a:pPr>
              <a:lnSpc>
                <a:spcPct val="90000"/>
              </a:lnSpc>
              <a:spcBef>
                <a:spcPts val="300"/>
              </a:spcBef>
            </a:pPr>
            <a:r>
              <a:rPr lang="en-US" b="1" dirty="0" smtClean="0"/>
              <a:t>Exodus 20:4-6 </a:t>
            </a:r>
            <a:r>
              <a:rPr lang="en-US" dirty="0" smtClean="0"/>
              <a:t> "You shall not make for yourself an idol, or any likeness of what is in heaven above or on the earth beneath or in the water under the earth. You shall not </a:t>
            </a:r>
            <a:r>
              <a:rPr lang="en-US" b="1" dirty="0" smtClean="0"/>
              <a:t>worship</a:t>
            </a:r>
            <a:r>
              <a:rPr lang="en-US" dirty="0" smtClean="0"/>
              <a:t> them or </a:t>
            </a:r>
            <a:r>
              <a:rPr lang="en-US" b="1" dirty="0" smtClean="0"/>
              <a:t>serve</a:t>
            </a:r>
            <a:r>
              <a:rPr lang="en-US" dirty="0" smtClean="0"/>
              <a:t> them; for I, the </a:t>
            </a:r>
            <a:r>
              <a:rPr lang="en-US" cap="small" dirty="0" smtClean="0"/>
              <a:t>LORD</a:t>
            </a:r>
            <a:r>
              <a:rPr lang="en-US" dirty="0" smtClean="0"/>
              <a:t> your God, am a jealous God, visiting the iniquity of the fathers on the children, on the third and the fourth generations of those who hate Me, but showing </a:t>
            </a:r>
            <a:r>
              <a:rPr lang="en-US" dirty="0" err="1" smtClean="0"/>
              <a:t>lovingkindness</a:t>
            </a:r>
            <a:r>
              <a:rPr lang="en-US" dirty="0" smtClean="0"/>
              <a:t> to thousands, to those who love Me and keep My commandments. </a:t>
            </a:r>
          </a:p>
          <a:p>
            <a:pPr>
              <a:lnSpc>
                <a:spcPct val="90000"/>
              </a:lnSpc>
              <a:spcBef>
                <a:spcPts val="300"/>
              </a:spcBef>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lnSpcReduction="10000"/>
          </a:bodyPr>
          <a:lstStyle/>
          <a:p>
            <a:pPr>
              <a:spcBef>
                <a:spcPts val="200"/>
              </a:spcBef>
            </a:pPr>
            <a:r>
              <a:rPr lang="en-US" b="1" dirty="0" smtClean="0"/>
              <a:t>Psalm 29:2  </a:t>
            </a:r>
            <a:r>
              <a:rPr lang="en-US" dirty="0" smtClean="0"/>
              <a:t>Ascribe to the </a:t>
            </a:r>
            <a:r>
              <a:rPr lang="en-US" cap="small" dirty="0" smtClean="0"/>
              <a:t>LORD</a:t>
            </a:r>
            <a:r>
              <a:rPr lang="en-US" dirty="0" smtClean="0"/>
              <a:t> the glory due to His name; Worship the </a:t>
            </a:r>
            <a:r>
              <a:rPr lang="en-US" cap="small" dirty="0" smtClean="0"/>
              <a:t>LORD</a:t>
            </a:r>
            <a:r>
              <a:rPr lang="en-US" dirty="0" smtClean="0"/>
              <a:t> in holy array. </a:t>
            </a:r>
          </a:p>
          <a:p>
            <a:pPr>
              <a:spcBef>
                <a:spcPts val="200"/>
              </a:spcBef>
            </a:pPr>
            <a:r>
              <a:rPr lang="en-US" b="1" dirty="0" smtClean="0"/>
              <a:t>Psalm 29:2 (ESV)</a:t>
            </a:r>
            <a:r>
              <a:rPr lang="en-US" dirty="0" smtClean="0"/>
              <a:t> Ascribe to the </a:t>
            </a:r>
            <a:r>
              <a:rPr lang="en-US" cap="small" dirty="0" smtClean="0"/>
              <a:t>LORD</a:t>
            </a:r>
            <a:r>
              <a:rPr lang="en-US" dirty="0" smtClean="0"/>
              <a:t> the glory due his name; worship the </a:t>
            </a:r>
            <a:r>
              <a:rPr lang="en-US" cap="small" dirty="0" smtClean="0"/>
              <a:t>LORD</a:t>
            </a:r>
            <a:r>
              <a:rPr lang="en-US" dirty="0" smtClean="0"/>
              <a:t> in the splendor of holiness. </a:t>
            </a:r>
            <a:endParaRPr lang="en-US" b="1" dirty="0" smtClean="0"/>
          </a:p>
          <a:p>
            <a:pPr>
              <a:spcBef>
                <a:spcPts val="200"/>
              </a:spcBef>
            </a:pPr>
            <a:r>
              <a:rPr lang="en-US" b="1" dirty="0" smtClean="0"/>
              <a:t>Psalm 29:2 (TLB)</a:t>
            </a:r>
            <a:r>
              <a:rPr lang="en-US" dirty="0" smtClean="0"/>
              <a:t> Praise him for his majestic glory, the glory of his name. Come before him clothed in sacred garments.</a:t>
            </a:r>
          </a:p>
          <a:p>
            <a:pPr>
              <a:spcBef>
                <a:spcPts val="200"/>
              </a:spcBef>
            </a:pPr>
            <a:r>
              <a:rPr lang="en-US" b="1" dirty="0" smtClean="0"/>
              <a:t>Colossians 3:23-24 </a:t>
            </a:r>
            <a:r>
              <a:rPr lang="en-US" dirty="0" smtClean="0"/>
              <a:t>Whatever you do, do your work heartily, as for the Lord rather than for men, knowing that from the Lord you will receive the reward of the inheritance. It is the Lord Christ whom you serve. </a:t>
            </a:r>
          </a:p>
          <a:p>
            <a:pPr>
              <a:spcBef>
                <a:spcPts val="200"/>
              </a:spcBef>
            </a:pPr>
            <a:r>
              <a:rPr lang="en-US" dirty="0" smtClean="0"/>
              <a:t>Serve: </a:t>
            </a:r>
            <a:r>
              <a:rPr lang="en-US" i="1" dirty="0" err="1" smtClean="0"/>
              <a:t>douleuo</a:t>
            </a:r>
            <a:r>
              <a:rPr lang="en-US" dirty="0" smtClean="0"/>
              <a:t>: to work in submission to someone else</a:t>
            </a:r>
            <a:endParaRPr lang="en-US" sz="28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1066800"/>
          </a:xfrm>
        </p:spPr>
        <p:txBody>
          <a:bodyPr/>
          <a:lstStyle/>
          <a:p>
            <a:pPr algn="ctr"/>
            <a:r>
              <a:rPr lang="en-US" dirty="0" smtClean="0">
                <a:latin typeface="Tahoma" pitchFamily="34" charset="0"/>
                <a:ea typeface="Tahoma" pitchFamily="34" charset="0"/>
                <a:cs typeface="Tahoma" pitchFamily="34" charset="0"/>
              </a:rPr>
              <a:t>GUARDING WORSHIP</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791200"/>
          </a:xfrm>
        </p:spPr>
        <p:txBody>
          <a:bodyPr>
            <a:normAutofit/>
          </a:bodyPr>
          <a:lstStyle/>
          <a:p>
            <a:r>
              <a:rPr lang="en-US" b="1" dirty="0" smtClean="0"/>
              <a:t>Revelation 14:7 …</a:t>
            </a:r>
            <a:r>
              <a:rPr lang="en-US" dirty="0" smtClean="0"/>
              <a:t>and he said with a loud voice, "Fear God, and give Him glory, because the hour of His judgment has come; worship Him who made the heaven and the earth and sea and springs of waters.”</a:t>
            </a:r>
          </a:p>
          <a:p>
            <a:r>
              <a:rPr lang="en-US" dirty="0" smtClean="0"/>
              <a:t>Worship: </a:t>
            </a:r>
            <a:r>
              <a:rPr lang="en-US" i="1" dirty="0" err="1" smtClean="0"/>
              <a:t>proskuneo</a:t>
            </a:r>
            <a:r>
              <a:rPr lang="en-US" i="1" dirty="0" smtClean="0"/>
              <a:t>: </a:t>
            </a:r>
            <a:r>
              <a:rPr lang="en-US" dirty="0" smtClean="0"/>
              <a:t>to bow down in reverence; to kiss – as in the hand of a master</a:t>
            </a:r>
          </a:p>
          <a:p>
            <a:r>
              <a:rPr lang="en-US" b="1" dirty="0" smtClean="0"/>
              <a:t>Hebrews 9:1</a:t>
            </a:r>
            <a:r>
              <a:rPr lang="en-US" dirty="0" smtClean="0"/>
              <a:t> Now even the first </a:t>
            </a:r>
            <a:r>
              <a:rPr lang="en-US" i="1" dirty="0" smtClean="0"/>
              <a:t>covenant</a:t>
            </a:r>
            <a:r>
              <a:rPr lang="en-US" dirty="0" smtClean="0"/>
              <a:t> had regulations of divine worship and the earthly sanctuary. </a:t>
            </a:r>
          </a:p>
          <a:p>
            <a:r>
              <a:rPr lang="en-US" sz="2800" dirty="0" smtClean="0">
                <a:latin typeface="Tahoma" pitchFamily="34" charset="0"/>
                <a:ea typeface="Tahoma" pitchFamily="34" charset="0"/>
                <a:cs typeface="Tahoma" pitchFamily="34" charset="0"/>
              </a:rPr>
              <a:t>Worship: </a:t>
            </a:r>
            <a:r>
              <a:rPr lang="en-US" sz="2800" i="1" dirty="0" err="1" smtClean="0">
                <a:latin typeface="Tahoma" pitchFamily="34" charset="0"/>
                <a:ea typeface="Tahoma" pitchFamily="34" charset="0"/>
                <a:cs typeface="Tahoma" pitchFamily="34" charset="0"/>
              </a:rPr>
              <a:t>latreia</a:t>
            </a:r>
            <a:r>
              <a:rPr lang="en-US" sz="2800" i="1" dirty="0" smtClean="0">
                <a:latin typeface="Tahoma" pitchFamily="34" charset="0"/>
                <a:ea typeface="Tahoma" pitchFamily="34" charset="0"/>
                <a:cs typeface="Tahoma" pitchFamily="34" charset="0"/>
              </a:rPr>
              <a:t>: </a:t>
            </a:r>
            <a:r>
              <a:rPr lang="en-US" sz="2800" dirty="0" smtClean="0">
                <a:latin typeface="Tahoma" pitchFamily="34" charset="0"/>
                <a:ea typeface="Tahoma" pitchFamily="34" charset="0"/>
                <a:cs typeface="Tahoma" pitchFamily="34" charset="0"/>
              </a:rPr>
              <a:t>to serve</a:t>
            </a:r>
          </a:p>
          <a:p>
            <a:r>
              <a:rPr lang="en-US" dirty="0" smtClean="0"/>
              <a:t>Worship: </a:t>
            </a:r>
            <a:r>
              <a:rPr lang="en-US" i="1" dirty="0" err="1" smtClean="0"/>
              <a:t>sebo</a:t>
            </a:r>
            <a:r>
              <a:rPr lang="en-US" i="1" dirty="0" smtClean="0"/>
              <a:t>: </a:t>
            </a:r>
            <a:r>
              <a:rPr lang="en-US" dirty="0" smtClean="0"/>
              <a:t>a religious worship – of many gods or objects</a:t>
            </a:r>
            <a:endParaRPr lang="en-US" sz="2800" dirty="0" smtClean="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914400"/>
          </a:xfrm>
        </p:spPr>
        <p:txBody>
          <a:bodyPr/>
          <a:lstStyle/>
          <a:p>
            <a:pPr algn="ctr"/>
            <a:r>
              <a:rPr lang="en-US" dirty="0" smtClean="0">
                <a:latin typeface="Tahoma" pitchFamily="34" charset="0"/>
                <a:ea typeface="Tahoma" pitchFamily="34" charset="0"/>
                <a:cs typeface="Tahoma" pitchFamily="34" charset="0"/>
              </a:rPr>
              <a:t>Submission AS WORSHIP</a:t>
            </a:r>
            <a:endParaRPr lang="en-US" dirty="0">
              <a:latin typeface="Tahoma" pitchFamily="34" charset="0"/>
              <a:ea typeface="Tahoma" pitchFamily="34" charset="0"/>
              <a:cs typeface="Tahoma" pitchFamily="34" charset="0"/>
            </a:endParaRPr>
          </a:p>
        </p:txBody>
      </p:sp>
      <p:sp>
        <p:nvSpPr>
          <p:cNvPr id="5" name="Slide Number Placeholder 4"/>
          <p:cNvSpPr>
            <a:spLocks noGrp="1"/>
          </p:cNvSpPr>
          <p:nvPr>
            <p:ph type="sldNum" sz="quarter" idx="4294967295"/>
          </p:nvPr>
        </p:nvSpPr>
        <p:spPr>
          <a:xfrm>
            <a:off x="8410575" y="6181531"/>
            <a:ext cx="609600" cy="457200"/>
          </a:xfrm>
          <a:prstGeom prst="rect">
            <a:avLst/>
          </a:prstGeom>
        </p:spPr>
        <p:txBody>
          <a:bodyPr/>
          <a:lstStyle/>
          <a:p>
            <a:fld id="{065CC7CC-9272-4A09-9ABD-2B9726FF2212}"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SPIRIT AND TRUTH</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b="1" dirty="0" smtClean="0"/>
              <a:t>John 4:23-24 </a:t>
            </a:r>
            <a:r>
              <a:rPr lang="en-US" dirty="0" smtClean="0"/>
              <a:t>"But an hour is coming, and now is, when the true worshipers will worship the Father in spirit and truth; for such people the Father seeks to be His worshipers. God is spirit, and those who worship Him must worship in spirit and truth." </a:t>
            </a:r>
          </a:p>
          <a:p>
            <a:pPr>
              <a:lnSpc>
                <a:spcPct val="88000"/>
              </a:lnSpc>
              <a:spcBef>
                <a:spcPts val="200"/>
              </a:spcBef>
            </a:pPr>
            <a:r>
              <a:rPr lang="en-US" dirty="0" smtClean="0"/>
              <a:t>Our service is empowered by the Spirit and anchored in the truth of God’s word</a:t>
            </a:r>
          </a:p>
          <a:p>
            <a:pPr>
              <a:lnSpc>
                <a:spcPct val="88000"/>
              </a:lnSpc>
              <a:spcBef>
                <a:spcPts val="200"/>
              </a:spcBef>
            </a:pPr>
            <a:r>
              <a:rPr lang="en-US" b="1" dirty="0" smtClean="0"/>
              <a:t>James 1:27 </a:t>
            </a:r>
            <a:r>
              <a:rPr lang="en-US" dirty="0" smtClean="0"/>
              <a:t> Pure and undefiled </a:t>
            </a:r>
            <a:r>
              <a:rPr lang="en-US" b="1" dirty="0" smtClean="0"/>
              <a:t>religion</a:t>
            </a:r>
            <a:r>
              <a:rPr lang="en-US" dirty="0" smtClean="0"/>
              <a:t> in the sight of </a:t>
            </a:r>
            <a:r>
              <a:rPr lang="en-US" i="1" dirty="0" smtClean="0"/>
              <a:t>our</a:t>
            </a:r>
            <a:r>
              <a:rPr lang="en-US" dirty="0" smtClean="0"/>
              <a:t> God and Father is this: to visit orphans and widows in their distress, </a:t>
            </a:r>
            <a:r>
              <a:rPr lang="en-US" i="1" dirty="0" smtClean="0"/>
              <a:t>and</a:t>
            </a:r>
            <a:r>
              <a:rPr lang="en-US" dirty="0" smtClean="0"/>
              <a:t> to keep oneself unstained by the world. </a:t>
            </a:r>
          </a:p>
          <a:p>
            <a:pPr>
              <a:lnSpc>
                <a:spcPct val="88000"/>
              </a:lnSpc>
              <a:spcBef>
                <a:spcPts val="200"/>
              </a:spcBef>
            </a:pPr>
            <a:r>
              <a:rPr lang="en-US" dirty="0" smtClean="0"/>
              <a:t>Religion: </a:t>
            </a:r>
            <a:r>
              <a:rPr lang="en-US" i="1" dirty="0" err="1" smtClean="0"/>
              <a:t>threskia</a:t>
            </a:r>
            <a:r>
              <a:rPr lang="en-US" i="1" dirty="0" smtClean="0"/>
              <a:t>: </a:t>
            </a:r>
            <a:r>
              <a:rPr lang="en-US" dirty="0" smtClean="0"/>
              <a:t>worship</a:t>
            </a:r>
          </a:p>
          <a:p>
            <a:pPr>
              <a:lnSpc>
                <a:spcPct val="88000"/>
              </a:lnSpc>
              <a:spcBef>
                <a:spcPts val="200"/>
              </a:spcBef>
            </a:pPr>
            <a:r>
              <a:rPr lang="en-US" dirty="0" smtClean="0"/>
              <a:t>Worship is simply to acknowledge that something or someone is worthy of our respect, reverence, and service</a:t>
            </a:r>
            <a:br>
              <a:rPr lang="en-US" dirty="0" smtClean="0"/>
            </a:b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t>WHEN WE MEET</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9000"/>
              </a:lnSpc>
              <a:spcBef>
                <a:spcPts val="100"/>
              </a:spcBef>
            </a:pPr>
            <a:r>
              <a:rPr lang="en-US" dirty="0" smtClean="0"/>
              <a:t>All aspects of our Bible study meeting should be worship</a:t>
            </a:r>
          </a:p>
          <a:p>
            <a:pPr>
              <a:lnSpc>
                <a:spcPct val="89000"/>
              </a:lnSpc>
              <a:spcBef>
                <a:spcPts val="100"/>
              </a:spcBef>
            </a:pPr>
            <a:r>
              <a:rPr lang="en-US" dirty="0" smtClean="0"/>
              <a:t>Greeting each other; sharing goodies</a:t>
            </a:r>
          </a:p>
          <a:p>
            <a:pPr>
              <a:lnSpc>
                <a:spcPct val="89000"/>
              </a:lnSpc>
              <a:spcBef>
                <a:spcPts val="100"/>
              </a:spcBef>
            </a:pPr>
            <a:r>
              <a:rPr lang="en-US" dirty="0" smtClean="0"/>
              <a:t>Learning</a:t>
            </a:r>
          </a:p>
          <a:p>
            <a:pPr>
              <a:lnSpc>
                <a:spcPct val="89000"/>
              </a:lnSpc>
              <a:spcBef>
                <a:spcPts val="100"/>
              </a:spcBef>
            </a:pPr>
            <a:r>
              <a:rPr lang="en-US" dirty="0" smtClean="0"/>
              <a:t>Praying</a:t>
            </a:r>
          </a:p>
          <a:p>
            <a:pPr>
              <a:lnSpc>
                <a:spcPct val="89000"/>
              </a:lnSpc>
              <a:spcBef>
                <a:spcPts val="100"/>
              </a:spcBef>
            </a:pPr>
            <a:r>
              <a:rPr lang="en-US" dirty="0" smtClean="0"/>
              <a:t>Singing</a:t>
            </a:r>
          </a:p>
          <a:p>
            <a:pPr>
              <a:lnSpc>
                <a:spcPct val="89000"/>
              </a:lnSpc>
              <a:spcBef>
                <a:spcPts val="100"/>
              </a:spcBef>
            </a:pPr>
            <a:r>
              <a:rPr lang="en-US" dirty="0" smtClean="0"/>
              <a:t>All is done because we serve God and desire to do things His way because He is worthy</a:t>
            </a:r>
          </a:p>
          <a:p>
            <a:pPr>
              <a:lnSpc>
                <a:spcPct val="89000"/>
              </a:lnSpc>
              <a:spcBef>
                <a:spcPts val="100"/>
              </a:spcBef>
            </a:pPr>
            <a:r>
              <a:rPr lang="en-US" b="1" dirty="0" smtClean="0"/>
              <a:t>Ephesians 5:18-21…</a:t>
            </a:r>
            <a:r>
              <a:rPr lang="en-US" dirty="0" smtClean="0"/>
              <a:t>do not get drunk with wine, for that</a:t>
            </a:r>
            <a:r>
              <a:rPr lang="en-US" spc="-150" dirty="0" smtClean="0"/>
              <a:t> is </a:t>
            </a:r>
            <a:r>
              <a:rPr lang="en-US" dirty="0" smtClean="0"/>
              <a:t>dissipation</a:t>
            </a:r>
            <a:r>
              <a:rPr lang="en-US" spc="-150" dirty="0" smtClean="0"/>
              <a:t>, but be </a:t>
            </a:r>
            <a:r>
              <a:rPr lang="en-US" dirty="0" smtClean="0"/>
              <a:t>filled with the Spirit, speaking to one another in psalms, hymns and spiritual songs, singing and making melody with your heart to the Lord; always giving thanks for all things in the name of our Lord Jesus Christ to God, even the Father; and be subject to one another in the fear of Christ.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THE FAMILY</a:t>
            </a:r>
            <a:endParaRPr lang="en-US" sz="4800"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Colossians 3:18-20 </a:t>
            </a:r>
            <a:r>
              <a:rPr lang="en-US" dirty="0" smtClean="0"/>
              <a:t> Wives, be subject to your husbands, as is fitting in the Lord. Husbands, love your wives and do not be embittered against them. Children, be obedient to your parents in all things, for this is well-pleasing to the Lord. </a:t>
            </a:r>
          </a:p>
          <a:p>
            <a:pPr>
              <a:lnSpc>
                <a:spcPct val="90000"/>
              </a:lnSpc>
              <a:spcBef>
                <a:spcPts val="200"/>
              </a:spcBef>
            </a:pPr>
            <a:r>
              <a:rPr lang="en-US" b="1" dirty="0" smtClean="0"/>
              <a:t>Titus 1:5-6  </a:t>
            </a:r>
            <a:r>
              <a:rPr lang="en-US" dirty="0" smtClean="0"/>
              <a:t>For this reason I left you in Crete, that you would set in order what remains and appoint elders in every city as I directed you, </a:t>
            </a:r>
            <a:r>
              <a:rPr lang="en-US" i="1" dirty="0" smtClean="0"/>
              <a:t>namely,</a:t>
            </a:r>
            <a:r>
              <a:rPr lang="en-US" dirty="0" smtClean="0"/>
              <a:t> if any man is above reproach, the husband of one wife, having children who believe, not accused of dissipation or rebellion. </a:t>
            </a:r>
          </a:p>
          <a:p>
            <a:pPr>
              <a:lnSpc>
                <a:spcPct val="90000"/>
              </a:lnSpc>
              <a:spcBef>
                <a:spcPts val="200"/>
              </a:spcBef>
            </a:pPr>
            <a:r>
              <a:rPr lang="en-US" b="1" dirty="0" smtClean="0"/>
              <a:t>Ephesians 6:1,4 </a:t>
            </a:r>
            <a:r>
              <a:rPr lang="en-US" dirty="0" smtClean="0"/>
              <a:t> Children, obey your parents in the Lord, for this is right…. Fathers, do not provoke your children to anger, but bring them up in the discipline and instruction of the Lord. </a:t>
            </a:r>
          </a:p>
          <a:p>
            <a:pPr>
              <a:lnSpc>
                <a:spcPct val="90000"/>
              </a:lnSpc>
              <a:spcBef>
                <a:spcPts val="200"/>
              </a:spcBef>
            </a:pPr>
            <a:endParaRPr lang="en-US" dirty="0" smtClean="0"/>
          </a:p>
          <a:p>
            <a:pPr>
              <a:lnSpc>
                <a:spcPct val="90000"/>
              </a:lnSpc>
              <a:spcBef>
                <a:spcPts val="200"/>
              </a:spcBef>
            </a:pPr>
            <a:endParaRPr lang="en-US" dirty="0" smtClean="0"/>
          </a:p>
          <a:p>
            <a:pPr>
              <a:lnSpc>
                <a:spcPct val="90000"/>
              </a:lnSpc>
              <a:spcBef>
                <a:spcPts val="2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NEEDY</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98000"/>
              </a:lnSpc>
              <a:spcBef>
                <a:spcPts val="200"/>
              </a:spcBef>
            </a:pPr>
            <a:r>
              <a:rPr lang="en-US" b="1" dirty="0" smtClean="0"/>
              <a:t>Matthew </a:t>
            </a:r>
            <a:r>
              <a:rPr lang="en-US" b="1" spc="-150" dirty="0" smtClean="0"/>
              <a:t>25:41-46 </a:t>
            </a:r>
            <a:r>
              <a:rPr lang="en-US" spc="-150" dirty="0" smtClean="0"/>
              <a:t>"</a:t>
            </a:r>
            <a:r>
              <a:rPr lang="en-US" dirty="0" smtClean="0"/>
              <a:t>Then He will also say to those on His left, 'Depart from Me, accursed ones, into the </a:t>
            </a:r>
            <a:r>
              <a:rPr lang="en-US" dirty="0" err="1" smtClean="0"/>
              <a:t>eter-nal</a:t>
            </a:r>
            <a:r>
              <a:rPr lang="en-US" dirty="0" smtClean="0"/>
              <a:t> fire which has been prepared for the devil and his angels</a:t>
            </a:r>
            <a:r>
              <a:rPr lang="en-US" spc="-150" dirty="0" smtClean="0"/>
              <a:t>;  for I </a:t>
            </a:r>
            <a:r>
              <a:rPr lang="en-US" dirty="0" smtClean="0"/>
              <a:t>was hungry, and you gave Me </a:t>
            </a:r>
            <a:r>
              <a:rPr lang="en-US" i="1" dirty="0" smtClean="0"/>
              <a:t>nothing</a:t>
            </a:r>
            <a:r>
              <a:rPr lang="en-US" dirty="0" smtClean="0"/>
              <a:t> to eat</a:t>
            </a:r>
            <a:r>
              <a:rPr lang="en-US" spc="-150" dirty="0" smtClean="0"/>
              <a:t>; I was </a:t>
            </a:r>
            <a:r>
              <a:rPr lang="en-US" dirty="0" smtClean="0"/>
              <a:t>thirsty</a:t>
            </a:r>
            <a:r>
              <a:rPr lang="en-US" spc="-150" dirty="0" smtClean="0"/>
              <a:t>, and you gave </a:t>
            </a:r>
            <a:r>
              <a:rPr lang="en-US" dirty="0" smtClean="0"/>
              <a:t>Me n</a:t>
            </a:r>
            <a:r>
              <a:rPr lang="en-US" spc="-150" dirty="0" smtClean="0"/>
              <a:t>othi</a:t>
            </a:r>
            <a:r>
              <a:rPr lang="en-US" dirty="0" smtClean="0"/>
              <a:t>ng to drink</a:t>
            </a:r>
            <a:r>
              <a:rPr lang="en-US" spc="-150" dirty="0" smtClean="0"/>
              <a:t>; I  </a:t>
            </a:r>
            <a:r>
              <a:rPr lang="en-US" dirty="0" smtClean="0"/>
              <a:t>was a stranger, and you did not </a:t>
            </a:r>
            <a:r>
              <a:rPr lang="en-US" spc="-150" dirty="0" smtClean="0"/>
              <a:t>invite Me in; </a:t>
            </a:r>
            <a:r>
              <a:rPr lang="en-US" dirty="0" smtClean="0"/>
              <a:t>naked, and you </a:t>
            </a:r>
            <a:r>
              <a:rPr lang="en-US" spc="-150" dirty="0" smtClean="0"/>
              <a:t>did not </a:t>
            </a:r>
            <a:r>
              <a:rPr lang="en-US" dirty="0" smtClean="0"/>
              <a:t>clothe Me; sick</a:t>
            </a:r>
            <a:r>
              <a:rPr lang="en-US" spc="-150" dirty="0" smtClean="0"/>
              <a:t>, and in </a:t>
            </a:r>
            <a:r>
              <a:rPr lang="en-US" dirty="0" smtClean="0"/>
              <a:t>prison</a:t>
            </a:r>
            <a:r>
              <a:rPr lang="en-US" spc="-150" dirty="0" smtClean="0"/>
              <a:t>, and you did </a:t>
            </a:r>
            <a:r>
              <a:rPr lang="en-US" dirty="0" smtClean="0"/>
              <a:t>not visit </a:t>
            </a:r>
            <a:r>
              <a:rPr lang="en-US" spc="-150" dirty="0" smtClean="0"/>
              <a:t>Me.’ </a:t>
            </a:r>
            <a:r>
              <a:rPr lang="en-US" sz="1200" spc="-150" dirty="0" smtClean="0"/>
              <a:t> </a:t>
            </a:r>
            <a:r>
              <a:rPr lang="en-US" spc="-150" dirty="0" smtClean="0"/>
              <a:t>Then </a:t>
            </a:r>
            <a:r>
              <a:rPr lang="en-US" dirty="0" smtClean="0"/>
              <a:t>they themselves also will answer, 'Lord, when did </a:t>
            </a:r>
            <a:r>
              <a:rPr lang="en-US" spc="-150" dirty="0" smtClean="0"/>
              <a:t>we see </a:t>
            </a:r>
            <a:r>
              <a:rPr lang="en-US" dirty="0" smtClean="0"/>
              <a:t>You hungry, or thirsty</a:t>
            </a:r>
            <a:r>
              <a:rPr lang="en-US" spc="-150" dirty="0" smtClean="0"/>
              <a:t>, or a </a:t>
            </a:r>
            <a:r>
              <a:rPr lang="en-US" dirty="0" smtClean="0"/>
              <a:t>stranger, or naked, or sick, or in prison, and did not take care of You?’  Then He will answer them</a:t>
            </a:r>
            <a:r>
              <a:rPr lang="en-US" spc="-150" dirty="0" smtClean="0"/>
              <a:t>, 'Truly </a:t>
            </a:r>
            <a:r>
              <a:rPr lang="en-US" dirty="0" smtClean="0"/>
              <a:t>I say to you, to the extent that you did not do it to one of the least of these</a:t>
            </a:r>
            <a:r>
              <a:rPr lang="en-US" spc="-150" dirty="0" smtClean="0"/>
              <a:t>, you did not do it </a:t>
            </a:r>
            <a:r>
              <a:rPr lang="en-US" dirty="0" smtClean="0"/>
              <a:t>to Me.’ "These will go away into eternal </a:t>
            </a:r>
            <a:r>
              <a:rPr lang="en-US" spc="-150" dirty="0" smtClean="0"/>
              <a:t>punishment, but the </a:t>
            </a:r>
            <a:r>
              <a:rPr lang="en-US" dirty="0" smtClean="0"/>
              <a:t>righteous into eternal life."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7396</TotalTime>
  <Words>528</Words>
  <Application>Microsoft Office PowerPoint</Application>
  <PresentationFormat>On-screen Show (4:3)</PresentationFormat>
  <Paragraphs>69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VERSE FOR THE JOURNEY</vt:lpstr>
      <vt:lpstr>GUARDING WORSHIP</vt:lpstr>
      <vt:lpstr>GUARDING WORSHIP</vt:lpstr>
      <vt:lpstr>Submission AS WORSHIP</vt:lpstr>
      <vt:lpstr>SPIRIT AND TRUTH</vt:lpstr>
      <vt:lpstr>WHEN WE MEET</vt:lpstr>
      <vt:lpstr>THE FAMILY</vt:lpstr>
      <vt:lpstr>THE NEEDY</vt:lpstr>
      <vt:lpstr>HOSPITALITY</vt:lpstr>
      <vt:lpstr>A COMMON MEAL</vt:lpstr>
      <vt:lpstr>TRANSFORMATIVE</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27</cp:revision>
  <dcterms:created xsi:type="dcterms:W3CDTF">2019-08-22T16:00:16Z</dcterms:created>
  <dcterms:modified xsi:type="dcterms:W3CDTF">2019-11-01T15:24:17Z</dcterms:modified>
</cp:coreProperties>
</file>