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8" r:id="rId3"/>
    <p:sldId id="265" r:id="rId4"/>
    <p:sldId id="272" r:id="rId5"/>
    <p:sldId id="273" r:id="rId6"/>
    <p:sldId id="274" r:id="rId7"/>
    <p:sldId id="268" r:id="rId8"/>
    <p:sldId id="267" r:id="rId9"/>
    <p:sldId id="257" r:id="rId10"/>
    <p:sldId id="269" r:id="rId11"/>
    <p:sldId id="270"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10/27/2019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10/27/2019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10/27/2019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8</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TRANSLATIONS (2)</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nSpc>
                <a:spcPct val="110000"/>
              </a:lnSpc>
              <a:spcBef>
                <a:spcPts val="200"/>
              </a:spcBef>
            </a:pPr>
            <a:r>
              <a:rPr lang="en-US" b="1" dirty="0" smtClean="0"/>
              <a:t>Matthew 11:12</a:t>
            </a:r>
          </a:p>
          <a:p>
            <a:r>
              <a:rPr lang="en-US" b="1" dirty="0" smtClean="0"/>
              <a:t>NIV</a:t>
            </a:r>
            <a:r>
              <a:rPr lang="en-US" dirty="0" smtClean="0"/>
              <a:t> From the days of John the Baptist until now, the kingdom of heaven has been forcefully advancing and forceful men lay hold of it. </a:t>
            </a:r>
          </a:p>
          <a:p>
            <a:r>
              <a:rPr lang="en-US" b="1" dirty="0" smtClean="0"/>
              <a:t>NASB</a:t>
            </a:r>
            <a:r>
              <a:rPr lang="en-US" dirty="0" smtClean="0"/>
              <a:t> From the days of John the Baptist until now, the kingdom of heaven suffers violence and violent men take it by force. </a:t>
            </a:r>
          </a:p>
          <a:p>
            <a:r>
              <a:rPr lang="en-US" dirty="0" smtClean="0"/>
              <a:t>The Greek word "</a:t>
            </a:r>
            <a:r>
              <a:rPr lang="en-US" dirty="0" err="1" smtClean="0"/>
              <a:t>biadzetai</a:t>
            </a:r>
            <a:r>
              <a:rPr lang="en-US" dirty="0" smtClean="0"/>
              <a:t>" (to be violent) can be translated either actively or passively. It makes a difference in the translation. </a:t>
            </a:r>
          </a:p>
          <a:p>
            <a:r>
              <a:rPr lang="en-US" dirty="0" smtClean="0"/>
              <a:t>Is the kingdom of heaven acting violently or is it being violently acted upon?</a:t>
            </a:r>
          </a:p>
          <a:p>
            <a:pPr>
              <a:lnSpc>
                <a:spcPct val="110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GUARD</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pPr>
            <a:r>
              <a:rPr lang="en-US" b="1" dirty="0" smtClean="0"/>
              <a:t>1 Timothy 6:20-21 </a:t>
            </a:r>
            <a:r>
              <a:rPr lang="en-US" dirty="0" smtClean="0"/>
              <a:t> O Timothy, </a:t>
            </a:r>
            <a:r>
              <a:rPr lang="en-US" u="sng" dirty="0" smtClean="0"/>
              <a:t>guard</a:t>
            </a:r>
            <a:r>
              <a:rPr lang="en-US" dirty="0" smtClean="0"/>
              <a:t> what has been entrusted to you, avoiding worldly </a:t>
            </a:r>
            <a:r>
              <a:rPr lang="en-US" i="1" dirty="0" smtClean="0"/>
              <a:t>and</a:t>
            </a:r>
            <a:r>
              <a:rPr lang="en-US" dirty="0" smtClean="0"/>
              <a:t> empty chatter </a:t>
            </a:r>
            <a:r>
              <a:rPr lang="en-US" i="1" dirty="0" smtClean="0"/>
              <a:t>and</a:t>
            </a:r>
            <a:r>
              <a:rPr lang="en-US" dirty="0" smtClean="0"/>
              <a:t> the opposing arguments of what is falsely called "knowledge"— which some have professed and thus gone astray from the faith. Grace be with you.</a:t>
            </a:r>
          </a:p>
          <a:p>
            <a:pPr>
              <a:lnSpc>
                <a:spcPct val="90000"/>
              </a:lnSpc>
            </a:pPr>
            <a:r>
              <a:rPr lang="en-US" dirty="0" smtClean="0"/>
              <a:t>Guard: </a:t>
            </a:r>
            <a:r>
              <a:rPr lang="en-US" i="1" dirty="0" err="1" smtClean="0"/>
              <a:t>phulasso</a:t>
            </a:r>
            <a:r>
              <a:rPr lang="en-US" i="1" dirty="0" smtClean="0"/>
              <a:t>: </a:t>
            </a:r>
            <a:r>
              <a:rPr lang="en-US" dirty="0" smtClean="0"/>
              <a:t>to keep careful watch over; preserve; to keep from escaping</a:t>
            </a:r>
          </a:p>
          <a:p>
            <a:pPr>
              <a:lnSpc>
                <a:spcPct val="90000"/>
              </a:lnSpc>
            </a:pPr>
            <a:r>
              <a:rPr lang="en-US" dirty="0" smtClean="0"/>
              <a:t>Guard: </a:t>
            </a:r>
            <a:r>
              <a:rPr lang="en-US" i="1" dirty="0" err="1" smtClean="0"/>
              <a:t>phroureo</a:t>
            </a:r>
            <a:r>
              <a:rPr lang="en-US" i="1" dirty="0" smtClean="0"/>
              <a:t>: </a:t>
            </a:r>
            <a:r>
              <a:rPr lang="en-US" dirty="0" smtClean="0"/>
              <a:t>to be a watcher in advance </a:t>
            </a:r>
          </a:p>
          <a:p>
            <a:pPr>
              <a:lnSpc>
                <a:spcPct val="90000"/>
              </a:lnSpc>
            </a:pPr>
            <a:r>
              <a:rPr lang="en-US" dirty="0" smtClean="0"/>
              <a:t>Guard: </a:t>
            </a:r>
            <a:r>
              <a:rPr lang="en-US" i="1" dirty="0" err="1" smtClean="0"/>
              <a:t>tereo</a:t>
            </a:r>
            <a:r>
              <a:rPr lang="en-US" i="1" dirty="0" smtClean="0"/>
              <a:t>: </a:t>
            </a:r>
            <a:r>
              <a:rPr lang="en-US" dirty="0" smtClean="0"/>
              <a:t>to hold in custody; to keep from loss or injury</a:t>
            </a:r>
          </a:p>
          <a:p>
            <a:pPr>
              <a:lnSpc>
                <a:spcPct val="90000"/>
              </a:lnSpc>
            </a:pPr>
            <a:r>
              <a:rPr lang="en-US" dirty="0" smtClean="0"/>
              <a:t>Guard: </a:t>
            </a:r>
            <a:r>
              <a:rPr lang="en-US" i="1" dirty="0" err="1" smtClean="0"/>
              <a:t>koustodia</a:t>
            </a:r>
            <a:r>
              <a:rPr lang="en-US" i="1" dirty="0" smtClean="0"/>
              <a:t>:</a:t>
            </a:r>
            <a:r>
              <a:rPr lang="en-US" dirty="0" smtClean="0"/>
              <a:t> military term: to maintain under guard</a:t>
            </a:r>
          </a:p>
          <a:p>
            <a:pPr>
              <a:lnSpc>
                <a:spcPct val="90000"/>
              </a:lnSpc>
            </a:pPr>
            <a:r>
              <a:rPr lang="en-US" dirty="0" smtClean="0"/>
              <a:t>Opposing arguments: </a:t>
            </a:r>
            <a:r>
              <a:rPr lang="en-US" i="1" dirty="0" smtClean="0"/>
              <a:t>antithesis: </a:t>
            </a:r>
            <a:r>
              <a:rPr lang="en-US" dirty="0" smtClean="0"/>
              <a:t>standing in conflict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DILIGENT STUDY</a:t>
            </a:r>
            <a:endParaRPr lang="en-US" spc="-15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2 Timothy 2:15 </a:t>
            </a:r>
            <a:r>
              <a:rPr lang="en-US" dirty="0" smtClean="0"/>
              <a:t> Be </a:t>
            </a:r>
            <a:r>
              <a:rPr lang="en-US" u="sng" dirty="0" smtClean="0"/>
              <a:t>diligent</a:t>
            </a:r>
            <a:r>
              <a:rPr lang="en-US" dirty="0" smtClean="0"/>
              <a:t> to present yourself approved to God as a workman who does not need to be ashamed, </a:t>
            </a:r>
            <a:r>
              <a:rPr lang="en-US" u="sng" dirty="0" smtClean="0"/>
              <a:t>accurately</a:t>
            </a:r>
            <a:r>
              <a:rPr lang="en-US" dirty="0" smtClean="0"/>
              <a:t> handling the word of truth.</a:t>
            </a:r>
          </a:p>
          <a:p>
            <a:pPr>
              <a:lnSpc>
                <a:spcPct val="90000"/>
              </a:lnSpc>
              <a:spcBef>
                <a:spcPts val="300"/>
              </a:spcBef>
            </a:pPr>
            <a:r>
              <a:rPr lang="en-US" dirty="0" smtClean="0"/>
              <a:t>Accurately: </a:t>
            </a:r>
            <a:r>
              <a:rPr lang="en-US" i="1" dirty="0" err="1" smtClean="0"/>
              <a:t>orthotomeo</a:t>
            </a:r>
            <a:r>
              <a:rPr lang="en-US" dirty="0" smtClean="0"/>
              <a:t>: cutting straight </a:t>
            </a:r>
          </a:p>
          <a:p>
            <a:pPr>
              <a:lnSpc>
                <a:spcPct val="90000"/>
              </a:lnSpc>
              <a:spcBef>
                <a:spcPts val="300"/>
              </a:spcBef>
            </a:pPr>
            <a:r>
              <a:rPr lang="en-US" dirty="0" smtClean="0"/>
              <a:t>Diligent: </a:t>
            </a:r>
            <a:r>
              <a:rPr lang="en-US" i="1" dirty="0" err="1" smtClean="0"/>
              <a:t>spoudazo</a:t>
            </a:r>
            <a:r>
              <a:rPr lang="en-US" i="1" dirty="0" smtClean="0"/>
              <a:t>: </a:t>
            </a:r>
            <a:r>
              <a:rPr lang="en-US" dirty="0" smtClean="0"/>
              <a:t>to timely make every effort</a:t>
            </a:r>
          </a:p>
          <a:p>
            <a:pPr>
              <a:lnSpc>
                <a:spcPct val="90000"/>
              </a:lnSpc>
              <a:spcBef>
                <a:spcPts val="300"/>
              </a:spcBef>
            </a:pPr>
            <a:r>
              <a:rPr lang="en-US" b="1" dirty="0" smtClean="0"/>
              <a:t>Ezra 7:10 </a:t>
            </a:r>
            <a:r>
              <a:rPr lang="en-US" dirty="0" smtClean="0"/>
              <a:t> For Ezra had set his heart to study the law of the </a:t>
            </a:r>
            <a:r>
              <a:rPr lang="en-US" cap="small" dirty="0" smtClean="0"/>
              <a:t>LORD</a:t>
            </a:r>
            <a:r>
              <a:rPr lang="en-US" dirty="0" smtClean="0"/>
              <a:t> and to practice </a:t>
            </a:r>
            <a:r>
              <a:rPr lang="en-US" i="1" dirty="0" smtClean="0"/>
              <a:t>it,</a:t>
            </a:r>
            <a:r>
              <a:rPr lang="en-US" dirty="0" smtClean="0"/>
              <a:t> and to teach </a:t>
            </a:r>
            <a:r>
              <a:rPr lang="en-US" i="1" dirty="0" smtClean="0"/>
              <a:t>His</a:t>
            </a:r>
            <a:r>
              <a:rPr lang="en-US" dirty="0" smtClean="0"/>
              <a:t> statutes and ordinances in Israel. </a:t>
            </a:r>
          </a:p>
          <a:p>
            <a:pPr>
              <a:lnSpc>
                <a:spcPct val="90000"/>
              </a:lnSpc>
              <a:spcBef>
                <a:spcPts val="300"/>
              </a:spcBef>
            </a:pPr>
            <a:r>
              <a:rPr lang="en-US" b="1" dirty="0" smtClean="0"/>
              <a:t>Ephesians 6:17 </a:t>
            </a:r>
            <a:r>
              <a:rPr lang="en-US" baseline="30000" dirty="0" smtClean="0"/>
              <a:t> </a:t>
            </a:r>
            <a:r>
              <a:rPr lang="en-US" dirty="0" smtClean="0"/>
              <a:t> And take </a:t>
            </a:r>
            <a:r>
              <a:rPr lang="en-US" cap="small" dirty="0" smtClean="0"/>
              <a:t>THE HELMET OF SALVATION</a:t>
            </a:r>
            <a:r>
              <a:rPr lang="en-US" dirty="0" smtClean="0"/>
              <a:t>, and the sword of the Spirit, which is the </a:t>
            </a:r>
            <a:r>
              <a:rPr lang="en-US" u="sng" dirty="0" smtClean="0"/>
              <a:t>word</a:t>
            </a:r>
            <a:r>
              <a:rPr lang="en-US" dirty="0" smtClean="0"/>
              <a:t> of God. </a:t>
            </a:r>
          </a:p>
          <a:p>
            <a:pPr>
              <a:lnSpc>
                <a:spcPct val="90000"/>
              </a:lnSpc>
              <a:spcBef>
                <a:spcPts val="300"/>
              </a:spcBef>
            </a:pPr>
            <a:r>
              <a:rPr lang="en-US" dirty="0" smtClean="0"/>
              <a:t>Word: </a:t>
            </a:r>
            <a:r>
              <a:rPr lang="en-US" i="1" dirty="0" err="1" smtClean="0"/>
              <a:t>rhema</a:t>
            </a:r>
            <a:r>
              <a:rPr lang="en-US" i="1" dirty="0" smtClean="0"/>
              <a:t>: </a:t>
            </a:r>
            <a:r>
              <a:rPr lang="en-US" dirty="0" smtClean="0"/>
              <a:t>a spoken portion of God’s Word</a:t>
            </a:r>
          </a:p>
          <a:p>
            <a:pPr>
              <a:lnSpc>
                <a:spcPct val="90000"/>
              </a:lnSpc>
              <a:spcBef>
                <a:spcPts val="300"/>
              </a:spcBef>
            </a:pPr>
            <a:r>
              <a:rPr lang="en-US" dirty="0" smtClean="0"/>
              <a:t>Word: </a:t>
            </a:r>
            <a:r>
              <a:rPr lang="en-US" i="1" dirty="0" smtClean="0"/>
              <a:t>logos: </a:t>
            </a:r>
            <a:r>
              <a:rPr lang="en-US" dirty="0" smtClean="0"/>
              <a:t>an account embodying a full idea or position; written or spoken</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lstStyle/>
          <a:p>
            <a:pPr algn="ctr"/>
            <a:r>
              <a:rPr lang="en-US" dirty="0" smtClean="0">
                <a:latin typeface="Tahoma" pitchFamily="34" charset="0"/>
                <a:ea typeface="Tahoma" pitchFamily="34" charset="0"/>
                <a:cs typeface="Tahoma" pitchFamily="34" charset="0"/>
              </a:rPr>
              <a:t>TRANSLATION</a:t>
            </a:r>
            <a:endParaRPr lang="en-US" dirty="0">
              <a:latin typeface="Tahoma" pitchFamily="34" charset="0"/>
              <a:ea typeface="Tahoma" pitchFamily="34" charset="0"/>
              <a:cs typeface="Tahoma" pitchFamily="34"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914400" y="1371600"/>
            <a:ext cx="7010400" cy="4003378"/>
          </a:xfrm>
          <a:prstGeom prst="rect">
            <a:avLst/>
          </a:prstGeom>
          <a:noFill/>
          <a:ln w="9525">
            <a:noFill/>
            <a:miter lim="800000"/>
            <a:headEnd/>
            <a:tailEnd/>
          </a:ln>
        </p:spPr>
      </p:pic>
      <p:sp>
        <p:nvSpPr>
          <p:cNvPr id="5" name="TextBox 4"/>
          <p:cNvSpPr txBox="1"/>
          <p:nvPr/>
        </p:nvSpPr>
        <p:spPr>
          <a:xfrm>
            <a:off x="533400" y="5638800"/>
            <a:ext cx="8234305" cy="954107"/>
          </a:xfrm>
          <a:prstGeom prst="rect">
            <a:avLst/>
          </a:prstGeom>
          <a:noFill/>
        </p:spPr>
        <p:txBody>
          <a:bodyPr wrap="none" rtlCol="0">
            <a:spAutoFit/>
          </a:bodyPr>
          <a:lstStyle/>
          <a:p>
            <a:r>
              <a:rPr lang="en-US" sz="2800" dirty="0" smtClean="0">
                <a:latin typeface="Tahoma" pitchFamily="34" charset="0"/>
                <a:ea typeface="Tahoma" pitchFamily="34" charset="0"/>
                <a:cs typeface="Tahoma" pitchFamily="34" charset="0"/>
              </a:rPr>
              <a:t>Not all translations have tools that are keyed to </a:t>
            </a:r>
          </a:p>
          <a:p>
            <a:r>
              <a:rPr lang="en-US" sz="2800" dirty="0" smtClean="0">
                <a:latin typeface="Tahoma" pitchFamily="34" charset="0"/>
                <a:ea typeface="Tahoma" pitchFamily="34" charset="0"/>
                <a:cs typeface="Tahoma" pitchFamily="34" charset="0"/>
              </a:rPr>
              <a:t>them; it is important to choose a translation wisely</a:t>
            </a:r>
            <a:endParaRPr lang="en-US" sz="2800" dirty="0">
              <a:latin typeface="Tahoma" pitchFamily="34" charset="0"/>
              <a:ea typeface="Tahoma" pitchFamily="34" charset="0"/>
              <a:cs typeface="Tahoma" pitchFamily="34" charset="0"/>
            </a:endParaRPr>
          </a:p>
        </p:txBody>
      </p:sp>
      <p:sp>
        <p:nvSpPr>
          <p:cNvPr id="7" name="Slide Number Placeholder 6"/>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991600" cy="5638800"/>
          </a:xfrm>
        </p:spPr>
        <p:txBody>
          <a:bodyPr>
            <a:normAutofit/>
          </a:bodyPr>
          <a:lstStyle/>
          <a:p>
            <a:r>
              <a:rPr lang="en-US" sz="2800" dirty="0" smtClean="0">
                <a:solidFill>
                  <a:srgbClr val="002060"/>
                </a:solidFill>
                <a:latin typeface="Tahoma" pitchFamily="34" charset="0"/>
                <a:ea typeface="Tahoma" pitchFamily="34" charset="0"/>
                <a:cs typeface="Tahoma" pitchFamily="34" charset="0"/>
              </a:rPr>
              <a:t>Exegesis:</a:t>
            </a:r>
            <a:r>
              <a:rPr lang="en-US" sz="2800" dirty="0" smtClean="0">
                <a:solidFill>
                  <a:srgbClr val="FFFF00"/>
                </a:solidFill>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bring out of the text what was originally meant; answers the question: “what does it say?”</a:t>
            </a:r>
          </a:p>
          <a:p>
            <a:r>
              <a:rPr lang="en-US" sz="2800" dirty="0" smtClean="0">
                <a:solidFill>
                  <a:srgbClr val="002060"/>
                </a:solidFill>
                <a:latin typeface="Tahoma" pitchFamily="34" charset="0"/>
                <a:ea typeface="Tahoma" pitchFamily="34" charset="0"/>
                <a:cs typeface="Tahoma" pitchFamily="34" charset="0"/>
              </a:rPr>
              <a:t>Hermeneutics: </a:t>
            </a:r>
            <a:r>
              <a:rPr lang="en-US" sz="2800" dirty="0" smtClean="0">
                <a:latin typeface="Tahoma" pitchFamily="34" charset="0"/>
                <a:ea typeface="Tahoma" pitchFamily="34" charset="0"/>
                <a:cs typeface="Tahoma" pitchFamily="34" charset="0"/>
              </a:rPr>
              <a:t>to interpret; answers the question, “what did it originally mean?”</a:t>
            </a:r>
          </a:p>
          <a:p>
            <a:r>
              <a:rPr lang="en-US" sz="2800" dirty="0" err="1" smtClean="0">
                <a:solidFill>
                  <a:srgbClr val="002060"/>
                </a:solidFill>
                <a:latin typeface="Tahoma" pitchFamily="34" charset="0"/>
                <a:ea typeface="Tahoma" pitchFamily="34" charset="0"/>
                <a:cs typeface="Tahoma" pitchFamily="34" charset="0"/>
              </a:rPr>
              <a:t>Principlization</a:t>
            </a:r>
            <a:r>
              <a:rPr lang="en-US" sz="2800" dirty="0" smtClean="0">
                <a:solidFill>
                  <a:srgbClr val="002060"/>
                </a:solidFill>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takes the information from the first two and forms permanent principles from it</a:t>
            </a:r>
          </a:p>
          <a:p>
            <a:r>
              <a:rPr lang="en-US" sz="2800" dirty="0" smtClean="0">
                <a:solidFill>
                  <a:srgbClr val="002060"/>
                </a:solidFill>
                <a:latin typeface="Tahoma" pitchFamily="34" charset="0"/>
                <a:ea typeface="Tahoma" pitchFamily="34" charset="0"/>
                <a:cs typeface="Tahoma" pitchFamily="34" charset="0"/>
              </a:rPr>
              <a:t>Application: </a:t>
            </a:r>
            <a:r>
              <a:rPr lang="en-US" sz="2800" dirty="0" smtClean="0">
                <a:latin typeface="Tahoma" pitchFamily="34" charset="0"/>
                <a:ea typeface="Tahoma" pitchFamily="34" charset="0"/>
                <a:cs typeface="Tahoma" pitchFamily="34" charset="0"/>
              </a:rPr>
              <a:t>applies conclusions about how the permanent principles apply in a given situation</a:t>
            </a:r>
          </a:p>
          <a:p>
            <a:r>
              <a:rPr lang="en-US" sz="2800" dirty="0" smtClean="0">
                <a:solidFill>
                  <a:srgbClr val="002060"/>
                </a:solidFill>
                <a:latin typeface="Tahoma" pitchFamily="34" charset="0"/>
                <a:ea typeface="Tahoma" pitchFamily="34" charset="0"/>
                <a:cs typeface="Tahoma" pitchFamily="34" charset="0"/>
              </a:rPr>
              <a:t>Lexicon: </a:t>
            </a:r>
            <a:r>
              <a:rPr lang="en-US" sz="2800" dirty="0" smtClean="0">
                <a:latin typeface="Tahoma" pitchFamily="34" charset="0"/>
                <a:ea typeface="Tahoma" pitchFamily="34" charset="0"/>
                <a:cs typeface="Tahoma" pitchFamily="34" charset="0"/>
              </a:rPr>
              <a:t>an alphabetical listing of words in the vocabulary of a particular language, along with meanings; These include concordances and wordbooks</a:t>
            </a:r>
            <a:endParaRPr lang="en-US" sz="28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1066800"/>
          </a:xfrm>
        </p:spPr>
        <p:txBody>
          <a:bodyPr/>
          <a:lstStyle/>
          <a:p>
            <a:pPr algn="ctr"/>
            <a:r>
              <a:rPr lang="en-US" dirty="0" smtClean="0">
                <a:latin typeface="Tahoma" pitchFamily="34" charset="0"/>
                <a:ea typeface="Tahoma" pitchFamily="34" charset="0"/>
                <a:cs typeface="Tahoma" pitchFamily="34" charset="0"/>
              </a:rPr>
              <a:t>BASIC DEFINITIONS</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5791200"/>
          </a:xfrm>
        </p:spPr>
        <p:txBody>
          <a:bodyPr>
            <a:normAutofit/>
          </a:bodyPr>
          <a:lstStyle/>
          <a:p>
            <a:r>
              <a:rPr lang="en-US" sz="2800" dirty="0" smtClean="0">
                <a:latin typeface="Tahoma" pitchFamily="34" charset="0"/>
                <a:ea typeface="Tahoma" pitchFamily="34" charset="0"/>
                <a:cs typeface="Tahoma" pitchFamily="34" charset="0"/>
              </a:rPr>
              <a:t>There are three main systems that number lemmas; a lemma is the basic dictionary form of the word you are researching:</a:t>
            </a:r>
          </a:p>
          <a:p>
            <a:r>
              <a:rPr lang="en-US" sz="2800" dirty="0" err="1" smtClean="0">
                <a:solidFill>
                  <a:srgbClr val="002060"/>
                </a:solidFill>
                <a:latin typeface="Tahoma" pitchFamily="34" charset="0"/>
                <a:ea typeface="Tahoma" pitchFamily="34" charset="0"/>
                <a:cs typeface="Tahoma" pitchFamily="34" charset="0"/>
              </a:rPr>
              <a:t>Strongs</a:t>
            </a:r>
            <a:r>
              <a:rPr lang="en-US" sz="2800" dirty="0" smtClean="0">
                <a:latin typeface="Tahoma" pitchFamily="34" charset="0"/>
                <a:ea typeface="Tahoma" pitchFamily="34" charset="0"/>
                <a:cs typeface="Tahoma" pitchFamily="34" charset="0"/>
              </a:rPr>
              <a:t> (NASB, ESV, HCSB) (</a:t>
            </a:r>
            <a:r>
              <a:rPr lang="en-US" sz="2800" dirty="0" err="1" smtClean="0">
                <a:latin typeface="Tahoma" pitchFamily="34" charset="0"/>
                <a:ea typeface="Tahoma" pitchFamily="34" charset="0"/>
                <a:cs typeface="Tahoma" pitchFamily="34" charset="0"/>
              </a:rPr>
              <a:t>WORDsearch</a:t>
            </a:r>
            <a:r>
              <a:rPr lang="en-US" sz="2800" dirty="0" smtClean="0">
                <a:latin typeface="Tahoma" pitchFamily="34" charset="0"/>
                <a:ea typeface="Tahoma" pitchFamily="34" charset="0"/>
                <a:cs typeface="Tahoma" pitchFamily="34" charset="0"/>
              </a:rPr>
              <a:t> software)</a:t>
            </a:r>
          </a:p>
          <a:p>
            <a:r>
              <a:rPr lang="en-US" sz="2800" dirty="0" err="1" smtClean="0">
                <a:solidFill>
                  <a:srgbClr val="002060"/>
                </a:solidFill>
                <a:latin typeface="Tahoma" pitchFamily="34" charset="0"/>
                <a:ea typeface="Tahoma" pitchFamily="34" charset="0"/>
                <a:cs typeface="Tahoma" pitchFamily="34" charset="0"/>
              </a:rPr>
              <a:t>Louw-Nida</a:t>
            </a:r>
            <a:r>
              <a:rPr lang="en-US" sz="2800" dirty="0" smtClean="0">
                <a:solidFill>
                  <a:srgbClr val="002060"/>
                </a:solidFill>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(Logos software)</a:t>
            </a:r>
          </a:p>
          <a:p>
            <a:r>
              <a:rPr lang="en-US" sz="2800" dirty="0" err="1" smtClean="0">
                <a:solidFill>
                  <a:srgbClr val="002060"/>
                </a:solidFill>
                <a:latin typeface="Tahoma" pitchFamily="34" charset="0"/>
                <a:ea typeface="Tahoma" pitchFamily="34" charset="0"/>
                <a:cs typeface="Tahoma" pitchFamily="34" charset="0"/>
              </a:rPr>
              <a:t>Goodrick</a:t>
            </a:r>
            <a:r>
              <a:rPr lang="en-US" sz="2800" dirty="0" smtClean="0">
                <a:solidFill>
                  <a:srgbClr val="002060"/>
                </a:solidFill>
                <a:latin typeface="Tahoma" pitchFamily="34" charset="0"/>
                <a:ea typeface="Tahoma" pitchFamily="34" charset="0"/>
                <a:cs typeface="Tahoma" pitchFamily="34" charset="0"/>
              </a:rPr>
              <a:t>/</a:t>
            </a:r>
            <a:r>
              <a:rPr lang="en-US" sz="2800" dirty="0" err="1" smtClean="0">
                <a:solidFill>
                  <a:srgbClr val="002060"/>
                </a:solidFill>
                <a:latin typeface="Tahoma" pitchFamily="34" charset="0"/>
                <a:ea typeface="Tahoma" pitchFamily="34" charset="0"/>
                <a:cs typeface="Tahoma" pitchFamily="34" charset="0"/>
              </a:rPr>
              <a:t>Kohlenberger</a:t>
            </a:r>
            <a:r>
              <a:rPr lang="en-US" sz="2800" dirty="0" smtClean="0">
                <a:latin typeface="Tahoma" pitchFamily="34" charset="0"/>
                <a:ea typeface="Tahoma" pitchFamily="34" charset="0"/>
                <a:cs typeface="Tahoma" pitchFamily="34" charset="0"/>
              </a:rPr>
              <a:t> (NIV/</a:t>
            </a:r>
            <a:r>
              <a:rPr lang="en-US" sz="2800" dirty="0" err="1" smtClean="0">
                <a:latin typeface="Tahoma" pitchFamily="34" charset="0"/>
                <a:ea typeface="Tahoma" pitchFamily="34" charset="0"/>
                <a:cs typeface="Tahoma" pitchFamily="34" charset="0"/>
              </a:rPr>
              <a:t>Laridian</a:t>
            </a:r>
            <a:r>
              <a:rPr lang="en-US" sz="2800" dirty="0" smtClean="0">
                <a:latin typeface="Tahoma" pitchFamily="34" charset="0"/>
                <a:ea typeface="Tahoma" pitchFamily="34" charset="0"/>
                <a:cs typeface="Tahoma" pitchFamily="34" charset="0"/>
              </a:rPr>
              <a:t> software)</a:t>
            </a:r>
          </a:p>
          <a:p>
            <a:r>
              <a:rPr lang="en-US" sz="2800" dirty="0" smtClean="0">
                <a:latin typeface="Tahoma" pitchFamily="34" charset="0"/>
                <a:ea typeface="Tahoma" pitchFamily="34" charset="0"/>
                <a:cs typeface="Tahoma" pitchFamily="34" charset="0"/>
              </a:rPr>
              <a:t>You will choose your Bible translation and concordance and dictionary based on the numbering system you</a:t>
            </a:r>
            <a:r>
              <a:rPr lang="en-US" sz="2800" dirty="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are using or are required to use</a:t>
            </a:r>
          </a:p>
          <a:p>
            <a:r>
              <a:rPr lang="en-US" sz="2800" dirty="0" smtClean="0">
                <a:latin typeface="Tahoma" pitchFamily="34" charset="0"/>
                <a:ea typeface="Tahoma" pitchFamily="34" charset="0"/>
                <a:cs typeface="Tahoma" pitchFamily="34" charset="0"/>
              </a:rPr>
              <a:t>This is less of a problem when you are using a program and have multiple Bibles and tools downloaded</a:t>
            </a:r>
          </a:p>
        </p:txBody>
      </p:sp>
      <p:sp>
        <p:nvSpPr>
          <p:cNvPr id="3" name="Title 2"/>
          <p:cNvSpPr>
            <a:spLocks noGrp="1"/>
          </p:cNvSpPr>
          <p:nvPr>
            <p:ph type="title"/>
          </p:nvPr>
        </p:nvSpPr>
        <p:spPr>
          <a:xfrm>
            <a:off x="457200" y="152400"/>
            <a:ext cx="8229600" cy="914400"/>
          </a:xfrm>
        </p:spPr>
        <p:txBody>
          <a:bodyPr/>
          <a:lstStyle/>
          <a:p>
            <a:pPr algn="ctr"/>
            <a:r>
              <a:rPr lang="en-US" dirty="0" smtClean="0">
                <a:latin typeface="Tahoma" pitchFamily="34" charset="0"/>
                <a:ea typeface="Tahoma" pitchFamily="34" charset="0"/>
                <a:cs typeface="Tahoma" pitchFamily="34" charset="0"/>
              </a:rPr>
              <a:t>NUMBERING SYSTEMS</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INDUCTIVE STUDY</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200"/>
              </a:spcBef>
            </a:pPr>
            <a:r>
              <a:rPr lang="en-US" dirty="0" smtClean="0"/>
              <a:t>Always start with prayer</a:t>
            </a:r>
          </a:p>
          <a:p>
            <a:pPr>
              <a:lnSpc>
                <a:spcPct val="88000"/>
              </a:lnSpc>
              <a:spcBef>
                <a:spcPts val="200"/>
              </a:spcBef>
            </a:pPr>
            <a:r>
              <a:rPr lang="en-US" b="1" dirty="0" smtClean="0"/>
              <a:t>John 16:13-14 </a:t>
            </a:r>
            <a:r>
              <a:rPr lang="en-US" dirty="0" smtClean="0"/>
              <a:t>"But when He, the Spirit of truth, comes, He will guide you into all the truth; for He will not speak on His own initiative, but whatever He hears, He will speak; and He will disclose to you what is to come. He will glorify Me, for He will take of Mine and will disclose </a:t>
            </a:r>
            <a:r>
              <a:rPr lang="en-US" i="1" dirty="0" smtClean="0"/>
              <a:t>it</a:t>
            </a:r>
            <a:r>
              <a:rPr lang="en-US" dirty="0" smtClean="0"/>
              <a:t> to you. </a:t>
            </a:r>
          </a:p>
          <a:p>
            <a:pPr>
              <a:lnSpc>
                <a:spcPct val="88000"/>
              </a:lnSpc>
              <a:spcBef>
                <a:spcPts val="200"/>
              </a:spcBef>
            </a:pPr>
            <a:r>
              <a:rPr lang="en-US" dirty="0" smtClean="0"/>
              <a:t>Read through the passage to be studied, complete with its context; </a:t>
            </a:r>
            <a:r>
              <a:rPr lang="en-US" b="1" dirty="0" smtClean="0"/>
              <a:t>CONTEXT RULES!</a:t>
            </a:r>
          </a:p>
          <a:p>
            <a:pPr>
              <a:lnSpc>
                <a:spcPct val="88000"/>
              </a:lnSpc>
              <a:spcBef>
                <a:spcPts val="200"/>
              </a:spcBef>
            </a:pPr>
            <a:r>
              <a:rPr lang="en-US" b="1" dirty="0" smtClean="0"/>
              <a:t>Exegesis:</a:t>
            </a:r>
            <a:r>
              <a:rPr lang="en-US" dirty="0" smtClean="0"/>
              <a:t> when exegesis is completed, you should know </a:t>
            </a:r>
            <a:r>
              <a:rPr lang="en-US" spc="-150" dirty="0" smtClean="0"/>
              <a:t>the author, </a:t>
            </a:r>
            <a:r>
              <a:rPr lang="en-US" dirty="0" smtClean="0"/>
              <a:t>the audience, the place written to and from, the conditions of </a:t>
            </a:r>
            <a:r>
              <a:rPr lang="en-US" spc="-150" dirty="0" smtClean="0"/>
              <a:t>society and </a:t>
            </a:r>
            <a:r>
              <a:rPr lang="en-US" dirty="0" smtClean="0"/>
              <a:t>culture at that time, the </a:t>
            </a:r>
            <a:r>
              <a:rPr lang="en-US" spc="-150" dirty="0" smtClean="0"/>
              <a:t>location of all </a:t>
            </a:r>
            <a:r>
              <a:rPr lang="en-US" dirty="0" smtClean="0"/>
              <a:t>points on a </a:t>
            </a:r>
            <a:r>
              <a:rPr lang="en-US" spc="-150" dirty="0" smtClean="0"/>
              <a:t>map. You </a:t>
            </a:r>
            <a:r>
              <a:rPr lang="en-US" dirty="0" smtClean="0"/>
              <a:t>will need a good Bible dictionary and an Bible Atlas to aid your study</a:t>
            </a:r>
          </a:p>
          <a:p>
            <a:pPr>
              <a:lnSpc>
                <a:spcPct val="88000"/>
              </a:lnSpc>
              <a:spcBef>
                <a:spcPts val="200"/>
              </a:spcBef>
            </a:pPr>
            <a:r>
              <a:rPr lang="en-US" b="1" dirty="0" smtClean="0"/>
              <a:t>Diligent</a:t>
            </a:r>
            <a:r>
              <a:rPr lang="en-US" dirty="0" smtClean="0"/>
              <a:t> exegesis can take important hours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INDUCTIVE STUDY (2)</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Hermeneutics:</a:t>
            </a:r>
            <a:r>
              <a:rPr lang="en-US" dirty="0" smtClean="0"/>
              <a:t>  When you have completed your exegesis, you are now positioned to ask what the passage means.  When it was written under all of the conditions you discovered in your exegesis, and as inspired by the Holy Spirit, it meant something.  What was that?</a:t>
            </a:r>
          </a:p>
          <a:p>
            <a:pPr>
              <a:lnSpc>
                <a:spcPct val="90000"/>
              </a:lnSpc>
              <a:spcBef>
                <a:spcPts val="200"/>
              </a:spcBef>
            </a:pPr>
            <a:r>
              <a:rPr lang="en-US" dirty="0" smtClean="0"/>
              <a:t>Accurate interpretation rests on the accuracy of your observations. Therefore, it is vital that you develop observation skills, even if at first they seem time-consuming or you feel less than adequate doing it.</a:t>
            </a:r>
          </a:p>
          <a:p>
            <a:pPr>
              <a:lnSpc>
                <a:spcPct val="90000"/>
              </a:lnSpc>
              <a:spcBef>
                <a:spcPts val="200"/>
              </a:spcBef>
            </a:pPr>
            <a:r>
              <a:rPr lang="en-US" dirty="0" smtClean="0"/>
              <a:t>Carefully record the meaning you assessed; doing this will help keep you from becoming sidetracked </a:t>
            </a:r>
          </a:p>
          <a:p>
            <a:pPr>
              <a:lnSpc>
                <a:spcPct val="90000"/>
              </a:lnSpc>
              <a:spcBef>
                <a:spcPts val="200"/>
              </a:spcBef>
            </a:pPr>
            <a:r>
              <a:rPr lang="en-US" dirty="0" smtClean="0"/>
              <a:t>Now you are ready to form the permanent principles that flow from the meaning</a:t>
            </a:r>
          </a:p>
          <a:p>
            <a:pPr>
              <a:lnSpc>
                <a:spcPct val="90000"/>
              </a:lnSpc>
              <a:spcBef>
                <a:spcPts val="200"/>
              </a:spcBef>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MULTIPLE TRANSLATIONS</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r>
              <a:rPr lang="en-US" b="1" dirty="0" smtClean="0"/>
              <a:t>1 Corinthians 7:36</a:t>
            </a:r>
          </a:p>
          <a:p>
            <a:r>
              <a:rPr lang="en-US" b="1" dirty="0" smtClean="0"/>
              <a:t>KJV</a:t>
            </a:r>
            <a:r>
              <a:rPr lang="en-US" dirty="0" smtClean="0"/>
              <a:t>  If a man think that he </a:t>
            </a:r>
            <a:r>
              <a:rPr lang="en-US" dirty="0" err="1" smtClean="0"/>
              <a:t>behaveth</a:t>
            </a:r>
            <a:r>
              <a:rPr lang="en-US" dirty="0" smtClean="0"/>
              <a:t> himself unbecomingly toward his virgin ... </a:t>
            </a:r>
          </a:p>
          <a:p>
            <a:r>
              <a:rPr lang="en-US" b="1" dirty="0" smtClean="0"/>
              <a:t>NASB</a:t>
            </a:r>
            <a:r>
              <a:rPr lang="en-US" dirty="0" smtClean="0"/>
              <a:t>  If a man thinks that he is acting unbecomingly toward his virgin daughter 	. </a:t>
            </a:r>
          </a:p>
          <a:p>
            <a:r>
              <a:rPr lang="en-US" b="1" dirty="0" smtClean="0"/>
              <a:t>NIV</a:t>
            </a:r>
            <a:r>
              <a:rPr lang="en-US" dirty="0" smtClean="0"/>
              <a:t>  If anyone thinks he is acting improperly toward the virgin he is engaged to 	. </a:t>
            </a:r>
          </a:p>
          <a:p>
            <a:r>
              <a:rPr lang="en-US" b="1" dirty="0" smtClean="0"/>
              <a:t>NEB</a:t>
            </a:r>
            <a:r>
              <a:rPr lang="en-US" dirty="0" smtClean="0"/>
              <a:t>  If a man has a partner in celibacy and feels he is not acting properly toward her ...</a:t>
            </a:r>
          </a:p>
          <a:p>
            <a:r>
              <a:rPr lang="en-US" dirty="0" smtClean="0"/>
              <a:t>Although these sorts of extremes don’t happen often, it is still important to know when/if they do </a:t>
            </a:r>
          </a:p>
          <a:p>
            <a:pPr>
              <a:lnSpc>
                <a:spcPct val="90000"/>
              </a:lnSpc>
              <a:spcBef>
                <a:spcPts val="200"/>
              </a:spcBef>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6994</TotalTime>
  <Words>651</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Slide 1</vt:lpstr>
      <vt:lpstr>VERSE FOR THE JOURNEY</vt:lpstr>
      <vt:lpstr>DILIGENT STUDY</vt:lpstr>
      <vt:lpstr>TRANSLATION</vt:lpstr>
      <vt:lpstr>BASIC DEFINITIONS</vt:lpstr>
      <vt:lpstr>NUMBERING SYSTEMS</vt:lpstr>
      <vt:lpstr>INDUCTIVE STUDY</vt:lpstr>
      <vt:lpstr>INDUCTIVE STUDY (2)</vt:lpstr>
      <vt:lpstr>MULTIPLE TRANSLATIONS</vt:lpstr>
      <vt:lpstr>MULTIPLE TRANSLATIONS (2)</vt:lpstr>
      <vt:lpstr>ON GUARD</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23</cp:revision>
  <dcterms:created xsi:type="dcterms:W3CDTF">2019-08-22T16:00:16Z</dcterms:created>
  <dcterms:modified xsi:type="dcterms:W3CDTF">2019-10-27T23:54:02Z</dcterms:modified>
</cp:coreProperties>
</file>