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handoutMasterIdLst>
    <p:handoutMasterId r:id="rId14"/>
  </p:handoutMasterIdLst>
  <p:sldIdLst>
    <p:sldId id="256" r:id="rId2"/>
    <p:sldId id="258" r:id="rId3"/>
    <p:sldId id="265" r:id="rId4"/>
    <p:sldId id="272" r:id="rId5"/>
    <p:sldId id="273" r:id="rId6"/>
    <p:sldId id="274" r:id="rId7"/>
    <p:sldId id="268" r:id="rId8"/>
    <p:sldId id="267" r:id="rId9"/>
    <p:sldId id="257" r:id="rId10"/>
    <p:sldId id="269" r:id="rId11"/>
    <p:sldId id="270" r:id="rId12"/>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F88D4F77-81E1-4928-A06F-BE0AB0093D6A}" type="datetimeFigureOut">
              <a:rPr lang="en-US" smtClean="0"/>
              <a:pPr/>
              <a:t>10/27/2019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AEC1D445-0D3A-4613-ACAF-5045BD78784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A002A183-7C8A-453D-92F6-DC1E3D2F0CBB}" type="datetimeFigureOut">
              <a:rPr lang="en-US" smtClean="0"/>
              <a:pPr/>
              <a:t>10/27/2019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F12745CC-B527-4AF8-A56F-278CA6255B8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12745CC-B527-4AF8-A56F-278CA6255B8F}"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10/27/2019</a:t>
            </a:fld>
            <a:endParaRPr lang="en-US"/>
          </a:p>
        </p:txBody>
      </p:sp>
      <p:sp>
        <p:nvSpPr>
          <p:cNvPr id="2" name="Footer Placeholder 1"/>
          <p:cNvSpPr>
            <a:spLocks noGrp="1"/>
          </p:cNvSpPr>
          <p:nvPr>
            <p:ph type="ftr" sz="quarter" idx="11"/>
          </p:nvPr>
        </p:nvSpPr>
        <p:spPr>
          <a:xfrm>
            <a:off x="3124200" y="76200"/>
            <a:ext cx="3352800" cy="288925"/>
          </a:xfrm>
          <a:prstGeom prst="rect">
            <a:avLst/>
          </a:prstGeom>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39CF9441-9280-4185-8C95-73FDAEA40D2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10/27/2019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10/27/2019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10/27/2019</a:t>
            </a:fld>
            <a:endParaRPr lang="en-US"/>
          </a:p>
        </p:txBody>
      </p:sp>
      <p:sp>
        <p:nvSpPr>
          <p:cNvPr id="19" name="Footer Placeholder 18"/>
          <p:cNvSpPr>
            <a:spLocks noGrp="1"/>
          </p:cNvSpPr>
          <p:nvPr>
            <p:ph type="ftr" sz="quarter" idx="11"/>
          </p:nvPr>
        </p:nvSpPr>
        <p:spPr>
          <a:xfrm>
            <a:off x="3581400" y="76200"/>
            <a:ext cx="2895600" cy="288925"/>
          </a:xfrm>
          <a:prstGeom prst="rect">
            <a:avLst/>
          </a:prstGeo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39CF9441-9280-4185-8C95-73FDAEA40D2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10/27/2019</a:t>
            </a:fld>
            <a:endParaRPr lang="en-US"/>
          </a:p>
        </p:txBody>
      </p:sp>
      <p:sp>
        <p:nvSpPr>
          <p:cNvPr id="11" name="Footer Placeholder 10"/>
          <p:cNvSpPr>
            <a:spLocks noGrp="1"/>
          </p:cNvSpPr>
          <p:nvPr>
            <p:ph type="ftr" sz="quarter" idx="11"/>
          </p:nvPr>
        </p:nvSpPr>
        <p:spPr>
          <a:xfrm>
            <a:off x="3124200" y="76200"/>
            <a:ext cx="3352800" cy="288925"/>
          </a:xfrm>
          <a:prstGeom prst="rect">
            <a:avLst/>
          </a:prstGeom>
        </p:spPr>
        <p:txBody>
          <a:bodyPr/>
          <a:lstStyle/>
          <a:p>
            <a:endParaRPr lang="en-US"/>
          </a:p>
        </p:txBody>
      </p:sp>
      <p:sp>
        <p:nvSpPr>
          <p:cNvPr id="16" name="Slide Number Placeholder 15"/>
          <p:cNvSpPr>
            <a:spLocks noGrp="1"/>
          </p:cNvSpPr>
          <p:nvPr>
            <p:ph type="sldNum" sz="quarter" idx="12"/>
          </p:nvPr>
        </p:nvSpPr>
        <p:spPr/>
        <p:txBody>
          <a:bodyPr/>
          <a:lstStyle/>
          <a:p>
            <a:fld id="{39CF9441-9280-4185-8C95-73FDAEA40D2F}"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10/27/2019</a:t>
            </a:fld>
            <a:endParaRPr lang="en-US"/>
          </a:p>
        </p:txBody>
      </p:sp>
      <p:sp>
        <p:nvSpPr>
          <p:cNvPr id="10" name="Footer Placeholder 9"/>
          <p:cNvSpPr>
            <a:spLocks noGrp="1"/>
          </p:cNvSpPr>
          <p:nvPr>
            <p:ph type="ftr" sz="quarter" idx="11"/>
          </p:nvPr>
        </p:nvSpPr>
        <p:spPr>
          <a:xfrm>
            <a:off x="3124200" y="76200"/>
            <a:ext cx="3352800" cy="288925"/>
          </a:xfrm>
          <a:prstGeom prst="rect">
            <a:avLst/>
          </a:prstGeom>
        </p:spPr>
        <p:txBody>
          <a:bodyPr/>
          <a:lstStyle/>
          <a:p>
            <a:endParaRPr lang="en-US"/>
          </a:p>
        </p:txBody>
      </p:sp>
      <p:sp>
        <p:nvSpPr>
          <p:cNvPr id="31" name="Slide Number Placeholder 30"/>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10/27/2019</a:t>
            </a:fld>
            <a:endParaRPr lang="en-US"/>
          </a:p>
        </p:txBody>
      </p:sp>
      <p:sp>
        <p:nvSpPr>
          <p:cNvPr id="6" name="Footer Placeholder 5"/>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39CF9441-9280-4185-8C95-73FDAEA40D2F}"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10/27/2019</a:t>
            </a:fld>
            <a:endParaRPr lang="en-US"/>
          </a:p>
        </p:txBody>
      </p:sp>
      <p:sp>
        <p:nvSpPr>
          <p:cNvPr id="21" name="Footer Placeholder 20"/>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10/27/2019</a:t>
            </a:fld>
            <a:endParaRPr lang="en-US"/>
          </a:p>
        </p:txBody>
      </p:sp>
      <p:sp>
        <p:nvSpPr>
          <p:cNvPr id="24" name="Footer Placeholder 23"/>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10/27/2019</a:t>
            </a:fld>
            <a:endParaRPr lang="en-US"/>
          </a:p>
        </p:txBody>
      </p:sp>
      <p:sp>
        <p:nvSpPr>
          <p:cNvPr id="29" name="Footer Placeholder 28"/>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10/27/2019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31" name="Slide Number Placeholder 30"/>
          <p:cNvSpPr>
            <a:spLocks noGrp="1"/>
          </p:cNvSpPr>
          <p:nvPr>
            <p:ph type="sldNum" sz="quarter" idx="12"/>
          </p:nvPr>
        </p:nvSpPr>
        <p:spPr/>
        <p:txBody>
          <a:bodyPr/>
          <a:lstStyle/>
          <a:p>
            <a:fld id="{39CF9441-9280-4185-8C95-73FDAEA40D2F}"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0" y="1066800"/>
            <a:ext cx="9144000" cy="57912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9CF9441-9280-4185-8C95-73FDAEA40D2F}" type="slidenum">
              <a:rPr lang="en-US" smtClean="0"/>
              <a:pPr/>
              <a:t>‹#›</a:t>
            </a:fld>
            <a:endParaRPr lang="en-US"/>
          </a:p>
        </p:txBody>
      </p:sp>
      <p:sp>
        <p:nvSpPr>
          <p:cNvPr id="10" name="Title Placeholder 9"/>
          <p:cNvSpPr>
            <a:spLocks noGrp="1"/>
          </p:cNvSpPr>
          <p:nvPr>
            <p:ph type="title"/>
          </p:nvPr>
        </p:nvSpPr>
        <p:spPr>
          <a:xfrm>
            <a:off x="0" y="0"/>
            <a:ext cx="9144000" cy="1066800"/>
          </a:xfrm>
          <a:prstGeom prst="rect">
            <a:avLst/>
          </a:prstGeom>
          <a:effectLst/>
        </p:spPr>
        <p:txBody>
          <a:bodyPr vert="horz" anchor="ctr">
            <a:noAutofit/>
          </a:bodyPr>
          <a:lstStyle/>
          <a:p>
            <a:r>
              <a:rPr kumimoji="0" lang="en-US" dirty="0" smtClean="0"/>
              <a:t>Click to edit Master title</a:t>
            </a:r>
            <a:endParaRPr kumimoji="0" lang="en-US" dirty="0"/>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400" kern="1200" cap="all" baseline="0">
          <a:solidFill>
            <a:schemeClr val="tx2"/>
          </a:solidFill>
          <a:effectLst/>
          <a:latin typeface="Tahoma" pitchFamily="34" charset="0"/>
          <a:ea typeface="Tahoma" pitchFamily="34" charset="0"/>
          <a:cs typeface="Tahoma" pitchFamily="34" charset="0"/>
        </a:defRPr>
      </a:lvl1pPr>
    </p:titleStyle>
    <p:bodyStyle>
      <a:lvl1pPr marL="342900" indent="-342900" algn="l" rtl="0" eaLnBrk="1" latinLnBrk="0" hangingPunct="1">
        <a:spcBef>
          <a:spcPct val="20000"/>
        </a:spcBef>
        <a:buClr>
          <a:schemeClr val="accent3">
            <a:lumMod val="50000"/>
          </a:schemeClr>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2pPr>
      <a:lvl3pPr marL="1143000" indent="-22860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3pPr>
      <a:lvl4pPr marL="1600200" indent="-22860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4pPr>
      <a:lvl5pPr marL="2057400" indent="-228600" algn="l" rtl="0" eaLnBrk="1" latinLnBrk="0" hangingPunct="1">
        <a:spcBef>
          <a:spcPct val="20000"/>
        </a:spcBef>
        <a:buClr>
          <a:schemeClr val="accent1"/>
        </a:buClr>
        <a:buSzPct val="60000"/>
        <a:buFont typeface="Wingdings 2"/>
        <a:buChar char=""/>
        <a:defRPr kumimoji="0" sz="2800" kern="1200">
          <a:solidFill>
            <a:schemeClr val="tx2"/>
          </a:solidFill>
          <a:latin typeface="Tahoma" pitchFamily="34" charset="0"/>
          <a:ea typeface="Tahoma" pitchFamily="34" charset="0"/>
          <a:cs typeface="Tahoma" pitchFamily="34" charset="0"/>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495800"/>
            <a:ext cx="8458200" cy="2133600"/>
          </a:xfrm>
        </p:spPr>
        <p:txBody>
          <a:bodyPr>
            <a:normAutofit fontScale="85000" lnSpcReduction="20000"/>
          </a:bodyPr>
          <a:lstStyle/>
          <a:p>
            <a:pPr algn="ctr"/>
            <a:endParaRPr lang="en-US" dirty="0" smtClean="0"/>
          </a:p>
          <a:p>
            <a:pPr algn="ctr"/>
            <a:endParaRPr lang="en-US" dirty="0" smtClean="0"/>
          </a:p>
          <a:p>
            <a:pPr algn="ctr"/>
            <a:endParaRPr lang="en-US" dirty="0" smtClean="0"/>
          </a:p>
          <a:p>
            <a:pPr algn="ctr"/>
            <a:r>
              <a:rPr lang="en-US" dirty="0" smtClean="0"/>
              <a:t>JoLynn Gower</a:t>
            </a:r>
          </a:p>
          <a:p>
            <a:pPr algn="ctr">
              <a:spcBef>
                <a:spcPts val="60"/>
              </a:spcBef>
            </a:pPr>
            <a:r>
              <a:rPr lang="en-US" dirty="0" smtClean="0"/>
              <a:t>Fall 2019</a:t>
            </a:r>
          </a:p>
          <a:p>
            <a:pPr algn="ctr"/>
            <a:r>
              <a:rPr lang="en-US" dirty="0" smtClean="0"/>
              <a:t>jgower@guardingthetruth.org</a:t>
            </a:r>
          </a:p>
          <a:p>
            <a:pPr algn="ctr"/>
            <a:r>
              <a:rPr lang="en-US" dirty="0" smtClean="0"/>
              <a:t>493-6151</a:t>
            </a:r>
          </a:p>
          <a:p>
            <a:pPr algn="ctr"/>
            <a:endParaRPr lang="en-US" dirty="0" smtClean="0"/>
          </a:p>
          <a:p>
            <a:pPr algn="ct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600200" y="762000"/>
            <a:ext cx="5867400" cy="3152775"/>
          </a:xfrm>
          <a:prstGeom prst="rect">
            <a:avLst/>
          </a:prstGeom>
          <a:noFill/>
          <a:ln w="9525">
            <a:noFill/>
            <a:miter lim="800000"/>
            <a:headEnd/>
            <a:tailEnd/>
          </a:ln>
        </p:spPr>
      </p:pic>
      <p:sp>
        <p:nvSpPr>
          <p:cNvPr id="6" name="TextBox 5"/>
          <p:cNvSpPr txBox="1"/>
          <p:nvPr/>
        </p:nvSpPr>
        <p:spPr>
          <a:xfrm>
            <a:off x="1734979" y="1447800"/>
            <a:ext cx="5611216" cy="2492990"/>
          </a:xfrm>
          <a:prstGeom prst="rect">
            <a:avLst/>
          </a:prstGeom>
          <a:noFill/>
        </p:spPr>
        <p:txBody>
          <a:bodyPr wrap="none" rtlCol="0">
            <a:spAutoFit/>
          </a:bodyPr>
          <a:lstStyle/>
          <a:p>
            <a:pPr algn="ctr"/>
            <a:r>
              <a:rPr lang="en-US" sz="4400" dirty="0" smtClean="0">
                <a:solidFill>
                  <a:schemeClr val="accent6">
                    <a:lumMod val="50000"/>
                  </a:schemeClr>
                </a:solidFill>
                <a:latin typeface="Tahoma" pitchFamily="34" charset="0"/>
                <a:ea typeface="Tahoma" pitchFamily="34" charset="0"/>
                <a:cs typeface="Tahoma" pitchFamily="34" charset="0"/>
              </a:rPr>
              <a:t>A FIRM FOUNDATION</a:t>
            </a:r>
          </a:p>
          <a:p>
            <a:pPr algn="ctr"/>
            <a:r>
              <a:rPr lang="en-US" sz="4400" dirty="0" smtClean="0">
                <a:solidFill>
                  <a:schemeClr val="accent6">
                    <a:lumMod val="50000"/>
                  </a:schemeClr>
                </a:solidFill>
                <a:latin typeface="Tahoma" pitchFamily="34" charset="0"/>
                <a:ea typeface="Tahoma" pitchFamily="34" charset="0"/>
                <a:cs typeface="Tahoma" pitchFamily="34" charset="0"/>
              </a:rPr>
              <a:t>FOR</a:t>
            </a:r>
          </a:p>
          <a:p>
            <a:pPr algn="ctr"/>
            <a:r>
              <a:rPr lang="en-US" sz="4400" dirty="0" smtClean="0">
                <a:solidFill>
                  <a:schemeClr val="accent6">
                    <a:lumMod val="50000"/>
                  </a:schemeClr>
                </a:solidFill>
                <a:latin typeface="Tahoma" pitchFamily="34" charset="0"/>
                <a:ea typeface="Tahoma" pitchFamily="34" charset="0"/>
                <a:cs typeface="Tahoma" pitchFamily="34" charset="0"/>
              </a:rPr>
              <a:t>TROUBLED TIMES</a:t>
            </a:r>
          </a:p>
          <a:p>
            <a:pPr algn="ctr"/>
            <a:r>
              <a:rPr lang="en-US" sz="2400" dirty="0" smtClean="0">
                <a:solidFill>
                  <a:schemeClr val="accent6">
                    <a:lumMod val="50000"/>
                  </a:schemeClr>
                </a:solidFill>
                <a:latin typeface="Tahoma" pitchFamily="34" charset="0"/>
                <a:ea typeface="Tahoma" pitchFamily="34" charset="0"/>
                <a:cs typeface="Tahoma" pitchFamily="34" charset="0"/>
              </a:rPr>
              <a:t>Lesson 8</a:t>
            </a:r>
            <a:endParaRPr lang="en-US" sz="2400" dirty="0">
              <a:solidFill>
                <a:schemeClr val="accent6">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TRANSLATIONS (2)</a:t>
            </a:r>
            <a:endParaRPr lang="en-US" dirty="0"/>
          </a:p>
        </p:txBody>
      </p:sp>
      <p:sp>
        <p:nvSpPr>
          <p:cNvPr id="3" name="Content Placeholder 2"/>
          <p:cNvSpPr>
            <a:spLocks noGrp="1"/>
          </p:cNvSpPr>
          <p:nvPr>
            <p:ph idx="1"/>
          </p:nvPr>
        </p:nvSpPr>
        <p:spPr>
          <a:xfrm>
            <a:off x="0" y="990600"/>
            <a:ext cx="9144000" cy="5867400"/>
          </a:xfrm>
        </p:spPr>
        <p:txBody>
          <a:bodyPr>
            <a:normAutofit/>
          </a:bodyPr>
          <a:lstStyle/>
          <a:p>
            <a:pPr>
              <a:lnSpc>
                <a:spcPct val="110000"/>
              </a:lnSpc>
              <a:spcBef>
                <a:spcPts val="200"/>
              </a:spcBef>
            </a:pPr>
            <a:r>
              <a:rPr lang="en-US" b="1" dirty="0" smtClean="0"/>
              <a:t>Matthew 11:12</a:t>
            </a:r>
          </a:p>
          <a:p>
            <a:r>
              <a:rPr lang="en-US" b="1" dirty="0" smtClean="0"/>
              <a:t>NIV</a:t>
            </a:r>
            <a:r>
              <a:rPr lang="en-US" dirty="0" smtClean="0"/>
              <a:t> From the days of John the Baptist until now, the kingdom of heaven has been forcefully advancing and forceful men lay hold of it. </a:t>
            </a:r>
          </a:p>
          <a:p>
            <a:r>
              <a:rPr lang="en-US" b="1" dirty="0" smtClean="0"/>
              <a:t>NASB</a:t>
            </a:r>
            <a:r>
              <a:rPr lang="en-US" dirty="0" smtClean="0"/>
              <a:t> From the days of John the Baptist until now, the kingdom of heaven suffers violence and violent men take it by force. </a:t>
            </a:r>
          </a:p>
          <a:p>
            <a:r>
              <a:rPr lang="en-US" dirty="0" smtClean="0"/>
              <a:t>The Greek word "</a:t>
            </a:r>
            <a:r>
              <a:rPr lang="en-US" dirty="0" err="1" smtClean="0"/>
              <a:t>biadzetai</a:t>
            </a:r>
            <a:r>
              <a:rPr lang="en-US" dirty="0" smtClean="0"/>
              <a:t>" (to be violent) can be translated either actively or passively. It makes a difference in the translation. </a:t>
            </a:r>
          </a:p>
          <a:p>
            <a:r>
              <a:rPr lang="en-US" dirty="0" smtClean="0"/>
              <a:t>Is the kingdom of heaven acting violently or is it being violently acted upon?</a:t>
            </a:r>
          </a:p>
          <a:p>
            <a:pPr>
              <a:lnSpc>
                <a:spcPct val="110000"/>
              </a:lnSpc>
              <a:spcBef>
                <a:spcPts val="200"/>
              </a:spcBef>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GUARD</a:t>
            </a:r>
            <a:endParaRPr lang="en-US" dirty="0"/>
          </a:p>
        </p:txBody>
      </p:sp>
      <p:sp>
        <p:nvSpPr>
          <p:cNvPr id="3" name="Content Placeholder 2"/>
          <p:cNvSpPr>
            <a:spLocks noGrp="1"/>
          </p:cNvSpPr>
          <p:nvPr>
            <p:ph idx="1"/>
          </p:nvPr>
        </p:nvSpPr>
        <p:spPr>
          <a:xfrm>
            <a:off x="0" y="1066800"/>
            <a:ext cx="9144000" cy="5791200"/>
          </a:xfrm>
        </p:spPr>
        <p:txBody>
          <a:bodyPr>
            <a:noAutofit/>
          </a:bodyPr>
          <a:lstStyle/>
          <a:p>
            <a:pPr>
              <a:lnSpc>
                <a:spcPct val="90000"/>
              </a:lnSpc>
            </a:pPr>
            <a:r>
              <a:rPr lang="en-US" b="1" dirty="0" smtClean="0"/>
              <a:t>1 Timothy 6:20-21 </a:t>
            </a:r>
            <a:r>
              <a:rPr lang="en-US" dirty="0" smtClean="0"/>
              <a:t> O Timothy, </a:t>
            </a:r>
            <a:r>
              <a:rPr lang="en-US" u="sng" dirty="0" smtClean="0"/>
              <a:t>guard</a:t>
            </a:r>
            <a:r>
              <a:rPr lang="en-US" dirty="0" smtClean="0"/>
              <a:t> what has been entrusted to you, avoiding worldly </a:t>
            </a:r>
            <a:r>
              <a:rPr lang="en-US" i="1" dirty="0" smtClean="0"/>
              <a:t>and</a:t>
            </a:r>
            <a:r>
              <a:rPr lang="en-US" dirty="0" smtClean="0"/>
              <a:t> empty chatter </a:t>
            </a:r>
            <a:r>
              <a:rPr lang="en-US" i="1" dirty="0" smtClean="0"/>
              <a:t>and</a:t>
            </a:r>
            <a:r>
              <a:rPr lang="en-US" dirty="0" smtClean="0"/>
              <a:t> the opposing arguments of what is falsely called "knowledge"— which some have professed and thus gone astray from the faith. Grace be with you.</a:t>
            </a:r>
          </a:p>
          <a:p>
            <a:pPr>
              <a:lnSpc>
                <a:spcPct val="90000"/>
              </a:lnSpc>
            </a:pPr>
            <a:r>
              <a:rPr lang="en-US" dirty="0" smtClean="0"/>
              <a:t>Guard: </a:t>
            </a:r>
            <a:r>
              <a:rPr lang="en-US" i="1" dirty="0" err="1" smtClean="0"/>
              <a:t>phulasso</a:t>
            </a:r>
            <a:r>
              <a:rPr lang="en-US" i="1" dirty="0" smtClean="0"/>
              <a:t>: </a:t>
            </a:r>
            <a:r>
              <a:rPr lang="en-US" dirty="0" smtClean="0"/>
              <a:t>to keep careful watch over; preserve; to keep from escaping</a:t>
            </a:r>
          </a:p>
          <a:p>
            <a:pPr>
              <a:lnSpc>
                <a:spcPct val="90000"/>
              </a:lnSpc>
            </a:pPr>
            <a:r>
              <a:rPr lang="en-US" dirty="0" smtClean="0"/>
              <a:t>Guard: </a:t>
            </a:r>
            <a:r>
              <a:rPr lang="en-US" i="1" dirty="0" err="1" smtClean="0"/>
              <a:t>phroureo</a:t>
            </a:r>
            <a:r>
              <a:rPr lang="en-US" i="1" dirty="0" smtClean="0"/>
              <a:t>: </a:t>
            </a:r>
            <a:r>
              <a:rPr lang="en-US" dirty="0" smtClean="0"/>
              <a:t>to be a watcher in advance </a:t>
            </a:r>
          </a:p>
          <a:p>
            <a:pPr>
              <a:lnSpc>
                <a:spcPct val="90000"/>
              </a:lnSpc>
            </a:pPr>
            <a:r>
              <a:rPr lang="en-US" dirty="0" smtClean="0"/>
              <a:t>Guard: </a:t>
            </a:r>
            <a:r>
              <a:rPr lang="en-US" i="1" dirty="0" err="1" smtClean="0"/>
              <a:t>tereo</a:t>
            </a:r>
            <a:r>
              <a:rPr lang="en-US" i="1" dirty="0" smtClean="0"/>
              <a:t>: </a:t>
            </a:r>
            <a:r>
              <a:rPr lang="en-US" dirty="0" smtClean="0"/>
              <a:t>to hold in custody; to keep from loss or injury</a:t>
            </a:r>
          </a:p>
          <a:p>
            <a:pPr>
              <a:lnSpc>
                <a:spcPct val="90000"/>
              </a:lnSpc>
            </a:pPr>
            <a:r>
              <a:rPr lang="en-US" dirty="0" smtClean="0"/>
              <a:t>Guard: </a:t>
            </a:r>
            <a:r>
              <a:rPr lang="en-US" i="1" dirty="0" err="1" smtClean="0"/>
              <a:t>koustodia</a:t>
            </a:r>
            <a:r>
              <a:rPr lang="en-US" i="1" dirty="0" smtClean="0"/>
              <a:t>:</a:t>
            </a:r>
            <a:r>
              <a:rPr lang="en-US" dirty="0" smtClean="0"/>
              <a:t> military term: to maintain under guard</a:t>
            </a:r>
          </a:p>
          <a:p>
            <a:pPr>
              <a:lnSpc>
                <a:spcPct val="90000"/>
              </a:lnSpc>
            </a:pPr>
            <a:r>
              <a:rPr lang="en-US" dirty="0" smtClean="0"/>
              <a:t>Opposing arguments: </a:t>
            </a:r>
            <a:r>
              <a:rPr lang="en-US" i="1" dirty="0" smtClean="0"/>
              <a:t>antithesis: </a:t>
            </a:r>
            <a:r>
              <a:rPr lang="en-US" dirty="0" smtClean="0"/>
              <a:t>standing in conflict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VERSE FOR THE JOURNEY</a:t>
            </a:r>
            <a:endParaRPr lang="en-US" dirty="0"/>
          </a:p>
        </p:txBody>
      </p:sp>
      <p:sp>
        <p:nvSpPr>
          <p:cNvPr id="3" name="Content Placeholder 2"/>
          <p:cNvSpPr>
            <a:spLocks noGrp="1"/>
          </p:cNvSpPr>
          <p:nvPr>
            <p:ph idx="1"/>
          </p:nvPr>
        </p:nvSpPr>
        <p:spPr/>
        <p:txBody>
          <a:bodyPr/>
          <a:lstStyle/>
          <a:p>
            <a:pPr>
              <a:lnSpc>
                <a:spcPct val="95000"/>
              </a:lnSpc>
              <a:spcBef>
                <a:spcPts val="300"/>
              </a:spcBef>
            </a:pPr>
            <a:r>
              <a:rPr lang="en-US" b="1" dirty="0" smtClean="0"/>
              <a:t>2 Chronicles 7:12-15</a:t>
            </a:r>
            <a:r>
              <a:rPr lang="en-US" dirty="0" smtClean="0"/>
              <a:t> Then the </a:t>
            </a:r>
            <a:r>
              <a:rPr lang="en-US" cap="small" dirty="0" smtClean="0"/>
              <a:t>LORD</a:t>
            </a:r>
            <a:r>
              <a:rPr lang="en-US" dirty="0" smtClean="0"/>
              <a:t> appeared to Solomon at night and said to him, "I have heard your prayer and have chosen this place for Myself as a house of sacrifice. If I shut up the heavens so that there is no rain, or if I command the locust to devour the land, or if I send pestilence among My people, </a:t>
            </a:r>
            <a:br>
              <a:rPr lang="en-US" dirty="0" smtClean="0"/>
            </a:br>
            <a:r>
              <a:rPr lang="en-US" dirty="0" smtClean="0"/>
              <a:t>and </a:t>
            </a:r>
            <a:r>
              <a:rPr lang="en-US" dirty="0" smtClean="0">
                <a:effectLst>
                  <a:outerShdw blurRad="38100" dist="38100" dir="2700000" algn="tl">
                    <a:srgbClr val="000000">
                      <a:alpha val="43137"/>
                    </a:srgbClr>
                  </a:outerShdw>
                </a:effectLst>
              </a:rPr>
              <a:t>My people who are called by My name </a:t>
            </a:r>
            <a:r>
              <a:rPr lang="en-US" dirty="0" smtClean="0"/>
              <a:t>humble themselves and pray and seek My face and turn from their wicked ways, then I will hear from heaven, will forgive their sin and will heal their land. Now My eyes will be open and My ears attentive to the prayer </a:t>
            </a:r>
            <a:r>
              <a:rPr lang="en-US" i="1" dirty="0" smtClean="0"/>
              <a:t>offered</a:t>
            </a:r>
            <a:r>
              <a:rPr lang="en-US" dirty="0" smtClean="0"/>
              <a:t> in this place.” </a:t>
            </a:r>
          </a:p>
          <a:p>
            <a:pPr>
              <a:lnSpc>
                <a:spcPct val="95000"/>
              </a:lnSpc>
              <a:spcBef>
                <a:spcPts val="300"/>
              </a:spcBef>
            </a:pPr>
            <a:r>
              <a:rPr lang="en-US" dirty="0" smtClean="0">
                <a:effectLst>
                  <a:outerShdw blurRad="38100" dist="38100" dir="2700000" algn="tl">
                    <a:srgbClr val="000000">
                      <a:alpha val="43137"/>
                    </a:srgbClr>
                  </a:outerShdw>
                </a:effectLst>
              </a:rPr>
              <a:t>Who takes action?  What action should be taken?</a:t>
            </a:r>
            <a:endParaRPr lang="en-US" dirty="0">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9448800" cy="990600"/>
          </a:xfrm>
        </p:spPr>
        <p:txBody>
          <a:bodyPr/>
          <a:lstStyle/>
          <a:p>
            <a:pPr>
              <a:lnSpc>
                <a:spcPct val="90000"/>
              </a:lnSpc>
            </a:pPr>
            <a:r>
              <a:rPr lang="en-US" spc="-150" dirty="0" smtClean="0"/>
              <a:t>DILIGENT STUDY</a:t>
            </a:r>
            <a:endParaRPr lang="en-US" spc="-150"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300"/>
              </a:spcBef>
            </a:pPr>
            <a:r>
              <a:rPr lang="en-US" b="1" dirty="0" smtClean="0"/>
              <a:t>2 Timothy 2:15 </a:t>
            </a:r>
            <a:r>
              <a:rPr lang="en-US" dirty="0" smtClean="0"/>
              <a:t> Be </a:t>
            </a:r>
            <a:r>
              <a:rPr lang="en-US" u="sng" dirty="0" smtClean="0"/>
              <a:t>diligent</a:t>
            </a:r>
            <a:r>
              <a:rPr lang="en-US" dirty="0" smtClean="0"/>
              <a:t> to present yourself approved to God as a workman who does not need to be ashamed, </a:t>
            </a:r>
            <a:r>
              <a:rPr lang="en-US" u="sng" dirty="0" smtClean="0"/>
              <a:t>accurately</a:t>
            </a:r>
            <a:r>
              <a:rPr lang="en-US" dirty="0" smtClean="0"/>
              <a:t> handling the word of truth.</a:t>
            </a:r>
          </a:p>
          <a:p>
            <a:pPr>
              <a:lnSpc>
                <a:spcPct val="90000"/>
              </a:lnSpc>
              <a:spcBef>
                <a:spcPts val="300"/>
              </a:spcBef>
            </a:pPr>
            <a:r>
              <a:rPr lang="en-US" dirty="0" smtClean="0"/>
              <a:t>Accurately: </a:t>
            </a:r>
            <a:r>
              <a:rPr lang="en-US" i="1" dirty="0" err="1" smtClean="0"/>
              <a:t>orthotomeo</a:t>
            </a:r>
            <a:r>
              <a:rPr lang="en-US" dirty="0" smtClean="0"/>
              <a:t>: cutting straight </a:t>
            </a:r>
          </a:p>
          <a:p>
            <a:pPr>
              <a:lnSpc>
                <a:spcPct val="90000"/>
              </a:lnSpc>
              <a:spcBef>
                <a:spcPts val="300"/>
              </a:spcBef>
            </a:pPr>
            <a:r>
              <a:rPr lang="en-US" dirty="0" smtClean="0"/>
              <a:t>Diligent: </a:t>
            </a:r>
            <a:r>
              <a:rPr lang="en-US" i="1" dirty="0" err="1" smtClean="0"/>
              <a:t>spoudazo</a:t>
            </a:r>
            <a:r>
              <a:rPr lang="en-US" i="1" dirty="0" smtClean="0"/>
              <a:t>: </a:t>
            </a:r>
            <a:r>
              <a:rPr lang="en-US" dirty="0" smtClean="0"/>
              <a:t>to timely make every effort</a:t>
            </a:r>
          </a:p>
          <a:p>
            <a:pPr>
              <a:lnSpc>
                <a:spcPct val="90000"/>
              </a:lnSpc>
              <a:spcBef>
                <a:spcPts val="300"/>
              </a:spcBef>
            </a:pPr>
            <a:r>
              <a:rPr lang="en-US" b="1" dirty="0" smtClean="0"/>
              <a:t>Ezra 7:10 </a:t>
            </a:r>
            <a:r>
              <a:rPr lang="en-US" dirty="0" smtClean="0"/>
              <a:t> For Ezra had set his heart to study the law of the </a:t>
            </a:r>
            <a:r>
              <a:rPr lang="en-US" cap="small" dirty="0" smtClean="0"/>
              <a:t>LORD</a:t>
            </a:r>
            <a:r>
              <a:rPr lang="en-US" dirty="0" smtClean="0"/>
              <a:t> and to practice </a:t>
            </a:r>
            <a:r>
              <a:rPr lang="en-US" i="1" dirty="0" smtClean="0"/>
              <a:t>it,</a:t>
            </a:r>
            <a:r>
              <a:rPr lang="en-US" dirty="0" smtClean="0"/>
              <a:t> and to teach </a:t>
            </a:r>
            <a:r>
              <a:rPr lang="en-US" i="1" dirty="0" smtClean="0"/>
              <a:t>His</a:t>
            </a:r>
            <a:r>
              <a:rPr lang="en-US" dirty="0" smtClean="0"/>
              <a:t> statutes and ordinances in Israel. </a:t>
            </a:r>
          </a:p>
          <a:p>
            <a:pPr>
              <a:lnSpc>
                <a:spcPct val="90000"/>
              </a:lnSpc>
              <a:spcBef>
                <a:spcPts val="300"/>
              </a:spcBef>
            </a:pPr>
            <a:r>
              <a:rPr lang="en-US" b="1" dirty="0" smtClean="0"/>
              <a:t>Ephesians 6:17 </a:t>
            </a:r>
            <a:r>
              <a:rPr lang="en-US" baseline="30000" dirty="0" smtClean="0"/>
              <a:t> </a:t>
            </a:r>
            <a:r>
              <a:rPr lang="en-US" dirty="0" smtClean="0"/>
              <a:t> And take </a:t>
            </a:r>
            <a:r>
              <a:rPr lang="en-US" cap="small" dirty="0" smtClean="0"/>
              <a:t>THE HELMET OF SALVATION</a:t>
            </a:r>
            <a:r>
              <a:rPr lang="en-US" dirty="0" smtClean="0"/>
              <a:t>, and the sword of the Spirit, which is the </a:t>
            </a:r>
            <a:r>
              <a:rPr lang="en-US" u="sng" dirty="0" smtClean="0"/>
              <a:t>word</a:t>
            </a:r>
            <a:r>
              <a:rPr lang="en-US" dirty="0" smtClean="0"/>
              <a:t> of God. </a:t>
            </a:r>
          </a:p>
          <a:p>
            <a:pPr>
              <a:lnSpc>
                <a:spcPct val="90000"/>
              </a:lnSpc>
              <a:spcBef>
                <a:spcPts val="300"/>
              </a:spcBef>
            </a:pPr>
            <a:r>
              <a:rPr lang="en-US" dirty="0" smtClean="0"/>
              <a:t>Word: </a:t>
            </a:r>
            <a:r>
              <a:rPr lang="en-US" i="1" dirty="0" err="1" smtClean="0"/>
              <a:t>rhema</a:t>
            </a:r>
            <a:r>
              <a:rPr lang="en-US" i="1" dirty="0" smtClean="0"/>
              <a:t>: </a:t>
            </a:r>
            <a:r>
              <a:rPr lang="en-US" dirty="0" smtClean="0"/>
              <a:t>a spoken portion of God’s Word</a:t>
            </a:r>
          </a:p>
          <a:p>
            <a:pPr>
              <a:lnSpc>
                <a:spcPct val="90000"/>
              </a:lnSpc>
              <a:spcBef>
                <a:spcPts val="300"/>
              </a:spcBef>
            </a:pPr>
            <a:r>
              <a:rPr lang="en-US" dirty="0" smtClean="0"/>
              <a:t>Word: </a:t>
            </a:r>
            <a:r>
              <a:rPr lang="en-US" i="1" dirty="0" smtClean="0"/>
              <a:t>logos: </a:t>
            </a:r>
            <a:r>
              <a:rPr lang="en-US" dirty="0" smtClean="0"/>
              <a:t>an account embodying a full idea or position; written or spoken</a:t>
            </a:r>
            <a:br>
              <a:rPr lang="en-US" dirty="0" smtClean="0"/>
            </a:br>
            <a:r>
              <a:rPr lang="en-US" dirty="0" smtClean="0"/>
              <a:t/>
            </a:r>
            <a:br>
              <a:rPr lang="en-US" dirty="0" smtClean="0"/>
            </a:b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990600"/>
          </a:xfrm>
        </p:spPr>
        <p:txBody>
          <a:bodyPr/>
          <a:lstStyle/>
          <a:p>
            <a:pPr algn="ctr"/>
            <a:r>
              <a:rPr lang="en-US" dirty="0" smtClean="0">
                <a:latin typeface="Tahoma" pitchFamily="34" charset="0"/>
                <a:ea typeface="Tahoma" pitchFamily="34" charset="0"/>
                <a:cs typeface="Tahoma" pitchFamily="34" charset="0"/>
              </a:rPr>
              <a:t>TRANSLATION</a:t>
            </a:r>
            <a:endParaRPr lang="en-US" dirty="0">
              <a:latin typeface="Tahoma" pitchFamily="34" charset="0"/>
              <a:ea typeface="Tahoma" pitchFamily="34" charset="0"/>
              <a:cs typeface="Tahoma" pitchFamily="34" charset="0"/>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914400" y="1371600"/>
            <a:ext cx="7010400" cy="4003378"/>
          </a:xfrm>
          <a:prstGeom prst="rect">
            <a:avLst/>
          </a:prstGeom>
          <a:noFill/>
          <a:ln w="9525">
            <a:noFill/>
            <a:miter lim="800000"/>
            <a:headEnd/>
            <a:tailEnd/>
          </a:ln>
        </p:spPr>
      </p:pic>
      <p:sp>
        <p:nvSpPr>
          <p:cNvPr id="5" name="TextBox 4"/>
          <p:cNvSpPr txBox="1"/>
          <p:nvPr/>
        </p:nvSpPr>
        <p:spPr>
          <a:xfrm>
            <a:off x="533400" y="5638800"/>
            <a:ext cx="8234305" cy="954107"/>
          </a:xfrm>
          <a:prstGeom prst="rect">
            <a:avLst/>
          </a:prstGeom>
          <a:noFill/>
        </p:spPr>
        <p:txBody>
          <a:bodyPr wrap="none" rtlCol="0">
            <a:spAutoFit/>
          </a:bodyPr>
          <a:lstStyle/>
          <a:p>
            <a:r>
              <a:rPr lang="en-US" sz="2800" dirty="0" smtClean="0">
                <a:latin typeface="Tahoma" pitchFamily="34" charset="0"/>
                <a:ea typeface="Tahoma" pitchFamily="34" charset="0"/>
                <a:cs typeface="Tahoma" pitchFamily="34" charset="0"/>
              </a:rPr>
              <a:t>Not all translations have tools that are keyed to </a:t>
            </a:r>
          </a:p>
          <a:p>
            <a:r>
              <a:rPr lang="en-US" sz="2800" dirty="0" smtClean="0">
                <a:latin typeface="Tahoma" pitchFamily="34" charset="0"/>
                <a:ea typeface="Tahoma" pitchFamily="34" charset="0"/>
                <a:cs typeface="Tahoma" pitchFamily="34" charset="0"/>
              </a:rPr>
              <a:t>them; it is important to choose a translation wisely</a:t>
            </a:r>
            <a:endParaRPr lang="en-US" sz="2800" dirty="0">
              <a:latin typeface="Tahoma" pitchFamily="34" charset="0"/>
              <a:ea typeface="Tahoma" pitchFamily="34" charset="0"/>
              <a:cs typeface="Tahoma" pitchFamily="34" charset="0"/>
            </a:endParaRPr>
          </a:p>
        </p:txBody>
      </p:sp>
      <p:sp>
        <p:nvSpPr>
          <p:cNvPr id="7" name="Slide Number Placeholder 6"/>
          <p:cNvSpPr>
            <a:spLocks noGrp="1"/>
          </p:cNvSpPr>
          <p:nvPr>
            <p:ph type="sldNum" sz="quarter" idx="4294967295"/>
          </p:nvPr>
        </p:nvSpPr>
        <p:spPr>
          <a:xfrm>
            <a:off x="8410575" y="6181531"/>
            <a:ext cx="609600" cy="457200"/>
          </a:xfrm>
          <a:prstGeom prst="rect">
            <a:avLst/>
          </a:prstGeom>
        </p:spPr>
        <p:txBody>
          <a:bodyPr/>
          <a:lstStyle/>
          <a:p>
            <a:fld id="{065CC7CC-9272-4A09-9ABD-2B9726FF2212}"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19200"/>
            <a:ext cx="8991600" cy="5638800"/>
          </a:xfrm>
        </p:spPr>
        <p:txBody>
          <a:bodyPr>
            <a:normAutofit/>
          </a:bodyPr>
          <a:lstStyle/>
          <a:p>
            <a:r>
              <a:rPr lang="en-US" sz="2800" dirty="0" smtClean="0">
                <a:solidFill>
                  <a:srgbClr val="002060"/>
                </a:solidFill>
                <a:latin typeface="Tahoma" pitchFamily="34" charset="0"/>
                <a:ea typeface="Tahoma" pitchFamily="34" charset="0"/>
                <a:cs typeface="Tahoma" pitchFamily="34" charset="0"/>
              </a:rPr>
              <a:t>Exegesis:</a:t>
            </a:r>
            <a:r>
              <a:rPr lang="en-US" sz="2800" dirty="0" smtClean="0">
                <a:solidFill>
                  <a:srgbClr val="FFFF00"/>
                </a:solidFill>
                <a:latin typeface="Tahoma" pitchFamily="34" charset="0"/>
                <a:ea typeface="Tahoma" pitchFamily="34" charset="0"/>
                <a:cs typeface="Tahoma" pitchFamily="34" charset="0"/>
              </a:rPr>
              <a:t> </a:t>
            </a:r>
            <a:r>
              <a:rPr lang="en-US" sz="2800" dirty="0" smtClean="0">
                <a:latin typeface="Tahoma" pitchFamily="34" charset="0"/>
                <a:ea typeface="Tahoma" pitchFamily="34" charset="0"/>
                <a:cs typeface="Tahoma" pitchFamily="34" charset="0"/>
              </a:rPr>
              <a:t>to bring out of the text what was originally meant; answers the question: “what does it say?”</a:t>
            </a:r>
          </a:p>
          <a:p>
            <a:r>
              <a:rPr lang="en-US" sz="2800" dirty="0" smtClean="0">
                <a:solidFill>
                  <a:srgbClr val="002060"/>
                </a:solidFill>
                <a:latin typeface="Tahoma" pitchFamily="34" charset="0"/>
                <a:ea typeface="Tahoma" pitchFamily="34" charset="0"/>
                <a:cs typeface="Tahoma" pitchFamily="34" charset="0"/>
              </a:rPr>
              <a:t>Hermeneutics: </a:t>
            </a:r>
            <a:r>
              <a:rPr lang="en-US" sz="2800" dirty="0" smtClean="0">
                <a:latin typeface="Tahoma" pitchFamily="34" charset="0"/>
                <a:ea typeface="Tahoma" pitchFamily="34" charset="0"/>
                <a:cs typeface="Tahoma" pitchFamily="34" charset="0"/>
              </a:rPr>
              <a:t>to interpret; answers the question, “what did it originally mean?”</a:t>
            </a:r>
          </a:p>
          <a:p>
            <a:r>
              <a:rPr lang="en-US" sz="2800" dirty="0" err="1" smtClean="0">
                <a:solidFill>
                  <a:srgbClr val="002060"/>
                </a:solidFill>
                <a:latin typeface="Tahoma" pitchFamily="34" charset="0"/>
                <a:ea typeface="Tahoma" pitchFamily="34" charset="0"/>
                <a:cs typeface="Tahoma" pitchFamily="34" charset="0"/>
              </a:rPr>
              <a:t>Principlization</a:t>
            </a:r>
            <a:r>
              <a:rPr lang="en-US" sz="2800" dirty="0" smtClean="0">
                <a:solidFill>
                  <a:srgbClr val="002060"/>
                </a:solidFill>
                <a:latin typeface="Tahoma" pitchFamily="34" charset="0"/>
                <a:ea typeface="Tahoma" pitchFamily="34" charset="0"/>
                <a:cs typeface="Tahoma" pitchFamily="34" charset="0"/>
              </a:rPr>
              <a:t>: </a:t>
            </a:r>
            <a:r>
              <a:rPr lang="en-US" sz="2800" dirty="0" smtClean="0">
                <a:latin typeface="Tahoma" pitchFamily="34" charset="0"/>
                <a:ea typeface="Tahoma" pitchFamily="34" charset="0"/>
                <a:cs typeface="Tahoma" pitchFamily="34" charset="0"/>
              </a:rPr>
              <a:t>takes the information from the first two and forms permanent principles from it</a:t>
            </a:r>
          </a:p>
          <a:p>
            <a:r>
              <a:rPr lang="en-US" sz="2800" dirty="0" smtClean="0">
                <a:solidFill>
                  <a:srgbClr val="002060"/>
                </a:solidFill>
                <a:latin typeface="Tahoma" pitchFamily="34" charset="0"/>
                <a:ea typeface="Tahoma" pitchFamily="34" charset="0"/>
                <a:cs typeface="Tahoma" pitchFamily="34" charset="0"/>
              </a:rPr>
              <a:t>Application: </a:t>
            </a:r>
            <a:r>
              <a:rPr lang="en-US" sz="2800" dirty="0" smtClean="0">
                <a:latin typeface="Tahoma" pitchFamily="34" charset="0"/>
                <a:ea typeface="Tahoma" pitchFamily="34" charset="0"/>
                <a:cs typeface="Tahoma" pitchFamily="34" charset="0"/>
              </a:rPr>
              <a:t>applies conclusions about how the permanent principles apply in a given situation</a:t>
            </a:r>
          </a:p>
          <a:p>
            <a:r>
              <a:rPr lang="en-US" sz="2800" dirty="0" smtClean="0">
                <a:solidFill>
                  <a:srgbClr val="002060"/>
                </a:solidFill>
                <a:latin typeface="Tahoma" pitchFamily="34" charset="0"/>
                <a:ea typeface="Tahoma" pitchFamily="34" charset="0"/>
                <a:cs typeface="Tahoma" pitchFamily="34" charset="0"/>
              </a:rPr>
              <a:t>Lexicon: </a:t>
            </a:r>
            <a:r>
              <a:rPr lang="en-US" sz="2800" dirty="0" smtClean="0">
                <a:latin typeface="Tahoma" pitchFamily="34" charset="0"/>
                <a:ea typeface="Tahoma" pitchFamily="34" charset="0"/>
                <a:cs typeface="Tahoma" pitchFamily="34" charset="0"/>
              </a:rPr>
              <a:t>an alphabetical listing of words in the vocabulary of a particular language, along with meanings; These include concordances and wordbooks</a:t>
            </a:r>
            <a:endParaRPr lang="en-US" sz="2800" dirty="0">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152400"/>
            <a:ext cx="8229600" cy="1066800"/>
          </a:xfrm>
        </p:spPr>
        <p:txBody>
          <a:bodyPr/>
          <a:lstStyle/>
          <a:p>
            <a:pPr algn="ctr"/>
            <a:r>
              <a:rPr lang="en-US" dirty="0" smtClean="0">
                <a:latin typeface="Tahoma" pitchFamily="34" charset="0"/>
                <a:ea typeface="Tahoma" pitchFamily="34" charset="0"/>
                <a:cs typeface="Tahoma" pitchFamily="34" charset="0"/>
              </a:rPr>
              <a:t>BASIC DEFINITIONS</a:t>
            </a:r>
            <a:endParaRPr lang="en-US" dirty="0">
              <a:latin typeface="Tahoma" pitchFamily="34" charset="0"/>
              <a:ea typeface="Tahoma" pitchFamily="34" charset="0"/>
              <a:cs typeface="Tahoma" pitchFamily="34" charset="0"/>
            </a:endParaRPr>
          </a:p>
        </p:txBody>
      </p:sp>
      <p:sp>
        <p:nvSpPr>
          <p:cNvPr id="5" name="Slide Number Placeholder 4"/>
          <p:cNvSpPr>
            <a:spLocks noGrp="1"/>
          </p:cNvSpPr>
          <p:nvPr>
            <p:ph type="sldNum" sz="quarter" idx="4294967295"/>
          </p:nvPr>
        </p:nvSpPr>
        <p:spPr>
          <a:xfrm>
            <a:off x="8410575" y="6181531"/>
            <a:ext cx="609600" cy="457200"/>
          </a:xfrm>
          <a:prstGeom prst="rect">
            <a:avLst/>
          </a:prstGeom>
        </p:spPr>
        <p:txBody>
          <a:bodyPr/>
          <a:lstStyle/>
          <a:p>
            <a:fld id="{065CC7CC-9272-4A09-9ABD-2B9726FF2212}"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8991600" cy="5791200"/>
          </a:xfrm>
        </p:spPr>
        <p:txBody>
          <a:bodyPr>
            <a:normAutofit/>
          </a:bodyPr>
          <a:lstStyle/>
          <a:p>
            <a:r>
              <a:rPr lang="en-US" sz="2800" dirty="0" smtClean="0">
                <a:latin typeface="Tahoma" pitchFamily="34" charset="0"/>
                <a:ea typeface="Tahoma" pitchFamily="34" charset="0"/>
                <a:cs typeface="Tahoma" pitchFamily="34" charset="0"/>
              </a:rPr>
              <a:t>There are three main systems that number lemmas; a lemma is the basic dictionary form of the word you are researching:</a:t>
            </a:r>
          </a:p>
          <a:p>
            <a:r>
              <a:rPr lang="en-US" sz="2800" dirty="0" err="1" smtClean="0">
                <a:solidFill>
                  <a:srgbClr val="002060"/>
                </a:solidFill>
                <a:latin typeface="Tahoma" pitchFamily="34" charset="0"/>
                <a:ea typeface="Tahoma" pitchFamily="34" charset="0"/>
                <a:cs typeface="Tahoma" pitchFamily="34" charset="0"/>
              </a:rPr>
              <a:t>Strongs</a:t>
            </a:r>
            <a:r>
              <a:rPr lang="en-US" sz="2800" dirty="0" smtClean="0">
                <a:latin typeface="Tahoma" pitchFamily="34" charset="0"/>
                <a:ea typeface="Tahoma" pitchFamily="34" charset="0"/>
                <a:cs typeface="Tahoma" pitchFamily="34" charset="0"/>
              </a:rPr>
              <a:t> (NASB, ESV, HCSB) (</a:t>
            </a:r>
            <a:r>
              <a:rPr lang="en-US" sz="2800" dirty="0" err="1" smtClean="0">
                <a:latin typeface="Tahoma" pitchFamily="34" charset="0"/>
                <a:ea typeface="Tahoma" pitchFamily="34" charset="0"/>
                <a:cs typeface="Tahoma" pitchFamily="34" charset="0"/>
              </a:rPr>
              <a:t>WORDsearch</a:t>
            </a:r>
            <a:r>
              <a:rPr lang="en-US" sz="2800" dirty="0" smtClean="0">
                <a:latin typeface="Tahoma" pitchFamily="34" charset="0"/>
                <a:ea typeface="Tahoma" pitchFamily="34" charset="0"/>
                <a:cs typeface="Tahoma" pitchFamily="34" charset="0"/>
              </a:rPr>
              <a:t> software)</a:t>
            </a:r>
          </a:p>
          <a:p>
            <a:r>
              <a:rPr lang="en-US" sz="2800" dirty="0" err="1" smtClean="0">
                <a:solidFill>
                  <a:srgbClr val="002060"/>
                </a:solidFill>
                <a:latin typeface="Tahoma" pitchFamily="34" charset="0"/>
                <a:ea typeface="Tahoma" pitchFamily="34" charset="0"/>
                <a:cs typeface="Tahoma" pitchFamily="34" charset="0"/>
              </a:rPr>
              <a:t>Louw-Nida</a:t>
            </a:r>
            <a:r>
              <a:rPr lang="en-US" sz="2800" dirty="0" smtClean="0">
                <a:solidFill>
                  <a:srgbClr val="002060"/>
                </a:solidFill>
                <a:latin typeface="Tahoma" pitchFamily="34" charset="0"/>
                <a:ea typeface="Tahoma" pitchFamily="34" charset="0"/>
                <a:cs typeface="Tahoma" pitchFamily="34" charset="0"/>
              </a:rPr>
              <a:t> </a:t>
            </a:r>
            <a:r>
              <a:rPr lang="en-US" sz="2800" dirty="0" smtClean="0">
                <a:latin typeface="Tahoma" pitchFamily="34" charset="0"/>
                <a:ea typeface="Tahoma" pitchFamily="34" charset="0"/>
                <a:cs typeface="Tahoma" pitchFamily="34" charset="0"/>
              </a:rPr>
              <a:t>(Logos software)</a:t>
            </a:r>
          </a:p>
          <a:p>
            <a:r>
              <a:rPr lang="en-US" sz="2800" dirty="0" err="1" smtClean="0">
                <a:solidFill>
                  <a:srgbClr val="002060"/>
                </a:solidFill>
                <a:latin typeface="Tahoma" pitchFamily="34" charset="0"/>
                <a:ea typeface="Tahoma" pitchFamily="34" charset="0"/>
                <a:cs typeface="Tahoma" pitchFamily="34" charset="0"/>
              </a:rPr>
              <a:t>Goodrick</a:t>
            </a:r>
            <a:r>
              <a:rPr lang="en-US" sz="2800" dirty="0" smtClean="0">
                <a:solidFill>
                  <a:srgbClr val="002060"/>
                </a:solidFill>
                <a:latin typeface="Tahoma" pitchFamily="34" charset="0"/>
                <a:ea typeface="Tahoma" pitchFamily="34" charset="0"/>
                <a:cs typeface="Tahoma" pitchFamily="34" charset="0"/>
              </a:rPr>
              <a:t>/</a:t>
            </a:r>
            <a:r>
              <a:rPr lang="en-US" sz="2800" dirty="0" err="1" smtClean="0">
                <a:solidFill>
                  <a:srgbClr val="002060"/>
                </a:solidFill>
                <a:latin typeface="Tahoma" pitchFamily="34" charset="0"/>
                <a:ea typeface="Tahoma" pitchFamily="34" charset="0"/>
                <a:cs typeface="Tahoma" pitchFamily="34" charset="0"/>
              </a:rPr>
              <a:t>Kohlenberger</a:t>
            </a:r>
            <a:r>
              <a:rPr lang="en-US" sz="2800" dirty="0" smtClean="0">
                <a:latin typeface="Tahoma" pitchFamily="34" charset="0"/>
                <a:ea typeface="Tahoma" pitchFamily="34" charset="0"/>
                <a:cs typeface="Tahoma" pitchFamily="34" charset="0"/>
              </a:rPr>
              <a:t> (NIV/</a:t>
            </a:r>
            <a:r>
              <a:rPr lang="en-US" sz="2800" dirty="0" err="1" smtClean="0">
                <a:latin typeface="Tahoma" pitchFamily="34" charset="0"/>
                <a:ea typeface="Tahoma" pitchFamily="34" charset="0"/>
                <a:cs typeface="Tahoma" pitchFamily="34" charset="0"/>
              </a:rPr>
              <a:t>Laridian</a:t>
            </a:r>
            <a:r>
              <a:rPr lang="en-US" sz="2800" dirty="0" smtClean="0">
                <a:latin typeface="Tahoma" pitchFamily="34" charset="0"/>
                <a:ea typeface="Tahoma" pitchFamily="34" charset="0"/>
                <a:cs typeface="Tahoma" pitchFamily="34" charset="0"/>
              </a:rPr>
              <a:t> software)</a:t>
            </a:r>
          </a:p>
          <a:p>
            <a:r>
              <a:rPr lang="en-US" sz="2800" dirty="0" smtClean="0">
                <a:latin typeface="Tahoma" pitchFamily="34" charset="0"/>
                <a:ea typeface="Tahoma" pitchFamily="34" charset="0"/>
                <a:cs typeface="Tahoma" pitchFamily="34" charset="0"/>
              </a:rPr>
              <a:t>You will choose your Bible translation and concordance and dictionary based on the numbering system you</a:t>
            </a:r>
            <a:r>
              <a:rPr lang="en-US" sz="2800" dirty="0">
                <a:latin typeface="Tahoma" pitchFamily="34" charset="0"/>
                <a:ea typeface="Tahoma" pitchFamily="34" charset="0"/>
                <a:cs typeface="Tahoma" pitchFamily="34" charset="0"/>
              </a:rPr>
              <a:t> </a:t>
            </a:r>
            <a:r>
              <a:rPr lang="en-US" sz="2800" dirty="0" smtClean="0">
                <a:latin typeface="Tahoma" pitchFamily="34" charset="0"/>
                <a:ea typeface="Tahoma" pitchFamily="34" charset="0"/>
                <a:cs typeface="Tahoma" pitchFamily="34" charset="0"/>
              </a:rPr>
              <a:t>are using or are required to use</a:t>
            </a:r>
          </a:p>
          <a:p>
            <a:r>
              <a:rPr lang="en-US" sz="2800" dirty="0" smtClean="0">
                <a:latin typeface="Tahoma" pitchFamily="34" charset="0"/>
                <a:ea typeface="Tahoma" pitchFamily="34" charset="0"/>
                <a:cs typeface="Tahoma" pitchFamily="34" charset="0"/>
              </a:rPr>
              <a:t>This is less of a problem when you are using a program and have multiple Bibles and tools downloaded</a:t>
            </a:r>
          </a:p>
        </p:txBody>
      </p:sp>
      <p:sp>
        <p:nvSpPr>
          <p:cNvPr id="3" name="Title 2"/>
          <p:cNvSpPr>
            <a:spLocks noGrp="1"/>
          </p:cNvSpPr>
          <p:nvPr>
            <p:ph type="title"/>
          </p:nvPr>
        </p:nvSpPr>
        <p:spPr>
          <a:xfrm>
            <a:off x="457200" y="152400"/>
            <a:ext cx="8229600" cy="914400"/>
          </a:xfrm>
        </p:spPr>
        <p:txBody>
          <a:bodyPr/>
          <a:lstStyle/>
          <a:p>
            <a:pPr algn="ctr"/>
            <a:r>
              <a:rPr lang="en-US" dirty="0" smtClean="0">
                <a:latin typeface="Tahoma" pitchFamily="34" charset="0"/>
                <a:ea typeface="Tahoma" pitchFamily="34" charset="0"/>
                <a:cs typeface="Tahoma" pitchFamily="34" charset="0"/>
              </a:rPr>
              <a:t>NUMBERING SYSTEMS</a:t>
            </a:r>
            <a:endParaRPr lang="en-US" dirty="0">
              <a:latin typeface="Tahoma" pitchFamily="34" charset="0"/>
              <a:ea typeface="Tahoma" pitchFamily="34" charset="0"/>
              <a:cs typeface="Tahoma" pitchFamily="34" charset="0"/>
            </a:endParaRPr>
          </a:p>
        </p:txBody>
      </p:sp>
      <p:sp>
        <p:nvSpPr>
          <p:cNvPr id="5" name="Slide Number Placeholder 4"/>
          <p:cNvSpPr>
            <a:spLocks noGrp="1"/>
          </p:cNvSpPr>
          <p:nvPr>
            <p:ph type="sldNum" sz="quarter" idx="4294967295"/>
          </p:nvPr>
        </p:nvSpPr>
        <p:spPr>
          <a:xfrm>
            <a:off x="8410575" y="6181531"/>
            <a:ext cx="609600" cy="457200"/>
          </a:xfrm>
          <a:prstGeom prst="rect">
            <a:avLst/>
          </a:prstGeom>
        </p:spPr>
        <p:txBody>
          <a:bodyPr/>
          <a:lstStyle/>
          <a:p>
            <a:fld id="{065CC7CC-9272-4A09-9ABD-2B9726FF2212}"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INDUCTIVE STUDY</a:t>
            </a:r>
            <a:endParaRPr lang="en-US" dirty="0"/>
          </a:p>
        </p:txBody>
      </p:sp>
      <p:sp>
        <p:nvSpPr>
          <p:cNvPr id="3" name="Content Placeholder 2"/>
          <p:cNvSpPr>
            <a:spLocks noGrp="1"/>
          </p:cNvSpPr>
          <p:nvPr>
            <p:ph idx="1"/>
          </p:nvPr>
        </p:nvSpPr>
        <p:spPr>
          <a:xfrm>
            <a:off x="0" y="914400"/>
            <a:ext cx="9144000" cy="5943600"/>
          </a:xfrm>
        </p:spPr>
        <p:txBody>
          <a:bodyPr>
            <a:noAutofit/>
          </a:bodyPr>
          <a:lstStyle/>
          <a:p>
            <a:pPr>
              <a:lnSpc>
                <a:spcPct val="88000"/>
              </a:lnSpc>
              <a:spcBef>
                <a:spcPts val="200"/>
              </a:spcBef>
            </a:pPr>
            <a:r>
              <a:rPr lang="en-US" dirty="0" smtClean="0"/>
              <a:t>Always start with prayer</a:t>
            </a:r>
          </a:p>
          <a:p>
            <a:pPr>
              <a:lnSpc>
                <a:spcPct val="88000"/>
              </a:lnSpc>
              <a:spcBef>
                <a:spcPts val="200"/>
              </a:spcBef>
            </a:pPr>
            <a:r>
              <a:rPr lang="en-US" b="1" dirty="0" smtClean="0"/>
              <a:t>John 16:13-14 </a:t>
            </a:r>
            <a:r>
              <a:rPr lang="en-US" dirty="0" smtClean="0"/>
              <a:t>"But when He, the Spirit of truth, comes, He will guide you into all the truth; for He will not speak on His own initiative, but whatever He hears, He will speak; and He will disclose to you what is to come. He will glorify Me, for He will take of Mine and will disclose </a:t>
            </a:r>
            <a:r>
              <a:rPr lang="en-US" i="1" dirty="0" smtClean="0"/>
              <a:t>it</a:t>
            </a:r>
            <a:r>
              <a:rPr lang="en-US" dirty="0" smtClean="0"/>
              <a:t> to you. </a:t>
            </a:r>
          </a:p>
          <a:p>
            <a:pPr>
              <a:lnSpc>
                <a:spcPct val="88000"/>
              </a:lnSpc>
              <a:spcBef>
                <a:spcPts val="200"/>
              </a:spcBef>
            </a:pPr>
            <a:r>
              <a:rPr lang="en-US" dirty="0" smtClean="0"/>
              <a:t>Read through the passage to be studied, complete with its context; </a:t>
            </a:r>
            <a:r>
              <a:rPr lang="en-US" b="1" dirty="0" smtClean="0"/>
              <a:t>CONTEXT RULES!</a:t>
            </a:r>
          </a:p>
          <a:p>
            <a:pPr>
              <a:lnSpc>
                <a:spcPct val="88000"/>
              </a:lnSpc>
              <a:spcBef>
                <a:spcPts val="200"/>
              </a:spcBef>
            </a:pPr>
            <a:r>
              <a:rPr lang="en-US" b="1" dirty="0" smtClean="0"/>
              <a:t>Exegesis:</a:t>
            </a:r>
            <a:r>
              <a:rPr lang="en-US" dirty="0" smtClean="0"/>
              <a:t> when exegesis is completed, you should know </a:t>
            </a:r>
            <a:r>
              <a:rPr lang="en-US" spc="-150" dirty="0" smtClean="0"/>
              <a:t>the author, </a:t>
            </a:r>
            <a:r>
              <a:rPr lang="en-US" dirty="0" smtClean="0"/>
              <a:t>the audience, the place written to and from, the conditions of </a:t>
            </a:r>
            <a:r>
              <a:rPr lang="en-US" spc="-150" dirty="0" smtClean="0"/>
              <a:t>society and </a:t>
            </a:r>
            <a:r>
              <a:rPr lang="en-US" dirty="0" smtClean="0"/>
              <a:t>culture at that time, the </a:t>
            </a:r>
            <a:r>
              <a:rPr lang="en-US" spc="-150" dirty="0" smtClean="0"/>
              <a:t>location of all </a:t>
            </a:r>
            <a:r>
              <a:rPr lang="en-US" dirty="0" smtClean="0"/>
              <a:t>points on a </a:t>
            </a:r>
            <a:r>
              <a:rPr lang="en-US" spc="-150" dirty="0" smtClean="0"/>
              <a:t>map. You </a:t>
            </a:r>
            <a:r>
              <a:rPr lang="en-US" dirty="0" smtClean="0"/>
              <a:t>will need a good Bible dictionary and an Bible Atlas to aid your study</a:t>
            </a:r>
          </a:p>
          <a:p>
            <a:pPr>
              <a:lnSpc>
                <a:spcPct val="88000"/>
              </a:lnSpc>
              <a:spcBef>
                <a:spcPts val="200"/>
              </a:spcBef>
            </a:pPr>
            <a:r>
              <a:rPr lang="en-US" b="1" dirty="0" smtClean="0"/>
              <a:t>Diligent</a:t>
            </a:r>
            <a:r>
              <a:rPr lang="en-US" dirty="0" smtClean="0"/>
              <a:t> exegesis can take important hours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INDUCTIVE STUDY (2)</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b="1" dirty="0" smtClean="0"/>
              <a:t>Hermeneutics:</a:t>
            </a:r>
            <a:r>
              <a:rPr lang="en-US" dirty="0" smtClean="0"/>
              <a:t>  When you have completed your exegesis, you are now positioned to ask what the passage means.  When it was written under all of the conditions you discovered in your exegesis, and as inspired by the Holy Spirit, it meant something.  What was that?</a:t>
            </a:r>
          </a:p>
          <a:p>
            <a:pPr>
              <a:lnSpc>
                <a:spcPct val="90000"/>
              </a:lnSpc>
              <a:spcBef>
                <a:spcPts val="200"/>
              </a:spcBef>
            </a:pPr>
            <a:r>
              <a:rPr lang="en-US" dirty="0" smtClean="0"/>
              <a:t>Accurate interpretation rests on the accuracy of your observations. Therefore, it is vital that you develop observation skills, even if at first they seem time-consuming or you feel less than adequate doing it.</a:t>
            </a:r>
          </a:p>
          <a:p>
            <a:pPr>
              <a:lnSpc>
                <a:spcPct val="90000"/>
              </a:lnSpc>
              <a:spcBef>
                <a:spcPts val="200"/>
              </a:spcBef>
            </a:pPr>
            <a:r>
              <a:rPr lang="en-US" dirty="0" smtClean="0"/>
              <a:t>Carefully record the meaning you assessed; doing this will help keep you from becoming sidetracked </a:t>
            </a:r>
          </a:p>
          <a:p>
            <a:pPr>
              <a:lnSpc>
                <a:spcPct val="90000"/>
              </a:lnSpc>
              <a:spcBef>
                <a:spcPts val="200"/>
              </a:spcBef>
            </a:pPr>
            <a:r>
              <a:rPr lang="en-US" dirty="0" smtClean="0"/>
              <a:t>Now you are ready to form the permanent principles that flow from the meaning</a:t>
            </a:r>
          </a:p>
          <a:p>
            <a:pPr>
              <a:lnSpc>
                <a:spcPct val="90000"/>
              </a:lnSpc>
              <a:spcBef>
                <a:spcPts val="200"/>
              </a:spcBef>
            </a:pP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MULTIPLE TRANSLATIONS</a:t>
            </a:r>
            <a:endParaRPr lang="en-US" sz="4800" dirty="0"/>
          </a:p>
        </p:txBody>
      </p:sp>
      <p:sp>
        <p:nvSpPr>
          <p:cNvPr id="3" name="Content Placeholder 2"/>
          <p:cNvSpPr>
            <a:spLocks noGrp="1"/>
          </p:cNvSpPr>
          <p:nvPr>
            <p:ph idx="1"/>
          </p:nvPr>
        </p:nvSpPr>
        <p:spPr>
          <a:xfrm>
            <a:off x="0" y="990600"/>
            <a:ext cx="9144000" cy="5867400"/>
          </a:xfrm>
        </p:spPr>
        <p:txBody>
          <a:bodyPr>
            <a:noAutofit/>
          </a:bodyPr>
          <a:lstStyle/>
          <a:p>
            <a:r>
              <a:rPr lang="en-US" b="1" dirty="0" smtClean="0"/>
              <a:t>1 Corinthians 7:36</a:t>
            </a:r>
          </a:p>
          <a:p>
            <a:r>
              <a:rPr lang="en-US" b="1" dirty="0" smtClean="0"/>
              <a:t>KJV</a:t>
            </a:r>
            <a:r>
              <a:rPr lang="en-US" dirty="0" smtClean="0"/>
              <a:t>  If a man think that he </a:t>
            </a:r>
            <a:r>
              <a:rPr lang="en-US" dirty="0" err="1" smtClean="0"/>
              <a:t>behaveth</a:t>
            </a:r>
            <a:r>
              <a:rPr lang="en-US" dirty="0" smtClean="0"/>
              <a:t> himself unbecomingly toward his virgin ... </a:t>
            </a:r>
          </a:p>
          <a:p>
            <a:r>
              <a:rPr lang="en-US" b="1" dirty="0" smtClean="0"/>
              <a:t>NASB</a:t>
            </a:r>
            <a:r>
              <a:rPr lang="en-US" dirty="0" smtClean="0"/>
              <a:t>  If a man thinks that he is acting unbecomingly toward his virgin daughter 	. </a:t>
            </a:r>
          </a:p>
          <a:p>
            <a:r>
              <a:rPr lang="en-US" b="1" dirty="0" smtClean="0"/>
              <a:t>NIV</a:t>
            </a:r>
            <a:r>
              <a:rPr lang="en-US" dirty="0" smtClean="0"/>
              <a:t>  If anyone thinks he is acting improperly toward the virgin he is engaged to 	. </a:t>
            </a:r>
          </a:p>
          <a:p>
            <a:r>
              <a:rPr lang="en-US" b="1" dirty="0" smtClean="0"/>
              <a:t>NEB</a:t>
            </a:r>
            <a:r>
              <a:rPr lang="en-US" dirty="0" smtClean="0"/>
              <a:t>  If a man has a partner in celibacy and feels he is not acting properly toward her ...</a:t>
            </a:r>
          </a:p>
          <a:p>
            <a:r>
              <a:rPr lang="en-US" dirty="0" smtClean="0"/>
              <a:t>Although these sorts of extremes don’t happen often, it is still important to know when/if they do </a:t>
            </a:r>
          </a:p>
          <a:p>
            <a:pPr>
              <a:lnSpc>
                <a:spcPct val="90000"/>
              </a:lnSpc>
              <a:spcBef>
                <a:spcPts val="200"/>
              </a:spcBef>
            </a:pP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6994</TotalTime>
  <Words>651</Words>
  <Application>Microsoft Office PowerPoint</Application>
  <PresentationFormat>On-screen Show (4:3)</PresentationFormat>
  <Paragraphs>73</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Trek</vt:lpstr>
      <vt:lpstr>Slide 1</vt:lpstr>
      <vt:lpstr>VERSE FOR THE JOURNEY</vt:lpstr>
      <vt:lpstr>DILIGENT STUDY</vt:lpstr>
      <vt:lpstr>TRANSLATION</vt:lpstr>
      <vt:lpstr>BASIC DEFINITIONS</vt:lpstr>
      <vt:lpstr>NUMBERING SYSTEMS</vt:lpstr>
      <vt:lpstr>INDUCTIVE STUDY</vt:lpstr>
      <vt:lpstr>INDUCTIVE STUDY (2)</vt:lpstr>
      <vt:lpstr>MULTIPLE TRANSLATIONS</vt:lpstr>
      <vt:lpstr>MULTIPLE TRANSLATIONS (2)</vt:lpstr>
      <vt:lpstr>ON GUARD</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23</cp:revision>
  <dcterms:created xsi:type="dcterms:W3CDTF">2019-08-22T16:00:16Z</dcterms:created>
  <dcterms:modified xsi:type="dcterms:W3CDTF">2019-10-27T23:54:02Z</dcterms:modified>
</cp:coreProperties>
</file>