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56" r:id="rId2"/>
    <p:sldId id="258" r:id="rId3"/>
    <p:sldId id="268" r:id="rId4"/>
    <p:sldId id="269" r:id="rId5"/>
    <p:sldId id="265" r:id="rId6"/>
    <p:sldId id="259" r:id="rId7"/>
    <p:sldId id="260" r:id="rId8"/>
    <p:sldId id="261" r:id="rId9"/>
    <p:sldId id="266" r:id="rId10"/>
    <p:sldId id="262" r:id="rId11"/>
    <p:sldId id="263" r:id="rId12"/>
    <p:sldId id="264" r:id="rId13"/>
    <p:sldId id="267" r:id="rId14"/>
    <p:sldId id="257" r:id="rId15"/>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F88D4F77-81E1-4928-A06F-BE0AB0093D6A}" type="datetimeFigureOut">
              <a:rPr lang="en-US" smtClean="0"/>
              <a:pPr/>
              <a:t>9/24/2019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AEC1D445-0D3A-4613-ACAF-5045BD78784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A002A183-7C8A-453D-92F6-DC1E3D2F0CBB}" type="datetimeFigureOut">
              <a:rPr lang="en-US" smtClean="0"/>
              <a:pPr/>
              <a:t>9/24/2019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F12745CC-B527-4AF8-A56F-278CA6255B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9/24/2019</a:t>
            </a:fld>
            <a:endParaRPr lang="en-US"/>
          </a:p>
        </p:txBody>
      </p:sp>
      <p:sp>
        <p:nvSpPr>
          <p:cNvPr id="2" name="Footer Placeholder 1"/>
          <p:cNvSpPr>
            <a:spLocks noGrp="1"/>
          </p:cNvSpPr>
          <p:nvPr>
            <p:ph type="ftr" sz="quarter" idx="11"/>
          </p:nvPr>
        </p:nvSpPr>
        <p:spPr>
          <a:xfrm>
            <a:off x="3124200" y="76200"/>
            <a:ext cx="3352800" cy="288925"/>
          </a:xfrm>
          <a:prstGeom prst="rect">
            <a:avLst/>
          </a:prstGeom>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9/24/2019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9/24/2019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9/24/2019</a:t>
            </a:fld>
            <a:endParaRPr lang="en-US"/>
          </a:p>
        </p:txBody>
      </p:sp>
      <p:sp>
        <p:nvSpPr>
          <p:cNvPr id="19" name="Footer Placeholder 18"/>
          <p:cNvSpPr>
            <a:spLocks noGrp="1"/>
          </p:cNvSpPr>
          <p:nvPr>
            <p:ph type="ftr" sz="quarter" idx="11"/>
          </p:nvPr>
        </p:nvSpPr>
        <p:spPr>
          <a:xfrm>
            <a:off x="3581400" y="76200"/>
            <a:ext cx="2895600" cy="288925"/>
          </a:xfrm>
          <a:prstGeom prst="rect">
            <a:avLst/>
          </a:prstGeo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9/24/2019</a:t>
            </a:fld>
            <a:endParaRPr lang="en-US"/>
          </a:p>
        </p:txBody>
      </p:sp>
      <p:sp>
        <p:nvSpPr>
          <p:cNvPr id="11" name="Footer Placeholder 10"/>
          <p:cNvSpPr>
            <a:spLocks noGrp="1"/>
          </p:cNvSpPr>
          <p:nvPr>
            <p:ph type="ftr" sz="quarter" idx="11"/>
          </p:nvPr>
        </p:nvSpPr>
        <p:spPr>
          <a:xfrm>
            <a:off x="3124200" y="76200"/>
            <a:ext cx="3352800" cy="288925"/>
          </a:xfrm>
          <a:prstGeom prst="rect">
            <a:avLst/>
          </a:prstGeom>
        </p:spPr>
        <p:txBody>
          <a:bodyPr/>
          <a:lstStyle/>
          <a:p>
            <a:endParaRPr lang="en-US"/>
          </a:p>
        </p:txBody>
      </p:sp>
      <p:sp>
        <p:nvSpPr>
          <p:cNvPr id="16" name="Slide Number Placeholder 15"/>
          <p:cNvSpPr>
            <a:spLocks noGrp="1"/>
          </p:cNvSpPr>
          <p:nvPr>
            <p:ph type="sldNum" sz="quarter" idx="12"/>
          </p:nvPr>
        </p:nvSpPr>
        <p:spPr/>
        <p:txBody>
          <a:bodyPr/>
          <a:lstStyle/>
          <a:p>
            <a:fld id="{39CF9441-9280-4185-8C95-73FDAEA40D2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9/24/2019</a:t>
            </a:fld>
            <a:endParaRPr lang="en-US"/>
          </a:p>
        </p:txBody>
      </p:sp>
      <p:sp>
        <p:nvSpPr>
          <p:cNvPr id="10" name="Footer Placeholder 9"/>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9/24/2019</a:t>
            </a:fld>
            <a:endParaRPr lang="en-US"/>
          </a:p>
        </p:txBody>
      </p:sp>
      <p:sp>
        <p:nvSpPr>
          <p:cNvPr id="6" name="Footer Placeholder 5"/>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9CF9441-9280-4185-8C95-73FDAEA40D2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9/24/2019</a:t>
            </a:fld>
            <a:endParaRPr lang="en-US"/>
          </a:p>
        </p:txBody>
      </p:sp>
      <p:sp>
        <p:nvSpPr>
          <p:cNvPr id="21" name="Footer Placeholder 20"/>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9/24/2019</a:t>
            </a:fld>
            <a:endParaRPr lang="en-US"/>
          </a:p>
        </p:txBody>
      </p:sp>
      <p:sp>
        <p:nvSpPr>
          <p:cNvPr id="24" name="Footer Placeholder 23"/>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9/24/2019</a:t>
            </a:fld>
            <a:endParaRPr lang="en-US"/>
          </a:p>
        </p:txBody>
      </p:sp>
      <p:sp>
        <p:nvSpPr>
          <p:cNvPr id="29" name="Footer Placeholder 28"/>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9/24/2019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0" y="1066800"/>
            <a:ext cx="9144000" cy="57912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9CF9441-9280-4185-8C95-73FDAEA40D2F}" type="slidenum">
              <a:rPr lang="en-US" smtClean="0"/>
              <a:pPr/>
              <a:t>‹#›</a:t>
            </a:fld>
            <a:endParaRPr lang="en-US"/>
          </a:p>
        </p:txBody>
      </p:sp>
      <p:sp>
        <p:nvSpPr>
          <p:cNvPr id="10" name="Title Placeholder 9"/>
          <p:cNvSpPr>
            <a:spLocks noGrp="1"/>
          </p:cNvSpPr>
          <p:nvPr>
            <p:ph type="title"/>
          </p:nvPr>
        </p:nvSpPr>
        <p:spPr>
          <a:xfrm>
            <a:off x="0" y="0"/>
            <a:ext cx="9144000" cy="1066800"/>
          </a:xfrm>
          <a:prstGeom prst="rect">
            <a:avLst/>
          </a:prstGeom>
          <a:effectLst/>
        </p:spPr>
        <p:txBody>
          <a:bodyPr vert="horz" anchor="ctr">
            <a:noAutofit/>
          </a:bodyPr>
          <a:lstStyle/>
          <a:p>
            <a:r>
              <a:rPr kumimoji="0" lang="en-US" dirty="0" smtClean="0"/>
              <a:t>Click to edit Master title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cap="all" baseline="0">
          <a:solidFill>
            <a:schemeClr val="tx2"/>
          </a:solidFill>
          <a:effectLst/>
          <a:latin typeface="Tahoma" pitchFamily="34" charset="0"/>
          <a:ea typeface="Tahoma" pitchFamily="34" charset="0"/>
          <a:cs typeface="Tahoma" pitchFamily="34" charset="0"/>
        </a:defRPr>
      </a:lvl1pPr>
    </p:titleStyle>
    <p:bodyStyle>
      <a:lvl1pPr marL="342900" indent="-342900" algn="l" rtl="0" eaLnBrk="1" latinLnBrk="0" hangingPunct="1">
        <a:spcBef>
          <a:spcPct val="20000"/>
        </a:spcBef>
        <a:buClr>
          <a:schemeClr val="accent3">
            <a:lumMod val="50000"/>
          </a:schemeClr>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2pPr>
      <a:lvl3pPr marL="11430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3pPr>
      <a:lvl4pPr marL="16002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4pPr>
      <a:lvl5pPr marL="2057400" indent="-228600" algn="l" rtl="0" eaLnBrk="1" latinLnBrk="0" hangingPunct="1">
        <a:spcBef>
          <a:spcPct val="20000"/>
        </a:spcBef>
        <a:buClr>
          <a:schemeClr val="accent1"/>
        </a:buClr>
        <a:buSzPct val="60000"/>
        <a:buFont typeface="Wingdings 2"/>
        <a:buChar char=""/>
        <a:defRPr kumimoji="0" sz="2800" kern="1200">
          <a:solidFill>
            <a:schemeClr val="tx2"/>
          </a:solidFill>
          <a:latin typeface="Tahoma" pitchFamily="34" charset="0"/>
          <a:ea typeface="Tahoma" pitchFamily="34" charset="0"/>
          <a:cs typeface="Tahoma" pitchFamily="34" charset="0"/>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hyperlink" Target="https://en.wikipedia.org/wiki/Creation_and_evolution_in_public_educatio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495800"/>
            <a:ext cx="8458200" cy="2133600"/>
          </a:xfrm>
        </p:spPr>
        <p:txBody>
          <a:bodyPr>
            <a:normAutofit fontScale="85000" lnSpcReduction="20000"/>
          </a:bodyPr>
          <a:lstStyle/>
          <a:p>
            <a:pPr algn="ctr"/>
            <a:endParaRPr lang="en-US" dirty="0" smtClean="0"/>
          </a:p>
          <a:p>
            <a:pPr algn="ctr"/>
            <a:endParaRPr lang="en-US" dirty="0" smtClean="0"/>
          </a:p>
          <a:p>
            <a:pPr algn="ctr"/>
            <a:endParaRPr lang="en-US" dirty="0" smtClean="0"/>
          </a:p>
          <a:p>
            <a:pPr algn="ctr"/>
            <a:r>
              <a:rPr lang="en-US" dirty="0" smtClean="0"/>
              <a:t>JoLynn Gower</a:t>
            </a:r>
          </a:p>
          <a:p>
            <a:pPr algn="ctr">
              <a:spcBef>
                <a:spcPts val="60"/>
              </a:spcBef>
            </a:pPr>
            <a:r>
              <a:rPr lang="en-US" dirty="0" smtClean="0"/>
              <a:t>Fall 2019</a:t>
            </a:r>
          </a:p>
          <a:p>
            <a:pPr algn="ctr"/>
            <a:r>
              <a:rPr lang="en-US" dirty="0" smtClean="0"/>
              <a:t>jgower@guardingthetruth.org</a:t>
            </a:r>
          </a:p>
          <a:p>
            <a:pPr algn="ctr"/>
            <a:r>
              <a:rPr lang="en-US" dirty="0" smtClean="0"/>
              <a:t>493-6151</a:t>
            </a:r>
          </a:p>
          <a:p>
            <a:pPr algn="ctr"/>
            <a:endParaRPr lang="en-US" dirty="0" smtClean="0"/>
          </a:p>
          <a:p>
            <a:pPr algn="ct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600200" y="762000"/>
            <a:ext cx="5867400" cy="3152775"/>
          </a:xfrm>
          <a:prstGeom prst="rect">
            <a:avLst/>
          </a:prstGeom>
          <a:noFill/>
          <a:ln w="9525">
            <a:noFill/>
            <a:miter lim="800000"/>
            <a:headEnd/>
            <a:tailEnd/>
          </a:ln>
        </p:spPr>
      </p:pic>
      <p:sp>
        <p:nvSpPr>
          <p:cNvPr id="6" name="TextBox 5"/>
          <p:cNvSpPr txBox="1"/>
          <p:nvPr/>
        </p:nvSpPr>
        <p:spPr>
          <a:xfrm>
            <a:off x="1734979" y="1447800"/>
            <a:ext cx="5611216" cy="2492990"/>
          </a:xfrm>
          <a:prstGeom prst="rect">
            <a:avLst/>
          </a:prstGeom>
          <a:noFill/>
        </p:spPr>
        <p:txBody>
          <a:bodyPr wrap="none" rtlCol="0">
            <a:spAutoFit/>
          </a:bodyPr>
          <a:lstStyle/>
          <a:p>
            <a:pPr algn="ctr"/>
            <a:r>
              <a:rPr lang="en-US" sz="4400" dirty="0" smtClean="0">
                <a:solidFill>
                  <a:schemeClr val="accent6">
                    <a:lumMod val="50000"/>
                  </a:schemeClr>
                </a:solidFill>
                <a:latin typeface="Tahoma" pitchFamily="34" charset="0"/>
                <a:ea typeface="Tahoma" pitchFamily="34" charset="0"/>
                <a:cs typeface="Tahoma" pitchFamily="34" charset="0"/>
              </a:rPr>
              <a:t>A FIRM FOUNDATION</a:t>
            </a:r>
          </a:p>
          <a:p>
            <a:pPr algn="ctr"/>
            <a:r>
              <a:rPr lang="en-US" sz="4400" dirty="0" smtClean="0">
                <a:solidFill>
                  <a:schemeClr val="accent6">
                    <a:lumMod val="50000"/>
                  </a:schemeClr>
                </a:solidFill>
                <a:latin typeface="Tahoma" pitchFamily="34" charset="0"/>
                <a:ea typeface="Tahoma" pitchFamily="34" charset="0"/>
                <a:cs typeface="Tahoma" pitchFamily="34" charset="0"/>
              </a:rPr>
              <a:t>FOR</a:t>
            </a:r>
          </a:p>
          <a:p>
            <a:pPr algn="ctr"/>
            <a:r>
              <a:rPr lang="en-US" sz="4400" dirty="0" smtClean="0">
                <a:solidFill>
                  <a:schemeClr val="accent6">
                    <a:lumMod val="50000"/>
                  </a:schemeClr>
                </a:solidFill>
                <a:latin typeface="Tahoma" pitchFamily="34" charset="0"/>
                <a:ea typeface="Tahoma" pitchFamily="34" charset="0"/>
                <a:cs typeface="Tahoma" pitchFamily="34" charset="0"/>
              </a:rPr>
              <a:t>TROUBLED TIMES</a:t>
            </a:r>
          </a:p>
          <a:p>
            <a:pPr algn="ctr"/>
            <a:r>
              <a:rPr lang="en-US" sz="2400" dirty="0" smtClean="0">
                <a:solidFill>
                  <a:schemeClr val="accent6">
                    <a:lumMod val="50000"/>
                  </a:schemeClr>
                </a:solidFill>
                <a:latin typeface="Tahoma" pitchFamily="34" charset="0"/>
                <a:ea typeface="Tahoma" pitchFamily="34" charset="0"/>
                <a:cs typeface="Tahoma" pitchFamily="34" charset="0"/>
              </a:rPr>
              <a:t>Lesson 3</a:t>
            </a:r>
            <a:endParaRPr lang="en-US" sz="2400" dirty="0">
              <a:solidFill>
                <a:schemeClr val="accent6">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PAUL’S SORROW OVER ISRAEL</a:t>
            </a:r>
            <a:endParaRPr lang="en-US" sz="4800" dirty="0"/>
          </a:p>
        </p:txBody>
      </p:sp>
      <p:sp>
        <p:nvSpPr>
          <p:cNvPr id="3" name="Content Placeholder 2"/>
          <p:cNvSpPr>
            <a:spLocks noGrp="1"/>
          </p:cNvSpPr>
          <p:nvPr>
            <p:ph idx="1"/>
          </p:nvPr>
        </p:nvSpPr>
        <p:spPr>
          <a:xfrm>
            <a:off x="0" y="990600"/>
            <a:ext cx="9144000" cy="5867400"/>
          </a:xfrm>
        </p:spPr>
        <p:txBody>
          <a:bodyPr>
            <a:noAutofit/>
          </a:bodyPr>
          <a:lstStyle/>
          <a:p>
            <a:pPr>
              <a:lnSpc>
                <a:spcPct val="87000"/>
              </a:lnSpc>
              <a:spcBef>
                <a:spcPts val="0"/>
              </a:spcBef>
            </a:pPr>
            <a:r>
              <a:rPr lang="en-US" sz="2750" b="1" dirty="0" smtClean="0"/>
              <a:t>Romans 9:8 </a:t>
            </a:r>
            <a:r>
              <a:rPr lang="en-US" sz="2750" dirty="0" smtClean="0"/>
              <a:t>That is, it is not the children of the flesh who are children of God, but the children of the promise are regarded as descendants. </a:t>
            </a:r>
          </a:p>
          <a:p>
            <a:pPr>
              <a:lnSpc>
                <a:spcPct val="87000"/>
              </a:lnSpc>
              <a:spcBef>
                <a:spcPts val="0"/>
              </a:spcBef>
            </a:pPr>
            <a:r>
              <a:rPr lang="en-US" sz="2750" b="1" dirty="0" smtClean="0"/>
              <a:t>Ephesians 2:1-3…</a:t>
            </a:r>
            <a:r>
              <a:rPr lang="en-US" sz="2750" dirty="0" smtClean="0"/>
              <a:t>you formerly walked according to the course of this world, according to the prince of the power of the air, of the spirit that is now working in the sons of disobedience. Among them we too all formerly lived in the lusts of our flesh, indulging the desires of the flesh and of the mind, and were by </a:t>
            </a:r>
            <a:r>
              <a:rPr lang="en-US" sz="2750" dirty="0" smtClean="0">
                <a:effectLst>
                  <a:outerShdw blurRad="38100" dist="38100" dir="2700000" algn="tl">
                    <a:srgbClr val="000000">
                      <a:alpha val="43137"/>
                    </a:srgbClr>
                  </a:outerShdw>
                </a:effectLst>
              </a:rPr>
              <a:t>nature children of wrath</a:t>
            </a:r>
            <a:r>
              <a:rPr lang="en-US" sz="2750" dirty="0" smtClean="0"/>
              <a:t>, even as the rest. </a:t>
            </a:r>
          </a:p>
          <a:p>
            <a:pPr>
              <a:lnSpc>
                <a:spcPct val="87000"/>
              </a:lnSpc>
              <a:spcBef>
                <a:spcPts val="0"/>
              </a:spcBef>
            </a:pPr>
            <a:r>
              <a:rPr lang="en-US" spc="-150" dirty="0" smtClean="0">
                <a:effectLst>
                  <a:outerShdw blurRad="38100" dist="38100" dir="2700000" algn="tl">
                    <a:srgbClr val="000000">
                      <a:alpha val="43137"/>
                    </a:srgbClr>
                  </a:outerShdw>
                </a:effectLst>
              </a:rPr>
              <a:t>Sin </a:t>
            </a:r>
            <a:r>
              <a:rPr lang="en-US" dirty="0" smtClean="0">
                <a:effectLst>
                  <a:outerShdw blurRad="38100" dist="38100" dir="2700000" algn="tl">
                    <a:srgbClr val="000000">
                      <a:alpha val="43137"/>
                    </a:srgbClr>
                  </a:outerShdw>
                </a:effectLst>
              </a:rPr>
              <a:t>nature caused a</a:t>
            </a:r>
            <a:r>
              <a:rPr lang="en-US" spc="-150" dirty="0" smtClean="0">
                <a:effectLst>
                  <a:outerShdw blurRad="38100" dist="38100" dir="2700000" algn="tl">
                    <a:srgbClr val="000000">
                      <a:alpha val="43137"/>
                    </a:srgbClr>
                  </a:outerShdw>
                </a:effectLst>
              </a:rPr>
              <a:t> state of </a:t>
            </a:r>
            <a:r>
              <a:rPr lang="en-US" dirty="0" smtClean="0">
                <a:effectLst>
                  <a:outerShdw blurRad="38100" dist="38100" dir="2700000" algn="tl">
                    <a:srgbClr val="000000">
                      <a:alpha val="43137"/>
                    </a:srgbClr>
                  </a:outerShdw>
                </a:effectLst>
              </a:rPr>
              <a:t>impending future judgment</a:t>
            </a:r>
          </a:p>
          <a:p>
            <a:pPr>
              <a:lnSpc>
                <a:spcPct val="87000"/>
              </a:lnSpc>
              <a:spcBef>
                <a:spcPts val="0"/>
              </a:spcBef>
            </a:pPr>
            <a:r>
              <a:rPr lang="en-US" sz="2750" b="1" spc="-150" dirty="0" smtClean="0"/>
              <a:t>1 Th</a:t>
            </a:r>
            <a:r>
              <a:rPr lang="en-US" sz="2750" b="1" dirty="0" smtClean="0"/>
              <a:t>essalonia</a:t>
            </a:r>
            <a:r>
              <a:rPr lang="en-US" sz="2750" b="1" spc="-150" dirty="0" smtClean="0"/>
              <a:t>ns 2:15-16 </a:t>
            </a:r>
            <a:r>
              <a:rPr lang="en-US" sz="2750" spc="-150" dirty="0" smtClean="0"/>
              <a:t>They </a:t>
            </a:r>
            <a:r>
              <a:rPr lang="en-US" sz="2750" dirty="0" smtClean="0"/>
              <a:t>are not pleasi</a:t>
            </a:r>
            <a:r>
              <a:rPr lang="en-US" sz="2750" spc="-150" dirty="0" smtClean="0"/>
              <a:t>ng to </a:t>
            </a:r>
            <a:r>
              <a:rPr lang="en-US" sz="2750" dirty="0" smtClean="0"/>
              <a:t>God but hostile to all men, hindering us from speaking to the Gentiles so that they may be saved; with the result that they always fill up the measure of their sins. But </a:t>
            </a:r>
            <a:r>
              <a:rPr lang="en-US" sz="2750" dirty="0" smtClean="0">
                <a:effectLst>
                  <a:outerShdw blurRad="38100" dist="38100" dir="2700000" algn="tl">
                    <a:srgbClr val="000000">
                      <a:alpha val="43137"/>
                    </a:srgbClr>
                  </a:outerShdw>
                </a:effectLst>
              </a:rPr>
              <a:t>wrath</a:t>
            </a:r>
            <a:r>
              <a:rPr lang="en-US" sz="2750" dirty="0" smtClean="0"/>
              <a:t> has come upon them to the utmost.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ESCAPING WRATH</a:t>
            </a:r>
            <a:endParaRPr lang="en-US" dirty="0"/>
          </a:p>
        </p:txBody>
      </p:sp>
      <p:sp>
        <p:nvSpPr>
          <p:cNvPr id="3" name="Content Placeholder 2"/>
          <p:cNvSpPr>
            <a:spLocks noGrp="1"/>
          </p:cNvSpPr>
          <p:nvPr>
            <p:ph idx="1"/>
          </p:nvPr>
        </p:nvSpPr>
        <p:spPr/>
        <p:txBody>
          <a:bodyPr>
            <a:normAutofit/>
          </a:bodyPr>
          <a:lstStyle/>
          <a:p>
            <a:pPr>
              <a:lnSpc>
                <a:spcPct val="90000"/>
              </a:lnSpc>
              <a:spcBef>
                <a:spcPts val="300"/>
              </a:spcBef>
            </a:pPr>
            <a:r>
              <a:rPr lang="en-US" b="1" dirty="0" smtClean="0"/>
              <a:t>Colossians 3:6-10 </a:t>
            </a:r>
            <a:r>
              <a:rPr lang="en-US" dirty="0" smtClean="0"/>
              <a:t> For it is because of these things that the wrath of God will come upon the sons of disobedience, and in them you also once walked, when you were living in them. But now you also, put them all aside: anger, wrath, malice, slander, </a:t>
            </a:r>
            <a:r>
              <a:rPr lang="en-US" i="1" dirty="0" smtClean="0"/>
              <a:t>and</a:t>
            </a:r>
            <a:r>
              <a:rPr lang="en-US" dirty="0" smtClean="0"/>
              <a:t> abusive speech from your mouth. Do not lie to one another, since you laid aside the old self with its </a:t>
            </a:r>
            <a:r>
              <a:rPr lang="en-US" i="1" dirty="0" smtClean="0"/>
              <a:t>evil</a:t>
            </a:r>
            <a:r>
              <a:rPr lang="en-US" dirty="0" smtClean="0"/>
              <a:t> practices, and have put on the new self who is being </a:t>
            </a:r>
            <a:r>
              <a:rPr lang="en-US" u="sng" dirty="0" smtClean="0"/>
              <a:t>renewed</a:t>
            </a:r>
            <a:r>
              <a:rPr lang="en-US" dirty="0" smtClean="0"/>
              <a:t> to a </a:t>
            </a:r>
            <a:r>
              <a:rPr lang="en-US" u="sng" dirty="0" smtClean="0"/>
              <a:t>true knowledge</a:t>
            </a:r>
            <a:r>
              <a:rPr lang="en-US" dirty="0" smtClean="0"/>
              <a:t> according to the image of the One who created him— </a:t>
            </a:r>
          </a:p>
          <a:p>
            <a:pPr>
              <a:lnSpc>
                <a:spcPct val="90000"/>
              </a:lnSpc>
              <a:spcBef>
                <a:spcPts val="300"/>
              </a:spcBef>
            </a:pPr>
            <a:r>
              <a:rPr lang="en-US" b="1" dirty="0" smtClean="0"/>
              <a:t>Renewed: </a:t>
            </a:r>
            <a:r>
              <a:rPr lang="en-US" i="1" dirty="0" err="1" smtClean="0"/>
              <a:t>anakainos</a:t>
            </a:r>
            <a:r>
              <a:rPr lang="en-US" i="1" dirty="0" smtClean="0"/>
              <a:t>: </a:t>
            </a:r>
            <a:r>
              <a:rPr lang="en-US" dirty="0" smtClean="0"/>
              <a:t>renovated</a:t>
            </a:r>
          </a:p>
          <a:p>
            <a:pPr>
              <a:lnSpc>
                <a:spcPct val="90000"/>
              </a:lnSpc>
              <a:spcBef>
                <a:spcPts val="300"/>
              </a:spcBef>
            </a:pPr>
            <a:r>
              <a:rPr lang="en-US" b="1" dirty="0" smtClean="0"/>
              <a:t>True knowledge:</a:t>
            </a:r>
            <a:r>
              <a:rPr lang="en-US" dirty="0" smtClean="0"/>
              <a:t> </a:t>
            </a:r>
            <a:r>
              <a:rPr lang="en-US" i="1" dirty="0" err="1" smtClean="0"/>
              <a:t>epignosis</a:t>
            </a:r>
            <a:r>
              <a:rPr lang="en-US" i="1" dirty="0" smtClean="0"/>
              <a:t>: </a:t>
            </a:r>
            <a:r>
              <a:rPr lang="en-US" dirty="0" smtClean="0"/>
              <a:t>a deep heart knowledge that moves beyond what the brain knows or acknowledges</a:t>
            </a: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POSITIONING FOR RENEWAL</a:t>
            </a:r>
            <a:endParaRPr lang="en-US" sz="4800" dirty="0"/>
          </a:p>
        </p:txBody>
      </p:sp>
      <p:sp>
        <p:nvSpPr>
          <p:cNvPr id="3" name="Content Placeholder 2"/>
          <p:cNvSpPr>
            <a:spLocks noGrp="1"/>
          </p:cNvSpPr>
          <p:nvPr>
            <p:ph idx="1"/>
          </p:nvPr>
        </p:nvSpPr>
        <p:spPr/>
        <p:txBody>
          <a:bodyPr>
            <a:noAutofit/>
          </a:bodyPr>
          <a:lstStyle/>
          <a:p>
            <a:pPr>
              <a:lnSpc>
                <a:spcPct val="90000"/>
              </a:lnSpc>
              <a:spcBef>
                <a:spcPts val="0"/>
              </a:spcBef>
            </a:pPr>
            <a:r>
              <a:rPr lang="en-US" b="1" dirty="0" smtClean="0"/>
              <a:t>Romans 12:1-2 </a:t>
            </a:r>
            <a:r>
              <a:rPr lang="en-US" dirty="0" smtClean="0"/>
              <a:t>Therefore I urge you, brethren, by the mercies of God, to </a:t>
            </a:r>
            <a:r>
              <a:rPr lang="en-US" dirty="0" smtClean="0">
                <a:effectLst>
                  <a:outerShdw blurRad="38100" dist="38100" dir="2700000" algn="tl">
                    <a:srgbClr val="000000">
                      <a:alpha val="43137"/>
                    </a:srgbClr>
                  </a:outerShdw>
                </a:effectLst>
              </a:rPr>
              <a:t>present your bodies</a:t>
            </a:r>
            <a:r>
              <a:rPr lang="en-US" dirty="0" smtClean="0"/>
              <a:t> a living and holy sacrifice, acceptable to God, </a:t>
            </a:r>
            <a:r>
              <a:rPr lang="en-US" i="1" dirty="0" smtClean="0"/>
              <a:t>which is</a:t>
            </a:r>
            <a:r>
              <a:rPr lang="en-US" dirty="0" smtClean="0"/>
              <a:t> your spiritual service of worship. And do not be conformed to this world, but be transformed by the renewing of your mind, so that you may prove what the will of God is, that which is good and acceptable and perfect. </a:t>
            </a:r>
          </a:p>
          <a:p>
            <a:pPr>
              <a:lnSpc>
                <a:spcPct val="90000"/>
              </a:lnSpc>
              <a:spcBef>
                <a:spcPts val="0"/>
              </a:spcBef>
            </a:pPr>
            <a:r>
              <a:rPr lang="en-US" b="1" dirty="0" smtClean="0"/>
              <a:t>1 Corinthians 6:17-20 </a:t>
            </a:r>
            <a:r>
              <a:rPr lang="en-US" dirty="0" smtClean="0"/>
              <a:t> But the one who joins him-self to the Lord is one spirit </a:t>
            </a:r>
            <a:r>
              <a:rPr lang="en-US" i="1" dirty="0" smtClean="0"/>
              <a:t>with Him.</a:t>
            </a:r>
            <a:r>
              <a:rPr lang="en-US" dirty="0" smtClean="0"/>
              <a:t>  Flee immorality. Every </a:t>
            </a:r>
            <a:r>
              <a:rPr lang="en-US" i="1" dirty="0" smtClean="0"/>
              <a:t>other</a:t>
            </a:r>
            <a:r>
              <a:rPr lang="en-US" dirty="0" smtClean="0"/>
              <a:t> </a:t>
            </a:r>
            <a:r>
              <a:rPr lang="en-US" spc="-150" dirty="0" smtClean="0"/>
              <a:t>sin that a </a:t>
            </a:r>
            <a:r>
              <a:rPr lang="en-US" dirty="0" smtClean="0"/>
              <a:t>man commits is outside the body, but the immoral man sins against his own body. Or do you not know that your body is a temple of the Holy Spirit who is in you, whom you have </a:t>
            </a:r>
            <a:r>
              <a:rPr lang="en-US" spc="-150" dirty="0" smtClean="0"/>
              <a:t>from God, and </a:t>
            </a:r>
            <a:r>
              <a:rPr lang="en-US" dirty="0" smtClean="0"/>
              <a:t>that you are not your own?  For you have been bought with a price: therefore glorify God in </a:t>
            </a:r>
            <a:r>
              <a:rPr lang="en-US" dirty="0" smtClean="0">
                <a:effectLst>
                  <a:outerShdw blurRad="38100" dist="38100" dir="2700000" algn="tl">
                    <a:srgbClr val="000000">
                      <a:alpha val="43137"/>
                    </a:srgbClr>
                  </a:outerShdw>
                </a:effectLst>
              </a:rPr>
              <a:t>your body. </a:t>
            </a:r>
          </a:p>
          <a:p>
            <a:pPr>
              <a:lnSpc>
                <a:spcPct val="90000"/>
              </a:lnSpc>
              <a:spcBef>
                <a:spcPts val="0"/>
              </a:spcBef>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THOUGHT renewal</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88000"/>
              </a:lnSpc>
              <a:spcBef>
                <a:spcPts val="300"/>
              </a:spcBef>
            </a:pPr>
            <a:r>
              <a:rPr lang="en-US" b="1" dirty="0" smtClean="0"/>
              <a:t>Proverbs </a:t>
            </a:r>
            <a:r>
              <a:rPr lang="en-US" b="1" spc="-150" dirty="0" smtClean="0"/>
              <a:t>23:7  </a:t>
            </a:r>
            <a:r>
              <a:rPr lang="en-US" spc="-150" dirty="0" smtClean="0"/>
              <a:t>For </a:t>
            </a:r>
            <a:r>
              <a:rPr lang="en-US" dirty="0" smtClean="0"/>
              <a:t>as he thinks within himself</a:t>
            </a:r>
            <a:r>
              <a:rPr lang="en-US" spc="-150" dirty="0" smtClean="0"/>
              <a:t>, so </a:t>
            </a:r>
            <a:r>
              <a:rPr lang="en-US" dirty="0" smtClean="0"/>
              <a:t>he is</a:t>
            </a:r>
          </a:p>
          <a:p>
            <a:pPr>
              <a:lnSpc>
                <a:spcPct val="88000"/>
              </a:lnSpc>
              <a:spcBef>
                <a:spcPts val="300"/>
              </a:spcBef>
            </a:pPr>
            <a:r>
              <a:rPr lang="en-US" b="1" dirty="0" smtClean="0"/>
              <a:t>Mark 7:21-23 </a:t>
            </a:r>
            <a:r>
              <a:rPr lang="en-US" dirty="0" smtClean="0"/>
              <a:t> "For from within, out of the heart of men, proceed the evil thoughts, fornications, thefts, murders, adulteries,  deeds of coveting </a:t>
            </a:r>
            <a:r>
              <a:rPr lang="en-US" i="1" dirty="0" smtClean="0"/>
              <a:t>and</a:t>
            </a:r>
            <a:r>
              <a:rPr lang="en-US" dirty="0" smtClean="0"/>
              <a:t> wicked-</a:t>
            </a:r>
            <a:r>
              <a:rPr lang="en-US" dirty="0" err="1" smtClean="0"/>
              <a:t>ness</a:t>
            </a:r>
            <a:r>
              <a:rPr lang="en-US" dirty="0" smtClean="0"/>
              <a:t>, </a:t>
            </a:r>
            <a:r>
              <a:rPr lang="en-US" i="1" dirty="0" smtClean="0"/>
              <a:t>as well as</a:t>
            </a:r>
            <a:r>
              <a:rPr lang="en-US" dirty="0" smtClean="0"/>
              <a:t> deceit, sensuality, envy, slander, pride </a:t>
            </a:r>
            <a:r>
              <a:rPr lang="en-US" i="1" dirty="0" smtClean="0"/>
              <a:t>and</a:t>
            </a:r>
            <a:r>
              <a:rPr lang="en-US" dirty="0" smtClean="0"/>
              <a:t> foolishness. All these evil things proceed from within and defile the man."  </a:t>
            </a:r>
          </a:p>
          <a:p>
            <a:pPr algn="ctr">
              <a:lnSpc>
                <a:spcPct val="88000"/>
              </a:lnSpc>
              <a:spcBef>
                <a:spcPts val="300"/>
              </a:spcBef>
              <a:buNone/>
            </a:pPr>
            <a:r>
              <a:rPr lang="en-US" b="1" dirty="0" smtClean="0"/>
              <a:t>TRAINING THE MIND TO PROCESS</a:t>
            </a:r>
          </a:p>
          <a:p>
            <a:pPr algn="ctr">
              <a:lnSpc>
                <a:spcPct val="88000"/>
              </a:lnSpc>
              <a:spcBef>
                <a:spcPts val="300"/>
              </a:spcBef>
              <a:buNone/>
            </a:pPr>
            <a:r>
              <a:rPr lang="en-US" b="1" dirty="0" smtClean="0"/>
              <a:t> INFORMATION DIFFERENTLY</a:t>
            </a:r>
          </a:p>
          <a:p>
            <a:pPr>
              <a:lnSpc>
                <a:spcPct val="88000"/>
              </a:lnSpc>
              <a:spcBef>
                <a:spcPts val="300"/>
              </a:spcBef>
            </a:pPr>
            <a:r>
              <a:rPr lang="en-US" b="1" dirty="0" smtClean="0"/>
              <a:t>Philippians 4:8</a:t>
            </a:r>
            <a:r>
              <a:rPr lang="en-US" dirty="0" smtClean="0"/>
              <a:t> Finally, brethren, whatever is true, whatever is honorable, whatever is right, whatever is pure, whatever is lovely, whatever is of good repute, if there is any excellence and if anything worthy of praise, dwell on these things. </a:t>
            </a:r>
            <a:br>
              <a:rPr lang="en-US" dirty="0" smtClean="0"/>
            </a:br>
            <a:endParaRPr lang="en-US" sz="265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TAKING THOUGHTS CAPTIVE</a:t>
            </a:r>
            <a:endParaRPr lang="en-US" sz="4800"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t>2 Corinthians 10:3-5  </a:t>
            </a:r>
            <a:r>
              <a:rPr lang="en-US" dirty="0" smtClean="0"/>
              <a:t>For though we walk in the flesh, we do not war according to the flesh, for the weapons of our warfare are not of the flesh, but divinely powerful for the destruction of </a:t>
            </a:r>
            <a:r>
              <a:rPr lang="en-US" dirty="0" smtClean="0">
                <a:effectLst>
                  <a:outerShdw blurRad="38100" dist="38100" dir="2700000" algn="tl">
                    <a:srgbClr val="000000">
                      <a:alpha val="43137"/>
                    </a:srgbClr>
                  </a:outerShdw>
                </a:effectLst>
              </a:rPr>
              <a:t>fortresses</a:t>
            </a:r>
            <a:r>
              <a:rPr lang="en-US" dirty="0" smtClean="0"/>
              <a:t>. </a:t>
            </a:r>
            <a:r>
              <a:rPr lang="en-US" i="1" dirty="0" smtClean="0"/>
              <a:t>We are</a:t>
            </a:r>
            <a:r>
              <a:rPr lang="en-US" dirty="0" smtClean="0"/>
              <a:t> destroying </a:t>
            </a:r>
            <a:r>
              <a:rPr lang="en-US" dirty="0" smtClean="0">
                <a:effectLst>
                  <a:outerShdw blurRad="38100" dist="38100" dir="2700000" algn="tl">
                    <a:srgbClr val="000000">
                      <a:alpha val="43137"/>
                    </a:srgbClr>
                  </a:outerShdw>
                </a:effectLst>
              </a:rPr>
              <a:t>speculations</a:t>
            </a:r>
            <a:r>
              <a:rPr lang="en-US" dirty="0" smtClean="0"/>
              <a:t> </a:t>
            </a:r>
            <a:r>
              <a:rPr lang="en-US" spc="-150" dirty="0" smtClean="0"/>
              <a:t>and every </a:t>
            </a:r>
            <a:r>
              <a:rPr lang="en-US" dirty="0" smtClean="0"/>
              <a:t>lofty thing raised up against the knowledge of God, and </a:t>
            </a:r>
            <a:r>
              <a:rPr lang="en-US" i="1" dirty="0" smtClean="0"/>
              <a:t>we are</a:t>
            </a:r>
            <a:r>
              <a:rPr lang="en-US" dirty="0" smtClean="0"/>
              <a:t> taking every thought captive to the obedience of Christ….</a:t>
            </a:r>
          </a:p>
          <a:p>
            <a:pPr>
              <a:lnSpc>
                <a:spcPct val="90000"/>
              </a:lnSpc>
              <a:spcBef>
                <a:spcPts val="200"/>
              </a:spcBef>
            </a:pPr>
            <a:r>
              <a:rPr lang="en-US" dirty="0" smtClean="0"/>
              <a:t>Speculations: </a:t>
            </a:r>
            <a:r>
              <a:rPr lang="en-US" i="1" dirty="0" err="1" smtClean="0"/>
              <a:t>logismos</a:t>
            </a:r>
            <a:r>
              <a:rPr lang="en-US" i="1" dirty="0" smtClean="0"/>
              <a:t>: </a:t>
            </a:r>
            <a:r>
              <a:rPr lang="en-US" dirty="0" smtClean="0"/>
              <a:t>thoughts; things that come to mind; things we conjecture</a:t>
            </a:r>
          </a:p>
          <a:p>
            <a:pPr>
              <a:lnSpc>
                <a:spcPct val="90000"/>
              </a:lnSpc>
              <a:spcBef>
                <a:spcPts val="200"/>
              </a:spcBef>
            </a:pPr>
            <a:r>
              <a:rPr lang="en-US" dirty="0" smtClean="0"/>
              <a:t>Fortresses: </a:t>
            </a:r>
            <a:r>
              <a:rPr lang="en-US" i="1" dirty="0" err="1" smtClean="0"/>
              <a:t>ochuroma</a:t>
            </a:r>
            <a:r>
              <a:rPr lang="en-US" i="1" dirty="0" smtClean="0"/>
              <a:t>:</a:t>
            </a:r>
            <a:r>
              <a:rPr lang="en-US" dirty="0" smtClean="0"/>
              <a:t> strongholds</a:t>
            </a:r>
          </a:p>
          <a:p>
            <a:pPr>
              <a:lnSpc>
                <a:spcPct val="90000"/>
              </a:lnSpc>
              <a:spcBef>
                <a:spcPts val="200"/>
              </a:spcBef>
            </a:pPr>
            <a:r>
              <a:rPr lang="en-US" dirty="0" smtClean="0"/>
              <a:t>Captive: </a:t>
            </a:r>
            <a:r>
              <a:rPr lang="en-US" i="1" dirty="0" err="1" smtClean="0"/>
              <a:t>aichmalotizo</a:t>
            </a:r>
            <a:r>
              <a:rPr lang="en-US" i="1" dirty="0" smtClean="0"/>
              <a:t>: </a:t>
            </a:r>
            <a:r>
              <a:rPr lang="en-US" dirty="0" smtClean="0"/>
              <a:t>to bring something into subjection</a:t>
            </a:r>
          </a:p>
          <a:p>
            <a:pPr>
              <a:lnSpc>
                <a:spcPct val="90000"/>
              </a:lnSpc>
              <a:spcBef>
                <a:spcPts val="200"/>
              </a:spcBef>
            </a:pPr>
            <a:r>
              <a:rPr lang="en-US" b="1" dirty="0" smtClean="0"/>
              <a:t>2 Corinthians 6:3 …</a:t>
            </a:r>
            <a:r>
              <a:rPr lang="en-US" dirty="0" smtClean="0"/>
              <a:t>giving no cause for offense in anything, so that the ministry will not be discredited,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lstStyle/>
          <a:p>
            <a:pPr>
              <a:lnSpc>
                <a:spcPct val="95000"/>
              </a:lnSpc>
              <a:spcBef>
                <a:spcPts val="300"/>
              </a:spcBef>
            </a:pPr>
            <a:r>
              <a:rPr lang="en-US" b="1" dirty="0" smtClean="0"/>
              <a:t>2 Chronicles 7:12-15</a:t>
            </a:r>
            <a:r>
              <a:rPr lang="en-US" dirty="0" smtClean="0"/>
              <a:t> Then the </a:t>
            </a:r>
            <a:r>
              <a:rPr lang="en-US" cap="small" dirty="0" smtClean="0"/>
              <a:t>LORD</a:t>
            </a:r>
            <a:r>
              <a:rPr lang="en-US" dirty="0" smtClean="0"/>
              <a:t> appeared to Solomon at night and said to him, "I have heard your prayer and have chosen this place for Myself as a house of sacrifice. If I shut up the heavens so that there is no rain, or if I command the locust to devour the land, or if I send pestilence among My people, </a:t>
            </a:r>
            <a:br>
              <a:rPr lang="en-US" dirty="0" smtClean="0"/>
            </a:br>
            <a:r>
              <a:rPr lang="en-US" dirty="0" smtClean="0"/>
              <a:t>and </a:t>
            </a:r>
            <a:r>
              <a:rPr lang="en-US" dirty="0" smtClean="0">
                <a:effectLst>
                  <a:outerShdw blurRad="38100" dist="38100" dir="2700000" algn="tl">
                    <a:srgbClr val="000000">
                      <a:alpha val="43137"/>
                    </a:srgbClr>
                  </a:outerShdw>
                </a:effectLst>
              </a:rPr>
              <a:t>My people who are called by My name </a:t>
            </a:r>
            <a:r>
              <a:rPr lang="en-US" dirty="0" smtClean="0"/>
              <a:t>humble themselves and pray and seek My face and turn from their wicked ways, then I will hear from heaven, will forgive their sin and will heal their land. Now My eyes will be open and My ears attentive to the prayer </a:t>
            </a:r>
            <a:r>
              <a:rPr lang="en-US" i="1" dirty="0" smtClean="0"/>
              <a:t>offered</a:t>
            </a:r>
            <a:r>
              <a:rPr lang="en-US" dirty="0" smtClean="0"/>
              <a:t> in this place.” </a:t>
            </a:r>
          </a:p>
          <a:p>
            <a:pPr>
              <a:lnSpc>
                <a:spcPct val="95000"/>
              </a:lnSpc>
              <a:spcBef>
                <a:spcPts val="300"/>
              </a:spcBef>
            </a:pPr>
            <a:r>
              <a:rPr lang="en-US" dirty="0" smtClean="0">
                <a:effectLst>
                  <a:outerShdw blurRad="38100" dist="38100" dir="2700000" algn="tl">
                    <a:srgbClr val="000000">
                      <a:alpha val="43137"/>
                    </a:srgbClr>
                  </a:outerShdw>
                </a:effectLst>
              </a:rPr>
              <a:t>Who takes action?  What action should be taken?</a:t>
            </a:r>
            <a:endParaRPr lang="en-US"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UNION THEOLOGICAL SEMINARY</a:t>
            </a:r>
            <a:endParaRPr lang="en-US"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575849" y="1447800"/>
            <a:ext cx="8106202" cy="48006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lstStyle/>
          <a:p>
            <a:r>
              <a:rPr lang="en-US" dirty="0" smtClean="0"/>
              <a:t>Church of the flying spaghetti monster</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914400" y="1295400"/>
            <a:ext cx="2076450" cy="285750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3562349" y="1447801"/>
            <a:ext cx="3651251" cy="2738438"/>
          </a:xfrm>
          <a:prstGeom prst="rect">
            <a:avLst/>
          </a:prstGeom>
          <a:noFill/>
          <a:ln w="9525">
            <a:noFill/>
            <a:miter lim="800000"/>
            <a:headEnd/>
            <a:tailEnd/>
          </a:ln>
        </p:spPr>
      </p:pic>
      <p:sp>
        <p:nvSpPr>
          <p:cNvPr id="6" name="TextBox 5"/>
          <p:cNvSpPr txBox="1"/>
          <p:nvPr/>
        </p:nvSpPr>
        <p:spPr>
          <a:xfrm>
            <a:off x="228600" y="4267200"/>
            <a:ext cx="8741239" cy="2554545"/>
          </a:xfrm>
          <a:prstGeom prst="rect">
            <a:avLst/>
          </a:prstGeom>
          <a:noFill/>
        </p:spPr>
        <p:txBody>
          <a:bodyPr wrap="square" rtlCol="0">
            <a:spAutoFit/>
          </a:bodyPr>
          <a:lstStyle/>
          <a:p>
            <a:r>
              <a:rPr lang="en-US" sz="2000" dirty="0" smtClean="0">
                <a:latin typeface="Tahoma" pitchFamily="34" charset="0"/>
                <a:ea typeface="Tahoma" pitchFamily="34" charset="0"/>
                <a:cs typeface="Tahoma" pitchFamily="34" charset="0"/>
              </a:rPr>
              <a:t>The "Flying Spaghetti Monster" was first described in a satirical open letter written </a:t>
            </a:r>
            <a:r>
              <a:rPr lang="en-US" sz="2000" dirty="0" smtClean="0">
                <a:latin typeface="Tahoma" pitchFamily="34" charset="0"/>
                <a:ea typeface="Tahoma" pitchFamily="34" charset="0"/>
                <a:cs typeface="Tahoma" pitchFamily="34" charset="0"/>
              </a:rPr>
              <a:t>by Bobby Henderson </a:t>
            </a:r>
            <a:r>
              <a:rPr lang="en-US" sz="2000" dirty="0" smtClean="0">
                <a:latin typeface="Tahoma" pitchFamily="34" charset="0"/>
                <a:ea typeface="Tahoma" pitchFamily="34" charset="0"/>
                <a:cs typeface="Tahoma" pitchFamily="34" charset="0"/>
              </a:rPr>
              <a:t>in 2005 to protest the </a:t>
            </a:r>
            <a:r>
              <a:rPr lang="en-US" sz="2000" dirty="0" smtClean="0">
                <a:latin typeface="Tahoma" pitchFamily="34" charset="0"/>
                <a:ea typeface="Tahoma" pitchFamily="34" charset="0"/>
                <a:cs typeface="Tahoma" pitchFamily="34" charset="0"/>
              </a:rPr>
              <a:t>Kansas State Board of Education ruling for</a:t>
            </a:r>
            <a:r>
              <a:rPr lang="en-US" sz="2000" dirty="0" smtClean="0">
                <a:latin typeface="Tahoma" pitchFamily="34" charset="0"/>
                <a:ea typeface="Tahoma" pitchFamily="34" charset="0"/>
                <a:cs typeface="Tahoma" pitchFamily="34" charset="0"/>
                <a:hlinkClick r:id="rId4" tooltip="Creation and evolution in public education"/>
              </a:rPr>
              <a:t> </a:t>
            </a:r>
            <a:r>
              <a:rPr lang="en-US" sz="2000" dirty="0" smtClean="0">
                <a:latin typeface="Tahoma" pitchFamily="34" charset="0"/>
                <a:ea typeface="Tahoma" pitchFamily="34" charset="0"/>
                <a:cs typeface="Tahoma" pitchFamily="34" charset="0"/>
              </a:rPr>
              <a:t>public school science classes.  In </a:t>
            </a:r>
            <a:r>
              <a:rPr lang="en-US" sz="2000" dirty="0" smtClean="0">
                <a:latin typeface="Tahoma" pitchFamily="34" charset="0"/>
                <a:ea typeface="Tahoma" pitchFamily="34" charset="0"/>
                <a:cs typeface="Tahoma" pitchFamily="34" charset="0"/>
              </a:rPr>
              <a:t>the letter, Henderson demanded equal time in science </a:t>
            </a:r>
            <a:r>
              <a:rPr lang="en-US" sz="2000" dirty="0" smtClean="0">
                <a:latin typeface="Tahoma" pitchFamily="34" charset="0"/>
                <a:ea typeface="Tahoma" pitchFamily="34" charset="0"/>
                <a:cs typeface="Tahoma" pitchFamily="34" charset="0"/>
              </a:rPr>
              <a:t>classrooms </a:t>
            </a:r>
            <a:r>
              <a:rPr lang="en-US" sz="2000" dirty="0" smtClean="0">
                <a:latin typeface="Tahoma" pitchFamily="34" charset="0"/>
                <a:ea typeface="Tahoma" pitchFamily="34" charset="0"/>
                <a:cs typeface="Tahoma" pitchFamily="34" charset="0"/>
              </a:rPr>
              <a:t>for "Flying Spaghetti </a:t>
            </a:r>
            <a:r>
              <a:rPr lang="en-US" sz="2000" dirty="0" err="1" smtClean="0">
                <a:latin typeface="Tahoma" pitchFamily="34" charset="0"/>
                <a:ea typeface="Tahoma" pitchFamily="34" charset="0"/>
                <a:cs typeface="Tahoma" pitchFamily="34" charset="0"/>
              </a:rPr>
              <a:t>Monsterism</a:t>
            </a:r>
            <a:r>
              <a:rPr lang="en-US" sz="2000" dirty="0" smtClean="0">
                <a:latin typeface="Tahoma" pitchFamily="34" charset="0"/>
                <a:ea typeface="Tahoma" pitchFamily="34" charset="0"/>
                <a:cs typeface="Tahoma" pitchFamily="34" charset="0"/>
              </a:rPr>
              <a:t>", alongside intelligent design and evolution</a:t>
            </a:r>
            <a:r>
              <a:rPr lang="en-US" sz="2000" dirty="0" smtClean="0">
                <a:latin typeface="Tahoma" pitchFamily="34" charset="0"/>
                <a:ea typeface="Tahoma" pitchFamily="34" charset="0"/>
                <a:cs typeface="Tahoma" pitchFamily="34" charset="0"/>
              </a:rPr>
              <a:t>. </a:t>
            </a:r>
            <a:r>
              <a:rPr lang="en-US" sz="2000" dirty="0" smtClean="0">
                <a:latin typeface="Tahoma" pitchFamily="34" charset="0"/>
                <a:ea typeface="Tahoma" pitchFamily="34" charset="0"/>
                <a:cs typeface="Tahoma" pitchFamily="34" charset="0"/>
              </a:rPr>
              <a:t>After Henderson published the letter </a:t>
            </a:r>
            <a:r>
              <a:rPr lang="en-US" sz="2000" dirty="0" smtClean="0">
                <a:latin typeface="Tahoma" pitchFamily="34" charset="0"/>
                <a:ea typeface="Tahoma" pitchFamily="34" charset="0"/>
                <a:cs typeface="Tahoma" pitchFamily="34" charset="0"/>
              </a:rPr>
              <a:t>on </a:t>
            </a:r>
            <a:r>
              <a:rPr lang="en-US" sz="2000" dirty="0" smtClean="0">
                <a:latin typeface="Tahoma" pitchFamily="34" charset="0"/>
                <a:ea typeface="Tahoma" pitchFamily="34" charset="0"/>
                <a:cs typeface="Tahoma" pitchFamily="34" charset="0"/>
              </a:rPr>
              <a:t>his website, the Flying Spaghetti Monster </a:t>
            </a:r>
            <a:endParaRPr lang="en-US" sz="2000" dirty="0" smtClean="0">
              <a:latin typeface="Tahoma" pitchFamily="34" charset="0"/>
              <a:ea typeface="Tahoma" pitchFamily="34" charset="0"/>
              <a:cs typeface="Tahoma" pitchFamily="34" charset="0"/>
            </a:endParaRPr>
          </a:p>
          <a:p>
            <a:r>
              <a:rPr lang="en-US" sz="2000" dirty="0" smtClean="0">
                <a:latin typeface="Tahoma" pitchFamily="34" charset="0"/>
                <a:ea typeface="Tahoma" pitchFamily="34" charset="0"/>
                <a:cs typeface="Tahoma" pitchFamily="34" charset="0"/>
              </a:rPr>
              <a:t>rapidly </a:t>
            </a:r>
            <a:r>
              <a:rPr lang="en-US" sz="2000" dirty="0" smtClean="0">
                <a:latin typeface="Tahoma" pitchFamily="34" charset="0"/>
                <a:ea typeface="Tahoma" pitchFamily="34" charset="0"/>
                <a:cs typeface="Tahoma" pitchFamily="34" charset="0"/>
              </a:rPr>
              <a:t>became </a:t>
            </a:r>
            <a:r>
              <a:rPr lang="en-US" sz="2000" dirty="0" smtClean="0">
                <a:latin typeface="Tahoma" pitchFamily="34" charset="0"/>
                <a:ea typeface="Tahoma" pitchFamily="34" charset="0"/>
                <a:cs typeface="Tahoma" pitchFamily="34" charset="0"/>
              </a:rPr>
              <a:t>an internet </a:t>
            </a:r>
            <a:r>
              <a:rPr lang="en-US" sz="2000" dirty="0" err="1" smtClean="0">
                <a:latin typeface="Tahoma" pitchFamily="34" charset="0"/>
                <a:ea typeface="Tahoma" pitchFamily="34" charset="0"/>
                <a:cs typeface="Tahoma" pitchFamily="34" charset="0"/>
              </a:rPr>
              <a:t>phenomenom</a:t>
            </a:r>
            <a:r>
              <a:rPr lang="en-US" sz="2000" dirty="0" smtClean="0">
                <a:latin typeface="Tahoma" pitchFamily="34" charset="0"/>
                <a:ea typeface="Tahoma" pitchFamily="34" charset="0"/>
                <a:cs typeface="Tahoma" pitchFamily="34" charset="0"/>
              </a:rPr>
              <a:t> and </a:t>
            </a:r>
            <a:r>
              <a:rPr lang="en-US" sz="2000" dirty="0" smtClean="0">
                <a:latin typeface="Tahoma" pitchFamily="34" charset="0"/>
                <a:ea typeface="Tahoma" pitchFamily="34" charset="0"/>
                <a:cs typeface="Tahoma" pitchFamily="34" charset="0"/>
              </a:rPr>
              <a:t>a symbol of opposition to the teaching of intelligent design in public </a:t>
            </a:r>
            <a:r>
              <a:rPr lang="en-US" sz="2000" dirty="0" smtClean="0">
                <a:latin typeface="Tahoma" pitchFamily="34" charset="0"/>
                <a:ea typeface="Tahoma" pitchFamily="34" charset="0"/>
                <a:cs typeface="Tahoma" pitchFamily="34" charset="0"/>
              </a:rPr>
              <a:t>schools.</a:t>
            </a:r>
            <a:endParaRPr lang="en-US" sz="2000" dirty="0">
              <a:latin typeface="Tahoma" pitchFamily="34" charset="0"/>
              <a:ea typeface="Tahoma" pitchFamily="34" charset="0"/>
              <a:cs typeface="Tahom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WRATH OF GOD</a:t>
            </a:r>
            <a:endParaRPr lang="en-US" dirty="0"/>
          </a:p>
        </p:txBody>
      </p:sp>
      <p:sp>
        <p:nvSpPr>
          <p:cNvPr id="3" name="Content Placeholder 2"/>
          <p:cNvSpPr>
            <a:spLocks noGrp="1"/>
          </p:cNvSpPr>
          <p:nvPr>
            <p:ph idx="1"/>
          </p:nvPr>
        </p:nvSpPr>
        <p:spPr/>
        <p:txBody>
          <a:bodyPr>
            <a:normAutofit/>
          </a:bodyPr>
          <a:lstStyle/>
          <a:p>
            <a:pPr>
              <a:spcBef>
                <a:spcPts val="300"/>
              </a:spcBef>
            </a:pPr>
            <a:r>
              <a:rPr lang="en-US" b="1" dirty="0" smtClean="0"/>
              <a:t>Romans 1:18 </a:t>
            </a:r>
            <a:r>
              <a:rPr lang="en-US" dirty="0" smtClean="0"/>
              <a:t> For the </a:t>
            </a:r>
            <a:r>
              <a:rPr lang="en-US" dirty="0" smtClean="0">
                <a:effectLst>
                  <a:outerShdw blurRad="38100" dist="38100" dir="2700000" algn="tl">
                    <a:srgbClr val="000000">
                      <a:alpha val="43137"/>
                    </a:srgbClr>
                  </a:outerShdw>
                </a:effectLst>
              </a:rPr>
              <a:t>wrath</a:t>
            </a:r>
            <a:r>
              <a:rPr lang="en-US" dirty="0" smtClean="0"/>
              <a:t> of God is revealed from heaven against all ungodliness and unrighteousness of men who suppress the truth in unrighteousness… </a:t>
            </a:r>
          </a:p>
          <a:p>
            <a:pPr>
              <a:spcBef>
                <a:spcPts val="300"/>
              </a:spcBef>
            </a:pPr>
            <a:r>
              <a:rPr lang="en-US" dirty="0" smtClean="0"/>
              <a:t>Wrath: </a:t>
            </a:r>
            <a:r>
              <a:rPr lang="en-US" i="1" dirty="0" err="1" smtClean="0"/>
              <a:t>orge</a:t>
            </a:r>
            <a:r>
              <a:rPr lang="en-US" i="1" dirty="0" smtClean="0"/>
              <a:t>: </a:t>
            </a:r>
            <a:r>
              <a:rPr lang="en-US" dirty="0" smtClean="0"/>
              <a:t>anger, sometimes as vengeance</a:t>
            </a:r>
          </a:p>
          <a:p>
            <a:pPr>
              <a:spcBef>
                <a:spcPts val="300"/>
              </a:spcBef>
            </a:pPr>
            <a:r>
              <a:rPr lang="en-US" b="1" dirty="0" smtClean="0"/>
              <a:t>Romans 12:17-19 </a:t>
            </a:r>
            <a:r>
              <a:rPr lang="en-US" dirty="0" smtClean="0"/>
              <a:t> Never pay back evil for evil to anyone. Respect what is right in the sight of all men. </a:t>
            </a:r>
            <a:br>
              <a:rPr lang="en-US" dirty="0" smtClean="0"/>
            </a:br>
            <a:r>
              <a:rPr lang="en-US" dirty="0" smtClean="0"/>
              <a:t>If possible, so far as it depends on you, be at peace with all men. Never take your own revenge, beloved, but leave room for the wrath </a:t>
            </a:r>
            <a:r>
              <a:rPr lang="en-US" i="1" dirty="0" smtClean="0"/>
              <a:t>of God,</a:t>
            </a:r>
            <a:r>
              <a:rPr lang="en-US" dirty="0" smtClean="0"/>
              <a:t> for it is written, "</a:t>
            </a:r>
            <a:r>
              <a:rPr lang="en-US" cap="small" dirty="0" smtClean="0"/>
              <a:t>VENGEANCE IS</a:t>
            </a:r>
            <a:r>
              <a:rPr lang="en-US" dirty="0" smtClean="0"/>
              <a:t> </a:t>
            </a:r>
            <a:r>
              <a:rPr lang="en-US" cap="small" dirty="0" smtClean="0"/>
              <a:t>MINE</a:t>
            </a:r>
            <a:r>
              <a:rPr lang="en-US" dirty="0" smtClean="0"/>
              <a:t>, I </a:t>
            </a:r>
            <a:r>
              <a:rPr lang="en-US" cap="small" dirty="0" smtClean="0"/>
              <a:t>WILL REPAY</a:t>
            </a:r>
            <a:r>
              <a:rPr lang="en-US" dirty="0" smtClean="0"/>
              <a:t>," says the Lord. </a:t>
            </a:r>
          </a:p>
          <a:p>
            <a:pPr>
              <a:spcBef>
                <a:spcPts val="300"/>
              </a:spcBef>
            </a:pPr>
            <a:r>
              <a:rPr lang="en-US" dirty="0" smtClean="0"/>
              <a:t>Vengeance: </a:t>
            </a:r>
            <a:r>
              <a:rPr lang="en-US" i="1" dirty="0" err="1" smtClean="0"/>
              <a:t>ekdikesis</a:t>
            </a:r>
            <a:r>
              <a:rPr lang="en-US" i="1" dirty="0" smtClean="0"/>
              <a:t>: </a:t>
            </a:r>
            <a:r>
              <a:rPr lang="en-US" dirty="0" smtClean="0"/>
              <a:t>retribution, avenging</a:t>
            </a:r>
          </a:p>
          <a:p>
            <a:pPr>
              <a:spcBef>
                <a:spcPts val="300"/>
              </a:spcBef>
            </a:pPr>
            <a:r>
              <a:rPr lang="en-US" dirty="0" smtClean="0"/>
              <a:t>As finite creatures, we describe God in terms we can understand: comparing to what we do and feel</a:t>
            </a:r>
          </a:p>
          <a:p>
            <a:pPr>
              <a:spcBef>
                <a:spcPts val="300"/>
              </a:spcBef>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WITHIN THEOLOGY OF CREATION</a:t>
            </a:r>
            <a:endParaRPr lang="en-US" dirty="0"/>
          </a:p>
        </p:txBody>
      </p:sp>
      <p:sp>
        <p:nvSpPr>
          <p:cNvPr id="3" name="Content Placeholder 2"/>
          <p:cNvSpPr>
            <a:spLocks noGrp="1"/>
          </p:cNvSpPr>
          <p:nvPr>
            <p:ph idx="1"/>
          </p:nvPr>
        </p:nvSpPr>
        <p:spPr/>
        <p:txBody>
          <a:bodyPr>
            <a:noAutofit/>
          </a:bodyPr>
          <a:lstStyle/>
          <a:p>
            <a:pPr>
              <a:lnSpc>
                <a:spcPct val="90000"/>
              </a:lnSpc>
              <a:spcBef>
                <a:spcPts val="300"/>
              </a:spcBef>
            </a:pPr>
            <a:r>
              <a:rPr lang="en-US" dirty="0" smtClean="0"/>
              <a:t>Paul speaks of God’s anger being provoked when people fail to see God in His creation</a:t>
            </a:r>
          </a:p>
          <a:p>
            <a:pPr>
              <a:lnSpc>
                <a:spcPct val="90000"/>
              </a:lnSpc>
              <a:spcBef>
                <a:spcPts val="300"/>
              </a:spcBef>
            </a:pPr>
            <a:r>
              <a:rPr lang="en-US" dirty="0" smtClean="0"/>
              <a:t>God sees this as an issue of </a:t>
            </a:r>
            <a:r>
              <a:rPr lang="en-US" b="1" dirty="0" smtClean="0"/>
              <a:t>accountability</a:t>
            </a:r>
          </a:p>
          <a:p>
            <a:pPr>
              <a:lnSpc>
                <a:spcPct val="90000"/>
              </a:lnSpc>
              <a:spcBef>
                <a:spcPts val="300"/>
              </a:spcBef>
            </a:pPr>
            <a:r>
              <a:rPr lang="en-US" b="1" dirty="0" smtClean="0"/>
              <a:t>Colossians 1:16-17 </a:t>
            </a:r>
            <a:r>
              <a:rPr lang="en-US" dirty="0" smtClean="0"/>
              <a:t> For by Him all things were created, </a:t>
            </a:r>
            <a:r>
              <a:rPr lang="en-US" i="1" dirty="0" smtClean="0"/>
              <a:t>both</a:t>
            </a:r>
            <a:r>
              <a:rPr lang="en-US" dirty="0" smtClean="0"/>
              <a:t> in the heavens and on earth, visible and invisible, whether thrones or dominions or rulers or authorities—all things have been created through Him and for Him.  He is before all things, and in Him all things hold together. </a:t>
            </a:r>
          </a:p>
          <a:p>
            <a:pPr>
              <a:lnSpc>
                <a:spcPct val="90000"/>
              </a:lnSpc>
              <a:spcBef>
                <a:spcPts val="300"/>
              </a:spcBef>
            </a:pPr>
            <a:r>
              <a:rPr lang="en-US" b="1" dirty="0" smtClean="0"/>
              <a:t>Romans 2:5-6 </a:t>
            </a:r>
            <a:r>
              <a:rPr lang="en-US" dirty="0" smtClean="0"/>
              <a:t> But because of your </a:t>
            </a:r>
            <a:r>
              <a:rPr lang="en-US" b="1" dirty="0" smtClean="0"/>
              <a:t>stubbornness</a:t>
            </a:r>
            <a:r>
              <a:rPr lang="en-US" dirty="0" smtClean="0"/>
              <a:t> and unrepentant heart you are </a:t>
            </a:r>
            <a:r>
              <a:rPr lang="en-US" dirty="0" smtClean="0">
                <a:effectLst>
                  <a:outerShdw blurRad="38100" dist="38100" dir="2700000" algn="tl">
                    <a:srgbClr val="000000">
                      <a:alpha val="43137"/>
                    </a:srgbClr>
                  </a:outerShdw>
                </a:effectLst>
              </a:rPr>
              <a:t>storing up wrath</a:t>
            </a:r>
            <a:r>
              <a:rPr lang="en-US" dirty="0" smtClean="0"/>
              <a:t> for yourself in the day of wrath and revelation of the righteous judgment of God, who </a:t>
            </a:r>
            <a:r>
              <a:rPr lang="en-US" sz="2400" cap="small" dirty="0" smtClean="0"/>
              <a:t>WILL RENDER TO EACH PERSON ACCORDING TO HIS</a:t>
            </a:r>
            <a:r>
              <a:rPr lang="en-US" sz="2400" dirty="0" smtClean="0"/>
              <a:t> </a:t>
            </a:r>
            <a:r>
              <a:rPr lang="en-US" sz="2400" cap="small" dirty="0" smtClean="0"/>
              <a:t>DEEDS</a:t>
            </a: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smtClean="0"/>
              <a:t>WITHIN THEOLOGY OF MORAL SIN</a:t>
            </a:r>
            <a:endParaRPr lang="en-US" sz="4200" dirty="0"/>
          </a:p>
        </p:txBody>
      </p:sp>
      <p:sp>
        <p:nvSpPr>
          <p:cNvPr id="3" name="Content Placeholder 2"/>
          <p:cNvSpPr>
            <a:spLocks noGrp="1"/>
          </p:cNvSpPr>
          <p:nvPr>
            <p:ph idx="1"/>
          </p:nvPr>
        </p:nvSpPr>
        <p:spPr>
          <a:xfrm>
            <a:off x="0" y="990600"/>
            <a:ext cx="9144000" cy="5867400"/>
          </a:xfrm>
        </p:spPr>
        <p:txBody>
          <a:bodyPr>
            <a:noAutofit/>
          </a:bodyPr>
          <a:lstStyle/>
          <a:p>
            <a:pPr>
              <a:lnSpc>
                <a:spcPct val="85000"/>
              </a:lnSpc>
              <a:spcBef>
                <a:spcPts val="0"/>
              </a:spcBef>
            </a:pPr>
            <a:r>
              <a:rPr lang="en-US" b="1" dirty="0" smtClean="0"/>
              <a:t>Ephesians 5:3-6 </a:t>
            </a:r>
            <a:r>
              <a:rPr lang="en-US" dirty="0" smtClean="0"/>
              <a:t> But immorality or any impurity or greed must not even be named among you, as is proper among saints; and </a:t>
            </a:r>
            <a:r>
              <a:rPr lang="en-US" i="1" dirty="0" smtClean="0"/>
              <a:t>there must be no</a:t>
            </a:r>
            <a:r>
              <a:rPr lang="en-US" dirty="0" smtClean="0"/>
              <a:t> filthiness and silly talk, or coarse jesting, which are not fitting, but rather giving of thanks. For this you know with certainty, that no immoral or impure person or covetous man, who is an idolater, has an inheritance in the kingdom of Christ and God. Let no one deceive you with empty words, for because of these things the </a:t>
            </a:r>
            <a:r>
              <a:rPr lang="en-US" dirty="0" smtClean="0">
                <a:effectLst>
                  <a:outerShdw blurRad="38100" dist="38100" dir="2700000" algn="tl">
                    <a:srgbClr val="000000">
                      <a:alpha val="43137"/>
                    </a:srgbClr>
                  </a:outerShdw>
                </a:effectLst>
              </a:rPr>
              <a:t>wrath of God</a:t>
            </a:r>
            <a:r>
              <a:rPr lang="en-US" dirty="0" smtClean="0"/>
              <a:t> comes upon the sons of disobedience. </a:t>
            </a:r>
          </a:p>
          <a:p>
            <a:pPr>
              <a:lnSpc>
                <a:spcPct val="85000"/>
              </a:lnSpc>
              <a:spcBef>
                <a:spcPts val="0"/>
              </a:spcBef>
            </a:pPr>
            <a:r>
              <a:rPr lang="en-US" b="1" dirty="0" smtClean="0"/>
              <a:t>Romans </a:t>
            </a:r>
            <a:r>
              <a:rPr lang="en-US" b="1" spc="-150" dirty="0" smtClean="0"/>
              <a:t>13:4...</a:t>
            </a:r>
            <a:r>
              <a:rPr lang="en-US" dirty="0" smtClean="0"/>
              <a:t>you want to </a:t>
            </a:r>
            <a:r>
              <a:rPr lang="en-US" spc="-150" dirty="0" smtClean="0"/>
              <a:t>have no fear of </a:t>
            </a:r>
            <a:r>
              <a:rPr lang="en-US" dirty="0" smtClean="0"/>
              <a:t>authority? Do </a:t>
            </a:r>
            <a:r>
              <a:rPr lang="en-US" spc="-150" dirty="0" smtClean="0"/>
              <a:t>what</a:t>
            </a:r>
            <a:r>
              <a:rPr lang="en-US" dirty="0" smtClean="0"/>
              <a:t> is good </a:t>
            </a:r>
            <a:r>
              <a:rPr lang="en-US" spc="-150" dirty="0" smtClean="0"/>
              <a:t>and you will </a:t>
            </a:r>
            <a:r>
              <a:rPr lang="en-US" dirty="0" smtClean="0"/>
              <a:t>have praise </a:t>
            </a:r>
            <a:r>
              <a:rPr lang="en-US" spc="-150" dirty="0" smtClean="0"/>
              <a:t>from the </a:t>
            </a:r>
            <a:r>
              <a:rPr lang="en-US" dirty="0" smtClean="0"/>
              <a:t>same; for it is a minister of God to you for good</a:t>
            </a:r>
            <a:r>
              <a:rPr lang="en-US" spc="-150" dirty="0" smtClean="0"/>
              <a:t>. But </a:t>
            </a:r>
            <a:r>
              <a:rPr lang="en-US" dirty="0" smtClean="0"/>
              <a:t>if you do what is evil, be afraid; for it does not bear the sword for nothing; for it is a minister of God, an avenger who brings</a:t>
            </a:r>
            <a:r>
              <a:rPr lang="en-US" dirty="0" smtClean="0">
                <a:effectLst>
                  <a:outerShdw blurRad="38100" dist="38100" dir="2700000" algn="tl">
                    <a:srgbClr val="000000">
                      <a:alpha val="43137"/>
                    </a:srgbClr>
                  </a:outerShdw>
                </a:effectLst>
              </a:rPr>
              <a:t> wrath </a:t>
            </a:r>
            <a:r>
              <a:rPr lang="en-US" dirty="0" smtClean="0"/>
              <a:t>on the one who practices evil. </a:t>
            </a:r>
            <a:br>
              <a:rPr lang="en-US" dirty="0" smtClean="0"/>
            </a:b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WRATH</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sz="2700" b="1" dirty="0" smtClean="0"/>
              <a:t>1 Thessalonians 1:9-10 </a:t>
            </a:r>
            <a:r>
              <a:rPr lang="en-US" sz="2700" dirty="0" smtClean="0"/>
              <a:t>…how you turned to God from idols to serve a living and true God, and to wait for His Son from heaven, whom He raised from the dead, </a:t>
            </a:r>
            <a:r>
              <a:rPr lang="en-US" sz="2700" i="1" dirty="0" smtClean="0"/>
              <a:t>that is</a:t>
            </a:r>
            <a:r>
              <a:rPr lang="en-US" sz="2700" dirty="0" smtClean="0"/>
              <a:t> Jesus, who rescues us from the </a:t>
            </a:r>
            <a:r>
              <a:rPr lang="en-US" sz="2700" dirty="0" smtClean="0">
                <a:effectLst>
                  <a:outerShdw blurRad="38100" dist="38100" dir="2700000" algn="tl">
                    <a:srgbClr val="000000">
                      <a:alpha val="43137"/>
                    </a:srgbClr>
                  </a:outerShdw>
                </a:effectLst>
              </a:rPr>
              <a:t>wrath to come</a:t>
            </a:r>
            <a:r>
              <a:rPr lang="en-US" sz="2700" dirty="0" smtClean="0"/>
              <a:t>. </a:t>
            </a:r>
          </a:p>
          <a:p>
            <a:pPr>
              <a:lnSpc>
                <a:spcPct val="88000"/>
              </a:lnSpc>
              <a:spcBef>
                <a:spcPts val="0"/>
              </a:spcBef>
            </a:pPr>
            <a:r>
              <a:rPr lang="en-US" sz="2700" b="1" dirty="0" smtClean="0"/>
              <a:t>1 Thessalonians 5:4-10</a:t>
            </a:r>
            <a:r>
              <a:rPr lang="en-US" sz="2700" dirty="0" smtClean="0"/>
              <a:t> But you, brethren, are not in darkness, that the day would overtake you like a thief; for </a:t>
            </a:r>
            <a:r>
              <a:rPr lang="en-US" sz="2700" spc="-150" dirty="0" smtClean="0"/>
              <a:t>you are all </a:t>
            </a:r>
            <a:r>
              <a:rPr lang="en-US" sz="2700" dirty="0" smtClean="0"/>
              <a:t>sons of light and sons of day. We are not of night nor of darkness; so then let us not sleep as others do, but let us be alert and sober. For those who sleep do their sleeping at night</a:t>
            </a:r>
            <a:r>
              <a:rPr lang="en-US" sz="2700" spc="-150" dirty="0" smtClean="0"/>
              <a:t>, and those who </a:t>
            </a:r>
            <a:r>
              <a:rPr lang="en-US" sz="2700" dirty="0" smtClean="0"/>
              <a:t>get drunk get drunk at night.  But since we are of </a:t>
            </a:r>
            <a:r>
              <a:rPr lang="en-US" sz="2700" i="1" dirty="0" smtClean="0"/>
              <a:t>the</a:t>
            </a:r>
            <a:r>
              <a:rPr lang="en-US" sz="2700" dirty="0" smtClean="0"/>
              <a:t> day, let us be sober, having put on the breastplate of faith and love, and as a helmet, the hope of salvation. </a:t>
            </a:r>
            <a:r>
              <a:rPr lang="en-US" sz="2700" dirty="0" smtClean="0">
                <a:effectLst>
                  <a:outerShdw blurRad="38100" dist="38100" dir="2700000" algn="tl">
                    <a:srgbClr val="000000">
                      <a:alpha val="43137"/>
                    </a:srgbClr>
                  </a:outerShdw>
                </a:effectLst>
              </a:rPr>
              <a:t>For God has not destined us for wrath</a:t>
            </a:r>
            <a:r>
              <a:rPr lang="en-US" sz="2700" dirty="0" smtClean="0"/>
              <a:t>, but for obtaining salvation through our Lord Jesus Christ, who died for us, so that whether we are awake or asleep, we will live together with Him.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Wrath IN/AS judgment</a:t>
            </a:r>
            <a:endParaRPr lang="en-US" dirty="0"/>
          </a:p>
        </p:txBody>
      </p:sp>
      <p:sp>
        <p:nvSpPr>
          <p:cNvPr id="3" name="Content Placeholder 2"/>
          <p:cNvSpPr>
            <a:spLocks noGrp="1"/>
          </p:cNvSpPr>
          <p:nvPr>
            <p:ph idx="1"/>
          </p:nvPr>
        </p:nvSpPr>
        <p:spPr>
          <a:xfrm>
            <a:off x="0" y="990600"/>
            <a:ext cx="9144000" cy="5867400"/>
          </a:xfrm>
        </p:spPr>
        <p:txBody>
          <a:bodyPr>
            <a:normAutofit/>
          </a:bodyPr>
          <a:lstStyle/>
          <a:p>
            <a:pPr>
              <a:lnSpc>
                <a:spcPct val="92000"/>
              </a:lnSpc>
              <a:spcBef>
                <a:spcPts val="300"/>
              </a:spcBef>
            </a:pPr>
            <a:r>
              <a:rPr lang="en-US" b="1" dirty="0" smtClean="0"/>
              <a:t>Romans 3:3-6 </a:t>
            </a:r>
            <a:r>
              <a:rPr lang="en-US" dirty="0" smtClean="0"/>
              <a:t> What then? If some did not believe, their unbelief will not nullify the faithfulness of God, will it?  May it never be! Rather, let God be found true, though every man </a:t>
            </a:r>
            <a:r>
              <a:rPr lang="en-US" i="1" dirty="0" smtClean="0"/>
              <a:t>be found</a:t>
            </a:r>
            <a:r>
              <a:rPr lang="en-US" dirty="0" smtClean="0"/>
              <a:t> </a:t>
            </a:r>
            <a:r>
              <a:rPr lang="en-US" spc="-150" dirty="0" smtClean="0"/>
              <a:t>a liar, as it is </a:t>
            </a:r>
            <a:r>
              <a:rPr lang="en-US" dirty="0" smtClean="0"/>
              <a:t>written, </a:t>
            </a:r>
            <a:r>
              <a:rPr lang="en-US" sz="2400" dirty="0" smtClean="0"/>
              <a:t>"</a:t>
            </a:r>
            <a:r>
              <a:rPr lang="en-US" sz="2400" cap="small" dirty="0" smtClean="0"/>
              <a:t>THAT</a:t>
            </a:r>
            <a:r>
              <a:rPr lang="en-US" sz="2400" dirty="0" smtClean="0"/>
              <a:t> </a:t>
            </a:r>
            <a:r>
              <a:rPr lang="en-US" sz="2400" cap="small" dirty="0" smtClean="0"/>
              <a:t>YOU MAY BE JUSTIFIED IN</a:t>
            </a:r>
            <a:r>
              <a:rPr lang="en-US" sz="2400" dirty="0" smtClean="0"/>
              <a:t> </a:t>
            </a:r>
            <a:r>
              <a:rPr lang="en-US" sz="2400" cap="small" dirty="0" smtClean="0"/>
              <a:t>YOUR WORDS</a:t>
            </a:r>
            <a:r>
              <a:rPr lang="en-US" sz="2400" dirty="0" smtClean="0"/>
              <a:t>, </a:t>
            </a:r>
            <a:r>
              <a:rPr lang="en-US" sz="2400" cap="small" dirty="0" smtClean="0"/>
              <a:t>AND PREVAIL WHEN</a:t>
            </a:r>
            <a:r>
              <a:rPr lang="en-US" sz="2400" dirty="0" smtClean="0"/>
              <a:t> </a:t>
            </a:r>
            <a:r>
              <a:rPr lang="en-US" sz="2400" cap="small" dirty="0" smtClean="0"/>
              <a:t>YOU</a:t>
            </a:r>
            <a:r>
              <a:rPr lang="en-US" sz="2400" dirty="0" smtClean="0"/>
              <a:t> </a:t>
            </a:r>
            <a:r>
              <a:rPr lang="en-US" sz="2400" cap="small" dirty="0" smtClean="0"/>
              <a:t>ARE JUDGED</a:t>
            </a:r>
            <a:r>
              <a:rPr lang="en-US" sz="2400" dirty="0" smtClean="0"/>
              <a:t>.”</a:t>
            </a:r>
            <a:r>
              <a:rPr lang="en-US" dirty="0" smtClean="0"/>
              <a:t> But if our unrighteousness demonstrates the righteousness of God, what shall we say? The </a:t>
            </a:r>
            <a:r>
              <a:rPr lang="en-US" dirty="0" smtClean="0">
                <a:effectLst>
                  <a:outerShdw blurRad="38100" dist="38100" dir="2700000" algn="tl">
                    <a:srgbClr val="000000">
                      <a:alpha val="43137"/>
                    </a:srgbClr>
                  </a:outerShdw>
                </a:effectLst>
              </a:rPr>
              <a:t>God who inflicts wrath </a:t>
            </a:r>
            <a:r>
              <a:rPr lang="en-US" dirty="0" smtClean="0"/>
              <a:t>is not unrighteous, is He? (I am speaking in human terms.)  May it never be! For otherwise, how will God judge the world? </a:t>
            </a:r>
          </a:p>
          <a:p>
            <a:pPr>
              <a:lnSpc>
                <a:spcPct val="92000"/>
              </a:lnSpc>
              <a:spcBef>
                <a:spcPts val="300"/>
              </a:spcBef>
            </a:pPr>
            <a:r>
              <a:rPr lang="en-US" b="1" dirty="0" smtClean="0"/>
              <a:t>Romans 4:14-15 </a:t>
            </a:r>
            <a:r>
              <a:rPr lang="en-US" dirty="0" smtClean="0"/>
              <a:t> For if those who are of the Law are heirs, faith is made void and the promise is nullified; for the </a:t>
            </a:r>
            <a:r>
              <a:rPr lang="en-US" dirty="0" smtClean="0">
                <a:effectLst>
                  <a:outerShdw blurRad="38100" dist="38100" dir="2700000" algn="tl">
                    <a:srgbClr val="000000">
                      <a:alpha val="43137"/>
                    </a:srgbClr>
                  </a:outerShdw>
                </a:effectLst>
              </a:rPr>
              <a:t>Law brings about wrath</a:t>
            </a:r>
            <a:r>
              <a:rPr lang="en-US" dirty="0" smtClean="0"/>
              <a:t>, but where there is no law, there also is no violation. </a:t>
            </a:r>
          </a:p>
          <a:p>
            <a:pPr>
              <a:lnSpc>
                <a:spcPct val="92000"/>
              </a:lnSpc>
              <a:spcBef>
                <a:spcPts val="300"/>
              </a:spcBef>
            </a:pP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1424</TotalTime>
  <Words>440</Words>
  <Application>Microsoft Office PowerPoint</Application>
  <PresentationFormat>On-screen Show (4:3)</PresentationFormat>
  <Paragraphs>63</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Trek</vt:lpstr>
      <vt:lpstr>Slide 1</vt:lpstr>
      <vt:lpstr>VERSE FOR THE JOURNEY</vt:lpstr>
      <vt:lpstr>UNION THEOLOGICAL SEMINARY</vt:lpstr>
      <vt:lpstr>Church of the flying spaghetti monster</vt:lpstr>
      <vt:lpstr>THE WRATH OF GOD</vt:lpstr>
      <vt:lpstr>WITHIN THEOLOGY OF CREATION</vt:lpstr>
      <vt:lpstr>WITHIN THEOLOGY OF MORAL SIN</vt:lpstr>
      <vt:lpstr>FUTURE WRATH</vt:lpstr>
      <vt:lpstr>Wrath IN/AS judgment</vt:lpstr>
      <vt:lpstr>PAUL’S SORROW OVER ISRAEL</vt:lpstr>
      <vt:lpstr>ESCAPING WRATH</vt:lpstr>
      <vt:lpstr>POSITIONING FOR RENEWAL</vt:lpstr>
      <vt:lpstr>THOUGHT renewal</vt:lpstr>
      <vt:lpstr>TAKING THOUGHTS CAPTIVE</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14</cp:revision>
  <dcterms:created xsi:type="dcterms:W3CDTF">2019-08-22T16:00:16Z</dcterms:created>
  <dcterms:modified xsi:type="dcterms:W3CDTF">2019-09-24T14:30:58Z</dcterms:modified>
</cp:coreProperties>
</file>