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56" r:id="rId2"/>
    <p:sldId id="257" r:id="rId3"/>
    <p:sldId id="258" r:id="rId4"/>
    <p:sldId id="265" r:id="rId5"/>
    <p:sldId id="259" r:id="rId6"/>
    <p:sldId id="260" r:id="rId7"/>
    <p:sldId id="261" r:id="rId8"/>
    <p:sldId id="266" r:id="rId9"/>
    <p:sldId id="262" r:id="rId10"/>
    <p:sldId id="263" r:id="rId11"/>
    <p:sldId id="264" r:id="rId12"/>
    <p:sldId id="267" r:id="rId13"/>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124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100" y="0"/>
            <a:ext cx="3070860" cy="451247"/>
          </a:xfrm>
          <a:prstGeom prst="rect">
            <a:avLst/>
          </a:prstGeom>
        </p:spPr>
        <p:txBody>
          <a:bodyPr vert="horz" lIns="91440" tIns="45720" rIns="91440" bIns="45720" rtlCol="0"/>
          <a:lstStyle>
            <a:lvl1pPr algn="r">
              <a:defRPr sz="1200"/>
            </a:lvl1pPr>
          </a:lstStyle>
          <a:p>
            <a:fld id="{A002A183-7C8A-453D-92F6-DC1E3D2F0CBB}" type="datetimeFigureOut">
              <a:rPr lang="en-US" smtClean="0"/>
              <a:pPr/>
              <a:t>8/24/2019</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660" y="4286846"/>
            <a:ext cx="5669280" cy="40612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125"/>
            <a:ext cx="3070860" cy="45124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572125"/>
            <a:ext cx="3070860" cy="451247"/>
          </a:xfrm>
          <a:prstGeom prst="rect">
            <a:avLst/>
          </a:prstGeom>
        </p:spPr>
        <p:txBody>
          <a:bodyPr vert="horz" lIns="91440" tIns="45720" rIns="91440" bIns="45720" rtlCol="0" anchor="b"/>
          <a:lstStyle>
            <a:lvl1pPr algn="r">
              <a:defRPr sz="1200"/>
            </a:lvl1pPr>
          </a:lstStyle>
          <a:p>
            <a:fld id="{F12745CC-B527-4AF8-A56F-278CA6255B8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12745CC-B527-4AF8-A56F-278CA6255B8F}"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8/24/2019</a:t>
            </a:fld>
            <a:endParaRPr lang="en-US"/>
          </a:p>
        </p:txBody>
      </p:sp>
      <p:sp>
        <p:nvSpPr>
          <p:cNvPr id="2" name="Footer Placeholder 1"/>
          <p:cNvSpPr>
            <a:spLocks noGrp="1"/>
          </p:cNvSpPr>
          <p:nvPr>
            <p:ph type="ftr" sz="quarter" idx="11"/>
          </p:nvPr>
        </p:nvSpPr>
        <p:spPr>
          <a:xfrm>
            <a:off x="3124200" y="76200"/>
            <a:ext cx="3352800" cy="288925"/>
          </a:xfrm>
          <a:prstGeom prst="rect">
            <a:avLst/>
          </a:prstGeom>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39CF9441-9280-4185-8C95-73FDAEA40D2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8/24/2019</a:t>
            </a:fld>
            <a:endParaRPr lang="en-US"/>
          </a:p>
        </p:txBody>
      </p:sp>
      <p:sp>
        <p:nvSpPr>
          <p:cNvPr id="5" name="Footer Placeholder 4"/>
          <p:cNvSpPr>
            <a:spLocks noGrp="1"/>
          </p:cNvSpPr>
          <p:nvPr>
            <p:ph type="ftr" sz="quarter" idx="11"/>
          </p:nvPr>
        </p:nvSpPr>
        <p:spPr>
          <a:xfrm>
            <a:off x="3124200" y="76200"/>
            <a:ext cx="3352800" cy="2889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8/24/2019</a:t>
            </a:fld>
            <a:endParaRPr lang="en-US"/>
          </a:p>
        </p:txBody>
      </p:sp>
      <p:sp>
        <p:nvSpPr>
          <p:cNvPr id="5" name="Footer Placeholder 4"/>
          <p:cNvSpPr>
            <a:spLocks noGrp="1"/>
          </p:cNvSpPr>
          <p:nvPr>
            <p:ph type="ftr" sz="quarter" idx="11"/>
          </p:nvPr>
        </p:nvSpPr>
        <p:spPr>
          <a:xfrm>
            <a:off x="3124200" y="76200"/>
            <a:ext cx="3352800" cy="2889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8/24/2019</a:t>
            </a:fld>
            <a:endParaRPr lang="en-US"/>
          </a:p>
        </p:txBody>
      </p:sp>
      <p:sp>
        <p:nvSpPr>
          <p:cNvPr id="19" name="Footer Placeholder 18"/>
          <p:cNvSpPr>
            <a:spLocks noGrp="1"/>
          </p:cNvSpPr>
          <p:nvPr>
            <p:ph type="ftr" sz="quarter" idx="11"/>
          </p:nvPr>
        </p:nvSpPr>
        <p:spPr>
          <a:xfrm>
            <a:off x="3581400" y="76200"/>
            <a:ext cx="2895600" cy="288925"/>
          </a:xfrm>
          <a:prstGeom prst="rect">
            <a:avLst/>
          </a:prstGeo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39CF9441-9280-4185-8C95-73FDAEA40D2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8/24/2019</a:t>
            </a:fld>
            <a:endParaRPr lang="en-US"/>
          </a:p>
        </p:txBody>
      </p:sp>
      <p:sp>
        <p:nvSpPr>
          <p:cNvPr id="11" name="Footer Placeholder 10"/>
          <p:cNvSpPr>
            <a:spLocks noGrp="1"/>
          </p:cNvSpPr>
          <p:nvPr>
            <p:ph type="ftr" sz="quarter" idx="11"/>
          </p:nvPr>
        </p:nvSpPr>
        <p:spPr>
          <a:xfrm>
            <a:off x="3124200" y="76200"/>
            <a:ext cx="3352800" cy="288925"/>
          </a:xfrm>
          <a:prstGeom prst="rect">
            <a:avLst/>
          </a:prstGeom>
        </p:spPr>
        <p:txBody>
          <a:bodyPr/>
          <a:lstStyle/>
          <a:p>
            <a:endParaRPr lang="en-US"/>
          </a:p>
        </p:txBody>
      </p:sp>
      <p:sp>
        <p:nvSpPr>
          <p:cNvPr id="16" name="Slide Number Placeholder 15"/>
          <p:cNvSpPr>
            <a:spLocks noGrp="1"/>
          </p:cNvSpPr>
          <p:nvPr>
            <p:ph type="sldNum" sz="quarter" idx="12"/>
          </p:nvPr>
        </p:nvSpPr>
        <p:spPr/>
        <p:txBody>
          <a:bodyPr/>
          <a:lstStyle/>
          <a:p>
            <a:fld id="{39CF9441-9280-4185-8C95-73FDAEA40D2F}"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8/24/2019</a:t>
            </a:fld>
            <a:endParaRPr lang="en-US"/>
          </a:p>
        </p:txBody>
      </p:sp>
      <p:sp>
        <p:nvSpPr>
          <p:cNvPr id="10" name="Footer Placeholder 9"/>
          <p:cNvSpPr>
            <a:spLocks noGrp="1"/>
          </p:cNvSpPr>
          <p:nvPr>
            <p:ph type="ftr" sz="quarter" idx="11"/>
          </p:nvPr>
        </p:nvSpPr>
        <p:spPr>
          <a:xfrm>
            <a:off x="3124200" y="76200"/>
            <a:ext cx="3352800" cy="288925"/>
          </a:xfrm>
          <a:prstGeom prst="rect">
            <a:avLst/>
          </a:prstGeom>
        </p:spPr>
        <p:txBody>
          <a:bodyPr/>
          <a:lstStyle/>
          <a:p>
            <a:endParaRPr lang="en-US"/>
          </a:p>
        </p:txBody>
      </p:sp>
      <p:sp>
        <p:nvSpPr>
          <p:cNvPr id="31" name="Slide Number Placeholder 30"/>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8/24/2019</a:t>
            </a:fld>
            <a:endParaRPr lang="en-US"/>
          </a:p>
        </p:txBody>
      </p:sp>
      <p:sp>
        <p:nvSpPr>
          <p:cNvPr id="6" name="Footer Placeholder 5"/>
          <p:cNvSpPr>
            <a:spLocks noGrp="1"/>
          </p:cNvSpPr>
          <p:nvPr>
            <p:ph type="ftr" sz="quarter" idx="11"/>
          </p:nvPr>
        </p:nvSpPr>
        <p:spPr>
          <a:xfrm>
            <a:off x="3124200" y="76200"/>
            <a:ext cx="3352800" cy="288925"/>
          </a:xfrm>
          <a:prstGeom prst="rect">
            <a:avLst/>
          </a:prstGeom>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39CF9441-9280-4185-8C95-73FDAEA40D2F}"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8/24/2019</a:t>
            </a:fld>
            <a:endParaRPr lang="en-US"/>
          </a:p>
        </p:txBody>
      </p:sp>
      <p:sp>
        <p:nvSpPr>
          <p:cNvPr id="21" name="Footer Placeholder 20"/>
          <p:cNvSpPr>
            <a:spLocks noGrp="1"/>
          </p:cNvSpPr>
          <p:nvPr>
            <p:ph type="ftr" sz="quarter" idx="11"/>
          </p:nvPr>
        </p:nvSpPr>
        <p:spPr>
          <a:xfrm>
            <a:off x="3124200" y="76200"/>
            <a:ext cx="3352800" cy="2889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8/24/2019</a:t>
            </a:fld>
            <a:endParaRPr lang="en-US"/>
          </a:p>
        </p:txBody>
      </p:sp>
      <p:sp>
        <p:nvSpPr>
          <p:cNvPr id="24" name="Footer Placeholder 23"/>
          <p:cNvSpPr>
            <a:spLocks noGrp="1"/>
          </p:cNvSpPr>
          <p:nvPr>
            <p:ph type="ftr" sz="quarter" idx="11"/>
          </p:nvPr>
        </p:nvSpPr>
        <p:spPr>
          <a:xfrm>
            <a:off x="3124200" y="76200"/>
            <a:ext cx="3352800" cy="2889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8/24/2019</a:t>
            </a:fld>
            <a:endParaRPr lang="en-US"/>
          </a:p>
        </p:txBody>
      </p:sp>
      <p:sp>
        <p:nvSpPr>
          <p:cNvPr id="29" name="Footer Placeholder 28"/>
          <p:cNvSpPr>
            <a:spLocks noGrp="1"/>
          </p:cNvSpPr>
          <p:nvPr>
            <p:ph type="ftr" sz="quarter" idx="11"/>
          </p:nvPr>
        </p:nvSpPr>
        <p:spPr>
          <a:xfrm>
            <a:off x="3124200" y="76200"/>
            <a:ext cx="3352800" cy="2889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8/24/2019</a:t>
            </a:fld>
            <a:endParaRPr lang="en-US"/>
          </a:p>
        </p:txBody>
      </p:sp>
      <p:sp>
        <p:nvSpPr>
          <p:cNvPr id="5" name="Footer Placeholder 4"/>
          <p:cNvSpPr>
            <a:spLocks noGrp="1"/>
          </p:cNvSpPr>
          <p:nvPr>
            <p:ph type="ftr" sz="quarter" idx="11"/>
          </p:nvPr>
        </p:nvSpPr>
        <p:spPr>
          <a:xfrm>
            <a:off x="3124200" y="76200"/>
            <a:ext cx="3352800" cy="288925"/>
          </a:xfrm>
          <a:prstGeom prst="rect">
            <a:avLst/>
          </a:prstGeom>
        </p:spPr>
        <p:txBody>
          <a:bodyPr/>
          <a:lstStyle/>
          <a:p>
            <a:endParaRPr lang="en-US"/>
          </a:p>
        </p:txBody>
      </p:sp>
      <p:sp>
        <p:nvSpPr>
          <p:cNvPr id="31" name="Slide Number Placeholder 30"/>
          <p:cNvSpPr>
            <a:spLocks noGrp="1"/>
          </p:cNvSpPr>
          <p:nvPr>
            <p:ph type="sldNum" sz="quarter" idx="12"/>
          </p:nvPr>
        </p:nvSpPr>
        <p:spPr/>
        <p:txBody>
          <a:bodyPr/>
          <a:lstStyle/>
          <a:p>
            <a:fld id="{39CF9441-9280-4185-8C95-73FDAEA40D2F}"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0" y="1066800"/>
            <a:ext cx="9144000" cy="5791200"/>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39CF9441-9280-4185-8C95-73FDAEA40D2F}" type="slidenum">
              <a:rPr lang="en-US" smtClean="0"/>
              <a:pPr/>
              <a:t>‹#›</a:t>
            </a:fld>
            <a:endParaRPr lang="en-US"/>
          </a:p>
        </p:txBody>
      </p:sp>
      <p:sp>
        <p:nvSpPr>
          <p:cNvPr id="10" name="Title Placeholder 9"/>
          <p:cNvSpPr>
            <a:spLocks noGrp="1"/>
          </p:cNvSpPr>
          <p:nvPr>
            <p:ph type="title"/>
          </p:nvPr>
        </p:nvSpPr>
        <p:spPr>
          <a:xfrm>
            <a:off x="0" y="0"/>
            <a:ext cx="9144000" cy="1066800"/>
          </a:xfrm>
          <a:prstGeom prst="rect">
            <a:avLst/>
          </a:prstGeom>
          <a:effectLst/>
        </p:spPr>
        <p:txBody>
          <a:bodyPr vert="horz" anchor="ctr">
            <a:noAutofit/>
          </a:bodyPr>
          <a:lstStyle/>
          <a:p>
            <a:r>
              <a:rPr kumimoji="0" lang="en-US" dirty="0" smtClean="0"/>
              <a:t>Click to edit Master title</a:t>
            </a:r>
            <a:endParaRPr kumimoji="0" lang="en-US" dirty="0"/>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400" kern="1200" cap="all" baseline="0">
          <a:solidFill>
            <a:schemeClr val="tx2"/>
          </a:solidFill>
          <a:effectLst/>
          <a:latin typeface="Tahoma" pitchFamily="34" charset="0"/>
          <a:ea typeface="Tahoma" pitchFamily="34" charset="0"/>
          <a:cs typeface="Tahoma" pitchFamily="34" charset="0"/>
        </a:defRPr>
      </a:lvl1pPr>
    </p:titleStyle>
    <p:bodyStyle>
      <a:lvl1pPr marL="342900" indent="-342900" algn="l" rtl="0" eaLnBrk="1" latinLnBrk="0" hangingPunct="1">
        <a:spcBef>
          <a:spcPct val="20000"/>
        </a:spcBef>
        <a:buClr>
          <a:schemeClr val="accent3">
            <a:lumMod val="50000"/>
          </a:schemeClr>
        </a:buClr>
        <a:buSzPct val="70000"/>
        <a:buFont typeface="Wingdings 2"/>
        <a:buChar char=""/>
        <a:defRPr kumimoji="0" sz="2800" kern="1200">
          <a:solidFill>
            <a:schemeClr val="tx2"/>
          </a:solidFill>
          <a:latin typeface="Tahoma" pitchFamily="34" charset="0"/>
          <a:ea typeface="Tahoma" pitchFamily="34" charset="0"/>
          <a:cs typeface="Tahoma" pitchFamily="34" charset="0"/>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Tahoma" pitchFamily="34" charset="0"/>
          <a:ea typeface="Tahoma" pitchFamily="34" charset="0"/>
          <a:cs typeface="Tahoma" pitchFamily="34" charset="0"/>
        </a:defRPr>
      </a:lvl2pPr>
      <a:lvl3pPr marL="1143000" indent="-228600" algn="l" rtl="0" eaLnBrk="1" latinLnBrk="0" hangingPunct="1">
        <a:spcBef>
          <a:spcPct val="20000"/>
        </a:spcBef>
        <a:buClr>
          <a:schemeClr val="accent1"/>
        </a:buClr>
        <a:buSzPct val="70000"/>
        <a:buFont typeface="Wingdings 2"/>
        <a:buChar char=""/>
        <a:defRPr kumimoji="0" sz="2800" kern="1200">
          <a:solidFill>
            <a:schemeClr val="tx2"/>
          </a:solidFill>
          <a:latin typeface="Tahoma" pitchFamily="34" charset="0"/>
          <a:ea typeface="Tahoma" pitchFamily="34" charset="0"/>
          <a:cs typeface="Tahoma" pitchFamily="34" charset="0"/>
        </a:defRPr>
      </a:lvl3pPr>
      <a:lvl4pPr marL="1600200" indent="-228600" algn="l" rtl="0" eaLnBrk="1" latinLnBrk="0" hangingPunct="1">
        <a:spcBef>
          <a:spcPct val="20000"/>
        </a:spcBef>
        <a:buClr>
          <a:schemeClr val="accent1"/>
        </a:buClr>
        <a:buSzPct val="70000"/>
        <a:buFont typeface="Wingdings 2"/>
        <a:buChar char=""/>
        <a:defRPr kumimoji="0" sz="2800" kern="1200">
          <a:solidFill>
            <a:schemeClr val="tx2"/>
          </a:solidFill>
          <a:latin typeface="Tahoma" pitchFamily="34" charset="0"/>
          <a:ea typeface="Tahoma" pitchFamily="34" charset="0"/>
          <a:cs typeface="Tahoma" pitchFamily="34" charset="0"/>
        </a:defRPr>
      </a:lvl4pPr>
      <a:lvl5pPr marL="2057400" indent="-228600" algn="l" rtl="0" eaLnBrk="1" latinLnBrk="0" hangingPunct="1">
        <a:spcBef>
          <a:spcPct val="20000"/>
        </a:spcBef>
        <a:buClr>
          <a:schemeClr val="accent1"/>
        </a:buClr>
        <a:buSzPct val="60000"/>
        <a:buFont typeface="Wingdings 2"/>
        <a:buChar char=""/>
        <a:defRPr kumimoji="0" sz="2800" kern="1200">
          <a:solidFill>
            <a:schemeClr val="tx2"/>
          </a:solidFill>
          <a:latin typeface="Tahoma" pitchFamily="34" charset="0"/>
          <a:ea typeface="Tahoma" pitchFamily="34" charset="0"/>
          <a:cs typeface="Tahoma" pitchFamily="34" charset="0"/>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4495800"/>
            <a:ext cx="8458200" cy="2133600"/>
          </a:xfrm>
        </p:spPr>
        <p:txBody>
          <a:bodyPr>
            <a:normAutofit fontScale="85000" lnSpcReduction="20000"/>
          </a:bodyPr>
          <a:lstStyle/>
          <a:p>
            <a:pPr algn="ctr"/>
            <a:endParaRPr lang="en-US" dirty="0" smtClean="0"/>
          </a:p>
          <a:p>
            <a:pPr algn="ctr"/>
            <a:endParaRPr lang="en-US" dirty="0" smtClean="0"/>
          </a:p>
          <a:p>
            <a:pPr algn="ctr"/>
            <a:endParaRPr lang="en-US" dirty="0" smtClean="0"/>
          </a:p>
          <a:p>
            <a:pPr algn="ctr"/>
            <a:r>
              <a:rPr lang="en-US" dirty="0" smtClean="0"/>
              <a:t>JoLynn Gower</a:t>
            </a:r>
          </a:p>
          <a:p>
            <a:pPr algn="ctr">
              <a:spcBef>
                <a:spcPts val="60"/>
              </a:spcBef>
            </a:pPr>
            <a:r>
              <a:rPr lang="en-US" dirty="0" smtClean="0"/>
              <a:t>Fall 2019</a:t>
            </a:r>
          </a:p>
          <a:p>
            <a:pPr algn="ctr"/>
            <a:r>
              <a:rPr lang="en-US" dirty="0" smtClean="0"/>
              <a:t>jgower@guardingthetruth.org</a:t>
            </a:r>
          </a:p>
          <a:p>
            <a:pPr algn="ctr"/>
            <a:r>
              <a:rPr lang="en-US" dirty="0" smtClean="0"/>
              <a:t>493-6151</a:t>
            </a:r>
          </a:p>
          <a:p>
            <a:pPr algn="ctr"/>
            <a:endParaRPr lang="en-US" dirty="0" smtClean="0"/>
          </a:p>
          <a:p>
            <a:pPr algn="ct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1600200" y="762000"/>
            <a:ext cx="5867400" cy="3152775"/>
          </a:xfrm>
          <a:prstGeom prst="rect">
            <a:avLst/>
          </a:prstGeom>
          <a:noFill/>
          <a:ln w="9525">
            <a:noFill/>
            <a:miter lim="800000"/>
            <a:headEnd/>
            <a:tailEnd/>
          </a:ln>
        </p:spPr>
      </p:pic>
      <p:sp>
        <p:nvSpPr>
          <p:cNvPr id="6" name="TextBox 5"/>
          <p:cNvSpPr txBox="1"/>
          <p:nvPr/>
        </p:nvSpPr>
        <p:spPr>
          <a:xfrm>
            <a:off x="1734979" y="1447800"/>
            <a:ext cx="5611216" cy="2123658"/>
          </a:xfrm>
          <a:prstGeom prst="rect">
            <a:avLst/>
          </a:prstGeom>
          <a:noFill/>
        </p:spPr>
        <p:txBody>
          <a:bodyPr wrap="none" rtlCol="0">
            <a:spAutoFit/>
          </a:bodyPr>
          <a:lstStyle/>
          <a:p>
            <a:pPr algn="ctr"/>
            <a:r>
              <a:rPr lang="en-US" sz="4400" dirty="0" smtClean="0">
                <a:solidFill>
                  <a:schemeClr val="accent6">
                    <a:lumMod val="50000"/>
                  </a:schemeClr>
                </a:solidFill>
                <a:latin typeface="Tahoma" pitchFamily="34" charset="0"/>
                <a:ea typeface="Tahoma" pitchFamily="34" charset="0"/>
                <a:cs typeface="Tahoma" pitchFamily="34" charset="0"/>
              </a:rPr>
              <a:t>A FIRM FOUNDATION</a:t>
            </a:r>
          </a:p>
          <a:p>
            <a:pPr algn="ctr"/>
            <a:r>
              <a:rPr lang="en-US" sz="4400" dirty="0" smtClean="0">
                <a:solidFill>
                  <a:schemeClr val="accent6">
                    <a:lumMod val="50000"/>
                  </a:schemeClr>
                </a:solidFill>
                <a:latin typeface="Tahoma" pitchFamily="34" charset="0"/>
                <a:ea typeface="Tahoma" pitchFamily="34" charset="0"/>
                <a:cs typeface="Tahoma" pitchFamily="34" charset="0"/>
              </a:rPr>
              <a:t>FOR</a:t>
            </a:r>
          </a:p>
          <a:p>
            <a:pPr algn="ctr"/>
            <a:r>
              <a:rPr lang="en-US" sz="4400" dirty="0" smtClean="0">
                <a:solidFill>
                  <a:schemeClr val="accent6">
                    <a:lumMod val="50000"/>
                  </a:schemeClr>
                </a:solidFill>
                <a:latin typeface="Tahoma" pitchFamily="34" charset="0"/>
                <a:ea typeface="Tahoma" pitchFamily="34" charset="0"/>
                <a:cs typeface="Tahoma" pitchFamily="34" charset="0"/>
              </a:rPr>
              <a:t>TROUBLED TIMES</a:t>
            </a:r>
            <a:endParaRPr lang="en-US" sz="4400" dirty="0">
              <a:solidFill>
                <a:schemeClr val="accent6">
                  <a:lumMod val="50000"/>
                </a:schemeClr>
              </a:solidFill>
              <a:latin typeface="Tahoma" pitchFamily="34" charset="0"/>
              <a:ea typeface="Tahoma" pitchFamily="34" charset="0"/>
              <a:cs typeface="Tahom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FORFEIT THE SOUL</a:t>
            </a:r>
            <a:endParaRPr lang="en-US" dirty="0"/>
          </a:p>
        </p:txBody>
      </p:sp>
      <p:sp>
        <p:nvSpPr>
          <p:cNvPr id="3" name="Content Placeholder 2"/>
          <p:cNvSpPr>
            <a:spLocks noGrp="1"/>
          </p:cNvSpPr>
          <p:nvPr>
            <p:ph idx="1"/>
          </p:nvPr>
        </p:nvSpPr>
        <p:spPr/>
        <p:txBody>
          <a:bodyPr>
            <a:normAutofit/>
          </a:bodyPr>
          <a:lstStyle/>
          <a:p>
            <a:pPr>
              <a:lnSpc>
                <a:spcPct val="90000"/>
              </a:lnSpc>
              <a:spcBef>
                <a:spcPts val="300"/>
              </a:spcBef>
            </a:pPr>
            <a:r>
              <a:rPr lang="en-US" b="1" dirty="0" smtClean="0"/>
              <a:t>Matthew 16:24-26</a:t>
            </a:r>
            <a:r>
              <a:rPr lang="en-US" dirty="0" smtClean="0"/>
              <a:t> Then Jesus said to His disciples, "If anyone wishes to come after Me, he must </a:t>
            </a:r>
            <a:r>
              <a:rPr lang="en-US" dirty="0" smtClean="0">
                <a:effectLst>
                  <a:outerShdw blurRad="38100" dist="38100" dir="2700000" algn="tl">
                    <a:srgbClr val="000000">
                      <a:alpha val="43137"/>
                    </a:srgbClr>
                  </a:outerShdw>
                </a:effectLst>
              </a:rPr>
              <a:t>deny</a:t>
            </a:r>
            <a:r>
              <a:rPr lang="en-US" dirty="0" smtClean="0"/>
              <a:t> himself, and </a:t>
            </a:r>
            <a:r>
              <a:rPr lang="en-US" dirty="0" smtClean="0">
                <a:effectLst>
                  <a:outerShdw blurRad="38100" dist="38100" dir="2700000" algn="tl">
                    <a:srgbClr val="000000">
                      <a:alpha val="43137"/>
                    </a:srgbClr>
                  </a:outerShdw>
                </a:effectLst>
              </a:rPr>
              <a:t>take up his cross and follow </a:t>
            </a:r>
            <a:r>
              <a:rPr lang="en-US" dirty="0" smtClean="0"/>
              <a:t>Me. For whoever wishes to save his life will lose it; but whoever loses his life for My sake will find it.  For what will it profit a man if he gains the whole world and forfeits his soul? Or what will a man give in exchange for his soul? </a:t>
            </a:r>
            <a:endParaRPr lang="en-US" sz="2400" dirty="0" smtClean="0"/>
          </a:p>
          <a:p>
            <a:pPr>
              <a:lnSpc>
                <a:spcPct val="90000"/>
              </a:lnSpc>
              <a:spcBef>
                <a:spcPts val="300"/>
              </a:spcBef>
            </a:pPr>
            <a:r>
              <a:rPr lang="en-US" dirty="0" smtClean="0"/>
              <a:t>Soul: </a:t>
            </a:r>
            <a:r>
              <a:rPr lang="en-US" i="1" dirty="0" smtClean="0"/>
              <a:t>psuche: </a:t>
            </a:r>
            <a:r>
              <a:rPr lang="en-US" dirty="0" smtClean="0"/>
              <a:t>the human principal; the seat of mind, will, and purpose whereas </a:t>
            </a:r>
            <a:r>
              <a:rPr lang="en-US" i="1" dirty="0" err="1" smtClean="0"/>
              <a:t>pneuma</a:t>
            </a:r>
            <a:r>
              <a:rPr lang="en-US" dirty="0" smtClean="0"/>
              <a:t> is the rational, immortal spiritual being sometimes called soul</a:t>
            </a:r>
          </a:p>
          <a:p>
            <a:pPr>
              <a:lnSpc>
                <a:spcPct val="90000"/>
              </a:lnSpc>
              <a:spcBef>
                <a:spcPts val="300"/>
              </a:spcBef>
            </a:pPr>
            <a:r>
              <a:rPr lang="en-US" dirty="0" smtClean="0"/>
              <a:t>2 parts: Jesus’ purpose was salvation for people; </a:t>
            </a:r>
          </a:p>
          <a:p>
            <a:pPr>
              <a:lnSpc>
                <a:spcPct val="90000"/>
              </a:lnSpc>
              <a:spcBef>
                <a:spcPts val="300"/>
              </a:spcBef>
              <a:buNone/>
            </a:pPr>
            <a:r>
              <a:rPr lang="en-US" dirty="0" smtClean="0"/>
              <a:t>    </a:t>
            </a:r>
            <a:r>
              <a:rPr lang="en-US" b="1" dirty="0" smtClean="0"/>
              <a:t>part 1 </a:t>
            </a:r>
            <a:r>
              <a:rPr lang="en-US" dirty="0" smtClean="0"/>
              <a:t>is to accept Jesus (wish to come after Him)</a:t>
            </a:r>
          </a:p>
          <a:p>
            <a:pPr>
              <a:lnSpc>
                <a:spcPct val="90000"/>
              </a:lnSpc>
              <a:spcBef>
                <a:spcPts val="300"/>
              </a:spcBef>
              <a:buNone/>
            </a:pPr>
            <a:r>
              <a:rPr lang="en-US" dirty="0" smtClean="0"/>
              <a:t>    </a:t>
            </a:r>
            <a:r>
              <a:rPr lang="en-US" b="1" dirty="0" smtClean="0"/>
              <a:t>part 2 </a:t>
            </a:r>
            <a:r>
              <a:rPr lang="en-US" dirty="0" smtClean="0"/>
              <a:t>is to fulfill the purpose that Jesus has for you</a:t>
            </a:r>
          </a:p>
          <a:p>
            <a:pPr>
              <a:lnSpc>
                <a:spcPct val="90000"/>
              </a:lnSpc>
              <a:spcBef>
                <a:spcPts val="300"/>
              </a:spcBef>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CALL TO PURPOSE</a:t>
            </a:r>
            <a:endParaRPr lang="en-US" sz="4800" dirty="0"/>
          </a:p>
        </p:txBody>
      </p:sp>
      <p:sp>
        <p:nvSpPr>
          <p:cNvPr id="3" name="Content Placeholder 2"/>
          <p:cNvSpPr>
            <a:spLocks noGrp="1"/>
          </p:cNvSpPr>
          <p:nvPr>
            <p:ph idx="1"/>
          </p:nvPr>
        </p:nvSpPr>
        <p:spPr/>
        <p:txBody>
          <a:bodyPr>
            <a:noAutofit/>
          </a:bodyPr>
          <a:lstStyle/>
          <a:p>
            <a:pPr>
              <a:lnSpc>
                <a:spcPct val="90000"/>
              </a:lnSpc>
              <a:spcBef>
                <a:spcPts val="0"/>
              </a:spcBef>
            </a:pPr>
            <a:r>
              <a:rPr lang="en-US" b="1" dirty="0" smtClean="0"/>
              <a:t>Acts 26:14-18</a:t>
            </a:r>
            <a:r>
              <a:rPr lang="en-US" dirty="0" smtClean="0"/>
              <a:t> "And when we had all fallen to the ground, I heard a voice saying to me in the Hebrew dialect, 'Saul, Saul, why are you persecuting Me? It is </a:t>
            </a:r>
            <a:r>
              <a:rPr lang="en-US" spc="-150" dirty="0" smtClean="0"/>
              <a:t>hard for you to kick </a:t>
            </a:r>
            <a:r>
              <a:rPr lang="en-US" dirty="0" smtClean="0"/>
              <a:t>against the goads.’ And I said, 'Who are You, Lord?' And the Lord said, 'I am Jesus </a:t>
            </a:r>
            <a:r>
              <a:rPr lang="en-US" spc="-150" dirty="0" smtClean="0"/>
              <a:t>whom you are </a:t>
            </a:r>
            <a:r>
              <a:rPr lang="en-US" dirty="0" smtClean="0"/>
              <a:t>persecuting</a:t>
            </a:r>
            <a:r>
              <a:rPr lang="en-US" spc="-150" dirty="0" smtClean="0"/>
              <a:t>. But get up </a:t>
            </a:r>
            <a:r>
              <a:rPr lang="en-US" dirty="0" smtClean="0"/>
              <a:t>and</a:t>
            </a:r>
            <a:r>
              <a:rPr lang="en-US" spc="-150" dirty="0" smtClean="0"/>
              <a:t> stand on your feet; </a:t>
            </a:r>
            <a:r>
              <a:rPr lang="en-US" dirty="0" smtClean="0"/>
              <a:t>for    for this purpose I have appeared </a:t>
            </a:r>
            <a:r>
              <a:rPr lang="en-US" spc="-150" dirty="0" smtClean="0"/>
              <a:t>to you, to </a:t>
            </a:r>
            <a:r>
              <a:rPr lang="en-US" dirty="0" smtClean="0"/>
              <a:t>appoint you a minister and a witness not only to the things which you have seen, but also to the things in which I will appear to you, rescuing you from the </a:t>
            </a:r>
            <a:r>
              <a:rPr lang="en-US" i="1" dirty="0" smtClean="0"/>
              <a:t>Jewish</a:t>
            </a:r>
            <a:r>
              <a:rPr lang="en-US" dirty="0" smtClean="0"/>
              <a:t> people and from the Gentiles, to whom I am sending you, to open their eyes so that they may turn from darkness </a:t>
            </a:r>
            <a:r>
              <a:rPr lang="en-US" spc="-150" dirty="0" smtClean="0"/>
              <a:t>to light and from the </a:t>
            </a:r>
            <a:r>
              <a:rPr lang="en-US" dirty="0" smtClean="0"/>
              <a:t>dominion of Satan to God, that they may receive forgiveness of sins and an inheritance among those who have been sanctified by faith in Me.'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GOD REALLY IS IN CONTROL</a:t>
            </a:r>
            <a:endParaRPr lang="en-US" dirty="0"/>
          </a:p>
        </p:txBody>
      </p:sp>
      <p:sp>
        <p:nvSpPr>
          <p:cNvPr id="3" name="Content Placeholder 2"/>
          <p:cNvSpPr>
            <a:spLocks noGrp="1"/>
          </p:cNvSpPr>
          <p:nvPr>
            <p:ph idx="1"/>
          </p:nvPr>
        </p:nvSpPr>
        <p:spPr/>
        <p:txBody>
          <a:bodyPr>
            <a:normAutofit fontScale="92500" lnSpcReduction="20000"/>
          </a:bodyPr>
          <a:lstStyle/>
          <a:p>
            <a:pPr>
              <a:lnSpc>
                <a:spcPct val="105000"/>
              </a:lnSpc>
              <a:spcBef>
                <a:spcPts val="300"/>
              </a:spcBef>
            </a:pPr>
            <a:r>
              <a:rPr lang="en-US" sz="3000" b="1" dirty="0" smtClean="0"/>
              <a:t>Philippians </a:t>
            </a:r>
            <a:r>
              <a:rPr lang="en-US" sz="3000" b="1" spc="-150" dirty="0" smtClean="0"/>
              <a:t>2:12-13 </a:t>
            </a:r>
            <a:r>
              <a:rPr lang="en-US" sz="3000" spc="-150" dirty="0" smtClean="0"/>
              <a:t> So then, </a:t>
            </a:r>
            <a:r>
              <a:rPr lang="en-US" sz="3000" dirty="0" smtClean="0"/>
              <a:t>my beloved, just as you have always obeyed</a:t>
            </a:r>
            <a:r>
              <a:rPr lang="en-US" sz="3000" spc="-150" dirty="0" smtClean="0"/>
              <a:t>, not as in my </a:t>
            </a:r>
            <a:r>
              <a:rPr lang="en-US" sz="3000" dirty="0" smtClean="0"/>
              <a:t>presence </a:t>
            </a:r>
            <a:r>
              <a:rPr lang="en-US" sz="3000" spc="-150" dirty="0" smtClean="0"/>
              <a:t>only, but </a:t>
            </a:r>
            <a:r>
              <a:rPr lang="en-US" sz="3000" dirty="0" smtClean="0"/>
              <a:t>now much more in my absence, work out your salvation with fear and trembling; </a:t>
            </a:r>
            <a:r>
              <a:rPr lang="en-US" sz="3000" dirty="0" smtClean="0"/>
              <a:t>for </a:t>
            </a:r>
            <a:r>
              <a:rPr lang="en-US" sz="3000" dirty="0" smtClean="0"/>
              <a:t>it is God who is at work in you, both to will and to work for </a:t>
            </a:r>
            <a:r>
              <a:rPr lang="en-US" sz="3000" i="1" dirty="0" smtClean="0"/>
              <a:t>His</a:t>
            </a:r>
            <a:r>
              <a:rPr lang="en-US" sz="3000" dirty="0" smtClean="0"/>
              <a:t> good pleasure. </a:t>
            </a:r>
            <a:endParaRPr lang="en-US" sz="3000" dirty="0" smtClean="0"/>
          </a:p>
          <a:p>
            <a:pPr>
              <a:lnSpc>
                <a:spcPct val="105000"/>
              </a:lnSpc>
              <a:spcBef>
                <a:spcPts val="300"/>
              </a:spcBef>
            </a:pPr>
            <a:r>
              <a:rPr lang="en-US" sz="3000" b="1" dirty="0" smtClean="0"/>
              <a:t>2 Timothy 1:8-9 </a:t>
            </a:r>
            <a:r>
              <a:rPr lang="en-US" sz="3000" dirty="0" smtClean="0"/>
              <a:t>Therefore </a:t>
            </a:r>
            <a:r>
              <a:rPr lang="en-US" sz="3000" dirty="0" smtClean="0"/>
              <a:t>do not be ashamed of the testimony of our Lord or of me His prisoner, but join with </a:t>
            </a:r>
            <a:r>
              <a:rPr lang="en-US" sz="3000" i="1" dirty="0" smtClean="0"/>
              <a:t>me</a:t>
            </a:r>
            <a:r>
              <a:rPr lang="en-US" sz="3000" dirty="0" smtClean="0"/>
              <a:t> in suffering for the gospel according to the power of God, </a:t>
            </a:r>
            <a:r>
              <a:rPr lang="en-US" sz="3000" dirty="0" smtClean="0"/>
              <a:t>who </a:t>
            </a:r>
            <a:r>
              <a:rPr lang="en-US" sz="3000" dirty="0" smtClean="0"/>
              <a:t>has saved us and called us with a holy calling, not according to our works, but according to His own purpose and grace which was granted us in Christ Jesus from all </a:t>
            </a:r>
            <a:r>
              <a:rPr lang="en-US" sz="3000" dirty="0" smtClean="0"/>
              <a:t>eternity…</a:t>
            </a:r>
          </a:p>
          <a:p>
            <a:pPr>
              <a:lnSpc>
                <a:spcPct val="105000"/>
              </a:lnSpc>
              <a:spcBef>
                <a:spcPts val="300"/>
              </a:spcBef>
            </a:pPr>
            <a:r>
              <a:rPr lang="en-US" sz="3000" b="1" dirty="0" smtClean="0"/>
              <a:t>Exodus </a:t>
            </a:r>
            <a:r>
              <a:rPr lang="en-US" sz="3000" b="1" dirty="0" smtClean="0"/>
              <a:t>9:16 </a:t>
            </a:r>
            <a:r>
              <a:rPr lang="en-US" sz="3000" dirty="0" smtClean="0"/>
              <a:t>But</a:t>
            </a:r>
            <a:r>
              <a:rPr lang="en-US" sz="3000" dirty="0" smtClean="0"/>
              <a:t>, indeed, for this reason I have allowed you to remain, in order to show you My power and </a:t>
            </a:r>
            <a:r>
              <a:rPr lang="en-US" sz="3000" spc="-150" dirty="0" smtClean="0"/>
              <a:t>in order to </a:t>
            </a:r>
            <a:r>
              <a:rPr lang="en-US" sz="3000" dirty="0" smtClean="0"/>
              <a:t>proclaim My name through all </a:t>
            </a:r>
            <a:r>
              <a:rPr lang="en-US" dirty="0" smtClean="0"/>
              <a:t>the earth</a:t>
            </a:r>
            <a:r>
              <a:rPr lang="en-US" dirty="0" smtClean="0"/>
              <a: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ABOUT THIS CLASS</a:t>
            </a:r>
            <a:endParaRPr lang="en-US" sz="4800" dirty="0"/>
          </a:p>
        </p:txBody>
      </p:sp>
      <p:sp>
        <p:nvSpPr>
          <p:cNvPr id="3" name="Content Placeholder 2"/>
          <p:cNvSpPr>
            <a:spLocks noGrp="1"/>
          </p:cNvSpPr>
          <p:nvPr>
            <p:ph idx="1"/>
          </p:nvPr>
        </p:nvSpPr>
        <p:spPr/>
        <p:txBody>
          <a:bodyPr>
            <a:noAutofit/>
          </a:bodyPr>
          <a:lstStyle/>
          <a:p>
            <a:pPr>
              <a:lnSpc>
                <a:spcPct val="95000"/>
              </a:lnSpc>
              <a:spcBef>
                <a:spcPts val="300"/>
              </a:spcBef>
            </a:pPr>
            <a:r>
              <a:rPr lang="en-US" sz="3200" b="1" dirty="0" smtClean="0">
                <a:solidFill>
                  <a:schemeClr val="accent2">
                    <a:lumMod val="50000"/>
                  </a:schemeClr>
                </a:solidFill>
              </a:rPr>
              <a:t>You will need:</a:t>
            </a:r>
          </a:p>
          <a:p>
            <a:pPr>
              <a:lnSpc>
                <a:spcPct val="95000"/>
              </a:lnSpc>
              <a:spcBef>
                <a:spcPts val="300"/>
              </a:spcBef>
              <a:buNone/>
            </a:pPr>
            <a:r>
              <a:rPr lang="en-US" sz="3200" dirty="0" smtClean="0">
                <a:solidFill>
                  <a:schemeClr val="accent2">
                    <a:lumMod val="50000"/>
                  </a:schemeClr>
                </a:solidFill>
              </a:rPr>
              <a:t>     A good Bible translation</a:t>
            </a:r>
          </a:p>
          <a:p>
            <a:pPr>
              <a:lnSpc>
                <a:spcPct val="95000"/>
              </a:lnSpc>
              <a:spcBef>
                <a:spcPts val="0"/>
              </a:spcBef>
              <a:buNone/>
            </a:pPr>
            <a:r>
              <a:rPr lang="en-US" sz="3200" dirty="0" smtClean="0">
                <a:solidFill>
                  <a:schemeClr val="accent2">
                    <a:lumMod val="50000"/>
                  </a:schemeClr>
                </a:solidFill>
              </a:rPr>
              <a:t>     A workbook</a:t>
            </a:r>
            <a:r>
              <a:rPr lang="en-US" sz="3200" dirty="0" smtClean="0"/>
              <a:t> </a:t>
            </a:r>
            <a:r>
              <a:rPr lang="en-US" sz="3200" dirty="0" smtClean="0">
                <a:solidFill>
                  <a:schemeClr val="accent2">
                    <a:lumMod val="50000"/>
                  </a:schemeClr>
                </a:solidFill>
              </a:rPr>
              <a:t>(only for students in the class;</a:t>
            </a:r>
          </a:p>
          <a:p>
            <a:pPr>
              <a:lnSpc>
                <a:spcPct val="95000"/>
              </a:lnSpc>
              <a:spcBef>
                <a:spcPts val="0"/>
              </a:spcBef>
              <a:buNone/>
            </a:pPr>
            <a:r>
              <a:rPr lang="en-US" sz="3200" dirty="0" smtClean="0">
                <a:solidFill>
                  <a:schemeClr val="accent2">
                    <a:lumMod val="50000"/>
                  </a:schemeClr>
                </a:solidFill>
              </a:rPr>
              <a:t>         other workbooks available online)</a:t>
            </a:r>
          </a:p>
          <a:p>
            <a:pPr>
              <a:lnSpc>
                <a:spcPct val="95000"/>
              </a:lnSpc>
              <a:spcBef>
                <a:spcPts val="300"/>
              </a:spcBef>
            </a:pPr>
            <a:r>
              <a:rPr lang="en-US" sz="3200" dirty="0" smtClean="0">
                <a:solidFill>
                  <a:schemeClr val="accent2">
                    <a:lumMod val="50000"/>
                  </a:schemeClr>
                </a:solidFill>
              </a:rPr>
              <a:t>  </a:t>
            </a:r>
            <a:r>
              <a:rPr lang="en-US" sz="3200" b="1" dirty="0" smtClean="0">
                <a:solidFill>
                  <a:schemeClr val="accent2">
                    <a:lumMod val="50000"/>
                  </a:schemeClr>
                </a:solidFill>
              </a:rPr>
              <a:t>Recommended:</a:t>
            </a:r>
          </a:p>
          <a:p>
            <a:pPr>
              <a:lnSpc>
                <a:spcPct val="95000"/>
              </a:lnSpc>
              <a:spcBef>
                <a:spcPts val="300"/>
              </a:spcBef>
              <a:buNone/>
            </a:pPr>
            <a:r>
              <a:rPr lang="en-US" sz="3200" dirty="0" smtClean="0">
                <a:solidFill>
                  <a:schemeClr val="accent2">
                    <a:lumMod val="50000"/>
                  </a:schemeClr>
                </a:solidFill>
              </a:rPr>
              <a:t>     A Bible concordance (</a:t>
            </a:r>
            <a:r>
              <a:rPr lang="en-US" dirty="0" smtClean="0">
                <a:solidFill>
                  <a:schemeClr val="accent2">
                    <a:lumMod val="50000"/>
                  </a:schemeClr>
                </a:solidFill>
              </a:rPr>
              <a:t>keyed to your translation)</a:t>
            </a:r>
          </a:p>
          <a:p>
            <a:pPr>
              <a:lnSpc>
                <a:spcPct val="95000"/>
              </a:lnSpc>
              <a:spcBef>
                <a:spcPts val="300"/>
              </a:spcBef>
              <a:buNone/>
            </a:pPr>
            <a:r>
              <a:rPr lang="en-US" sz="3200" dirty="0" smtClean="0">
                <a:solidFill>
                  <a:schemeClr val="accent2">
                    <a:lumMod val="50000"/>
                  </a:schemeClr>
                </a:solidFill>
              </a:rPr>
              <a:t>     A Bible dictionary</a:t>
            </a:r>
          </a:p>
          <a:p>
            <a:pPr>
              <a:lnSpc>
                <a:spcPct val="95000"/>
              </a:lnSpc>
              <a:spcBef>
                <a:spcPts val="0"/>
              </a:spcBef>
            </a:pPr>
            <a:r>
              <a:rPr lang="en-US" sz="3200" dirty="0" smtClean="0">
                <a:solidFill>
                  <a:schemeClr val="accent2">
                    <a:lumMod val="50000"/>
                  </a:schemeClr>
                </a:solidFill>
              </a:rPr>
              <a:t>  You will get the most from the class if you</a:t>
            </a:r>
          </a:p>
          <a:p>
            <a:pPr>
              <a:lnSpc>
                <a:spcPct val="95000"/>
              </a:lnSpc>
              <a:spcBef>
                <a:spcPts val="0"/>
              </a:spcBef>
              <a:buNone/>
            </a:pPr>
            <a:r>
              <a:rPr lang="en-US" sz="3200" dirty="0" smtClean="0">
                <a:solidFill>
                  <a:schemeClr val="accent2">
                    <a:lumMod val="50000"/>
                  </a:schemeClr>
                </a:solidFill>
              </a:rPr>
              <a:t>        work through the assigned section </a:t>
            </a:r>
            <a:r>
              <a:rPr lang="en-US" sz="3200" b="1" dirty="0" smtClean="0">
                <a:solidFill>
                  <a:schemeClr val="accent2">
                    <a:lumMod val="50000"/>
                  </a:schemeClr>
                </a:solidFill>
              </a:rPr>
              <a:t>before</a:t>
            </a:r>
          </a:p>
          <a:p>
            <a:pPr>
              <a:lnSpc>
                <a:spcPct val="95000"/>
              </a:lnSpc>
              <a:spcBef>
                <a:spcPts val="0"/>
              </a:spcBef>
              <a:buNone/>
            </a:pPr>
            <a:r>
              <a:rPr lang="en-US" sz="3200" b="1" dirty="0" smtClean="0">
                <a:solidFill>
                  <a:schemeClr val="accent2">
                    <a:lumMod val="50000"/>
                  </a:schemeClr>
                </a:solidFill>
              </a:rPr>
              <a:t>       </a:t>
            </a:r>
            <a:r>
              <a:rPr lang="en-US" sz="3200" dirty="0" smtClean="0">
                <a:solidFill>
                  <a:schemeClr val="accent2">
                    <a:lumMod val="50000"/>
                  </a:schemeClr>
                </a:solidFill>
              </a:rPr>
              <a:t> class meetings</a:t>
            </a:r>
          </a:p>
          <a:p>
            <a:pPr>
              <a:lnSpc>
                <a:spcPct val="95000"/>
              </a:lnSpc>
              <a:spcBef>
                <a:spcPts val="0"/>
              </a:spcBef>
            </a:pPr>
            <a:r>
              <a:rPr lang="en-US" sz="3200" dirty="0" smtClean="0">
                <a:solidFill>
                  <a:schemeClr val="accent2">
                    <a:lumMod val="50000"/>
                  </a:schemeClr>
                </a:solidFill>
              </a:rPr>
              <a:t>  </a:t>
            </a:r>
            <a:r>
              <a:rPr lang="en-US" sz="3200" b="1" dirty="0" smtClean="0">
                <a:solidFill>
                  <a:schemeClr val="accent2">
                    <a:lumMod val="50000"/>
                  </a:schemeClr>
                </a:solidFill>
              </a:rPr>
              <a:t>Audio</a:t>
            </a:r>
            <a:r>
              <a:rPr lang="en-US" sz="3200" dirty="0" smtClean="0">
                <a:solidFill>
                  <a:schemeClr val="accent2">
                    <a:lumMod val="50000"/>
                  </a:schemeClr>
                </a:solidFill>
              </a:rPr>
              <a:t> recordings</a:t>
            </a:r>
            <a:r>
              <a:rPr lang="en-US" sz="3200" spc="-150" dirty="0" smtClean="0">
                <a:solidFill>
                  <a:schemeClr val="accent2">
                    <a:lumMod val="50000"/>
                  </a:schemeClr>
                </a:solidFill>
              </a:rPr>
              <a:t>, </a:t>
            </a:r>
            <a:r>
              <a:rPr lang="en-US" sz="3200" dirty="0" smtClean="0">
                <a:solidFill>
                  <a:schemeClr val="accent2">
                    <a:lumMod val="50000"/>
                  </a:schemeClr>
                </a:solidFill>
              </a:rPr>
              <a:t>books</a:t>
            </a:r>
            <a:r>
              <a:rPr lang="en-US" sz="3200" spc="-150" dirty="0" smtClean="0">
                <a:solidFill>
                  <a:schemeClr val="accent2">
                    <a:lumMod val="50000"/>
                  </a:schemeClr>
                </a:solidFill>
              </a:rPr>
              <a:t> and </a:t>
            </a:r>
            <a:r>
              <a:rPr lang="en-US" sz="3200" dirty="0" err="1" smtClean="0">
                <a:solidFill>
                  <a:schemeClr val="accent2">
                    <a:lumMod val="50000"/>
                  </a:schemeClr>
                </a:solidFill>
              </a:rPr>
              <a:t>powerpoint</a:t>
            </a:r>
            <a:endParaRPr lang="en-US" sz="3200" dirty="0" smtClean="0">
              <a:solidFill>
                <a:schemeClr val="accent2">
                  <a:lumMod val="50000"/>
                </a:schemeClr>
              </a:solidFill>
            </a:endParaRPr>
          </a:p>
          <a:p>
            <a:pPr>
              <a:lnSpc>
                <a:spcPct val="95000"/>
              </a:lnSpc>
              <a:spcBef>
                <a:spcPts val="0"/>
              </a:spcBef>
              <a:buNone/>
            </a:pPr>
            <a:r>
              <a:rPr lang="en-US" sz="3200" dirty="0" smtClean="0">
                <a:solidFill>
                  <a:schemeClr val="accent2">
                    <a:lumMod val="50000"/>
                  </a:schemeClr>
                </a:solidFill>
              </a:rPr>
              <a:t>       available at: </a:t>
            </a:r>
            <a:r>
              <a:rPr lang="en-US" sz="3200" b="1" dirty="0" smtClean="0">
                <a:solidFill>
                  <a:schemeClr val="accent2">
                    <a:lumMod val="50000"/>
                  </a:schemeClr>
                </a:solidFill>
              </a:rPr>
              <a:t>guardingthetruth.org</a:t>
            </a:r>
          </a:p>
          <a:p>
            <a:endParaRPr lang="en-US"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WORD FOR THE JOURNEY</a:t>
            </a:r>
            <a:endParaRPr lang="en-US" dirty="0"/>
          </a:p>
        </p:txBody>
      </p:sp>
      <p:sp>
        <p:nvSpPr>
          <p:cNvPr id="3" name="Content Placeholder 2"/>
          <p:cNvSpPr>
            <a:spLocks noGrp="1"/>
          </p:cNvSpPr>
          <p:nvPr>
            <p:ph idx="1"/>
          </p:nvPr>
        </p:nvSpPr>
        <p:spPr/>
        <p:txBody>
          <a:bodyPr/>
          <a:lstStyle/>
          <a:p>
            <a:pPr>
              <a:lnSpc>
                <a:spcPct val="95000"/>
              </a:lnSpc>
              <a:spcBef>
                <a:spcPts val="300"/>
              </a:spcBef>
            </a:pPr>
            <a:r>
              <a:rPr lang="en-US" b="1" dirty="0" smtClean="0"/>
              <a:t>2 Chronicles 7:12-15</a:t>
            </a:r>
            <a:r>
              <a:rPr lang="en-US" dirty="0" smtClean="0"/>
              <a:t> Then the </a:t>
            </a:r>
            <a:r>
              <a:rPr lang="en-US" cap="small" dirty="0" smtClean="0"/>
              <a:t>LORD</a:t>
            </a:r>
            <a:r>
              <a:rPr lang="en-US" dirty="0" smtClean="0"/>
              <a:t> appeared to Solomon at night and said to him, "I have heard your prayer and have chosen this place for Myself as a house of sacrifice. If I shut up the heavens so that there is no rain, or if I command the locust to devour the land, or if I send pestilence among My people, </a:t>
            </a:r>
            <a:br>
              <a:rPr lang="en-US" dirty="0" smtClean="0"/>
            </a:br>
            <a:r>
              <a:rPr lang="en-US" dirty="0" smtClean="0"/>
              <a:t>and </a:t>
            </a:r>
            <a:r>
              <a:rPr lang="en-US" dirty="0" smtClean="0">
                <a:effectLst>
                  <a:outerShdw blurRad="38100" dist="38100" dir="2700000" algn="tl">
                    <a:srgbClr val="000000">
                      <a:alpha val="43137"/>
                    </a:srgbClr>
                  </a:outerShdw>
                </a:effectLst>
              </a:rPr>
              <a:t>My people who are called by My name </a:t>
            </a:r>
            <a:r>
              <a:rPr lang="en-US" dirty="0" smtClean="0"/>
              <a:t>humble themselves and pray and seek My face and turn from their wicked ways, then I will hear from heaven, will forgive their sin and will heal their land. Now My eyes will be open and My ears attentive to the prayer </a:t>
            </a:r>
            <a:r>
              <a:rPr lang="en-US" i="1" dirty="0" smtClean="0"/>
              <a:t>offered</a:t>
            </a:r>
            <a:r>
              <a:rPr lang="en-US" dirty="0" smtClean="0"/>
              <a:t> in this place.” </a:t>
            </a:r>
          </a:p>
          <a:p>
            <a:pPr>
              <a:lnSpc>
                <a:spcPct val="95000"/>
              </a:lnSpc>
              <a:spcBef>
                <a:spcPts val="300"/>
              </a:spcBef>
            </a:pPr>
            <a:r>
              <a:rPr lang="en-US" dirty="0" smtClean="0">
                <a:effectLst>
                  <a:outerShdw blurRad="38100" dist="38100" dir="2700000" algn="tl">
                    <a:srgbClr val="000000">
                      <a:alpha val="43137"/>
                    </a:srgbClr>
                  </a:outerShdw>
                </a:effectLst>
              </a:rPr>
              <a:t>Who takes action?  What action should be taken?</a:t>
            </a:r>
            <a:endParaRPr lang="en-US" dirty="0">
              <a:effectLst>
                <a:outerShdw blurRad="38100" dist="38100" dir="2700000" algn="tl">
                  <a:srgbClr val="000000">
                    <a:alpha val="43137"/>
                  </a:srgb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GOD’S PEOPLE TAKE ACTION</a:t>
            </a:r>
            <a:endParaRPr lang="en-US" dirty="0"/>
          </a:p>
        </p:txBody>
      </p:sp>
      <p:sp>
        <p:nvSpPr>
          <p:cNvPr id="3" name="Content Placeholder 2"/>
          <p:cNvSpPr>
            <a:spLocks noGrp="1"/>
          </p:cNvSpPr>
          <p:nvPr>
            <p:ph idx="1"/>
          </p:nvPr>
        </p:nvSpPr>
        <p:spPr/>
        <p:txBody>
          <a:bodyPr>
            <a:normAutofit lnSpcReduction="10000"/>
          </a:bodyPr>
          <a:lstStyle/>
          <a:p>
            <a:pPr>
              <a:spcBef>
                <a:spcPts val="300"/>
              </a:spcBef>
            </a:pPr>
            <a:r>
              <a:rPr lang="en-US" b="1" dirty="0" smtClean="0"/>
              <a:t>OUR PART</a:t>
            </a:r>
          </a:p>
          <a:p>
            <a:pPr>
              <a:spcBef>
                <a:spcPts val="300"/>
              </a:spcBef>
            </a:pPr>
            <a:r>
              <a:rPr lang="en-US" dirty="0" smtClean="0"/>
              <a:t>Humble themselves: </a:t>
            </a:r>
            <a:r>
              <a:rPr lang="en-US" i="1" dirty="0" smtClean="0"/>
              <a:t>kana: </a:t>
            </a:r>
            <a:r>
              <a:rPr lang="en-US" dirty="0" smtClean="0"/>
              <a:t>bend the knee; be subject</a:t>
            </a:r>
          </a:p>
          <a:p>
            <a:pPr>
              <a:spcBef>
                <a:spcPts val="300"/>
              </a:spcBef>
            </a:pPr>
            <a:r>
              <a:rPr lang="en-US" dirty="0" smtClean="0"/>
              <a:t>Pray: </a:t>
            </a:r>
            <a:r>
              <a:rPr lang="en-US" i="1" dirty="0" err="1" smtClean="0"/>
              <a:t>palal</a:t>
            </a:r>
            <a:r>
              <a:rPr lang="en-US" i="1" dirty="0" smtClean="0"/>
              <a:t>: </a:t>
            </a:r>
            <a:r>
              <a:rPr lang="en-US" dirty="0" smtClean="0"/>
              <a:t>to make intercession</a:t>
            </a:r>
          </a:p>
          <a:p>
            <a:pPr>
              <a:spcBef>
                <a:spcPts val="300"/>
              </a:spcBef>
            </a:pPr>
            <a:r>
              <a:rPr lang="en-US" dirty="0" smtClean="0"/>
              <a:t>Seek My face: </a:t>
            </a:r>
            <a:r>
              <a:rPr lang="en-US" i="1" dirty="0" err="1" smtClean="0"/>
              <a:t>wiybaqasu</a:t>
            </a:r>
            <a:r>
              <a:rPr lang="en-US" i="1" dirty="0" smtClean="0"/>
              <a:t>, </a:t>
            </a:r>
            <a:r>
              <a:rPr lang="en-US" i="1" dirty="0" err="1" smtClean="0"/>
              <a:t>panay</a:t>
            </a:r>
            <a:r>
              <a:rPr lang="en-US" i="1" dirty="0" smtClean="0"/>
              <a:t>: </a:t>
            </a:r>
            <a:r>
              <a:rPr lang="en-US" dirty="0" smtClean="0"/>
              <a:t>to turn attention toward someone by facing them</a:t>
            </a:r>
          </a:p>
          <a:p>
            <a:pPr>
              <a:spcBef>
                <a:spcPts val="300"/>
              </a:spcBef>
            </a:pPr>
            <a:r>
              <a:rPr lang="en-US" dirty="0" smtClean="0"/>
              <a:t>Turn: (from their wicked ways)  </a:t>
            </a:r>
            <a:r>
              <a:rPr lang="en-US" i="1" dirty="0" err="1" smtClean="0"/>
              <a:t>shub</a:t>
            </a:r>
            <a:r>
              <a:rPr lang="en-US" i="1" dirty="0" smtClean="0"/>
              <a:t>: </a:t>
            </a:r>
            <a:r>
              <a:rPr lang="en-US" dirty="0" smtClean="0"/>
              <a:t>turn back</a:t>
            </a:r>
          </a:p>
          <a:p>
            <a:pPr>
              <a:spcBef>
                <a:spcPts val="300"/>
              </a:spcBef>
            </a:pPr>
            <a:r>
              <a:rPr lang="en-US" b="1" dirty="0" smtClean="0"/>
              <a:t>GOD’S PART</a:t>
            </a:r>
          </a:p>
          <a:p>
            <a:pPr>
              <a:spcBef>
                <a:spcPts val="300"/>
              </a:spcBef>
            </a:pPr>
            <a:r>
              <a:rPr lang="en-US" dirty="0" smtClean="0"/>
              <a:t>Hear: </a:t>
            </a:r>
            <a:r>
              <a:rPr lang="en-US" i="1" dirty="0" err="1" smtClean="0"/>
              <a:t>shama</a:t>
            </a:r>
            <a:r>
              <a:rPr lang="en-US" i="1" dirty="0" smtClean="0"/>
              <a:t>: </a:t>
            </a:r>
            <a:r>
              <a:rPr lang="en-US" dirty="0" smtClean="0"/>
              <a:t>diligently discern; earnestly give heed</a:t>
            </a:r>
          </a:p>
          <a:p>
            <a:pPr>
              <a:spcBef>
                <a:spcPts val="300"/>
              </a:spcBef>
            </a:pPr>
            <a:r>
              <a:rPr lang="en-US" dirty="0" smtClean="0"/>
              <a:t>Forgive: </a:t>
            </a:r>
            <a:r>
              <a:rPr lang="en-US" i="1" dirty="0" err="1" smtClean="0"/>
              <a:t>salach</a:t>
            </a:r>
            <a:r>
              <a:rPr lang="en-US" i="1" dirty="0" smtClean="0"/>
              <a:t>: </a:t>
            </a:r>
            <a:r>
              <a:rPr lang="en-US" dirty="0" smtClean="0"/>
              <a:t>to pardon</a:t>
            </a:r>
          </a:p>
          <a:p>
            <a:pPr>
              <a:spcBef>
                <a:spcPts val="300"/>
              </a:spcBef>
            </a:pPr>
            <a:r>
              <a:rPr lang="en-US" dirty="0" smtClean="0"/>
              <a:t>Heal: (their land) </a:t>
            </a:r>
            <a:r>
              <a:rPr lang="en-US" i="1" dirty="0" err="1" smtClean="0"/>
              <a:t>rapha</a:t>
            </a:r>
            <a:r>
              <a:rPr lang="en-US" i="1" dirty="0" smtClean="0"/>
              <a:t>: </a:t>
            </a:r>
            <a:r>
              <a:rPr lang="en-US" dirty="0" smtClean="0"/>
              <a:t>to heal through restoration</a:t>
            </a:r>
          </a:p>
          <a:p>
            <a:pPr>
              <a:spcBef>
                <a:spcPts val="300"/>
              </a:spcBef>
            </a:pPr>
            <a:r>
              <a:rPr lang="en-US" dirty="0" smtClean="0"/>
              <a:t>At this point, Solomon was sincerely worshiping God</a:t>
            </a:r>
          </a:p>
          <a:p>
            <a:pPr>
              <a:spcBef>
                <a:spcPts val="300"/>
              </a:spcBef>
            </a:pPr>
            <a:r>
              <a:rPr lang="en-US" dirty="0" smtClean="0"/>
              <a:t>Later there was ample reason to ask Solomon</a:t>
            </a:r>
          </a:p>
          <a:p>
            <a:pPr algn="ctr">
              <a:spcBef>
                <a:spcPts val="300"/>
              </a:spcBef>
              <a:buNone/>
            </a:pPr>
            <a:r>
              <a:rPr lang="en-US" b="1" dirty="0" smtClean="0"/>
              <a:t>WHO DO YOU WORSHIP?</a:t>
            </a:r>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DO YOU WORSHIP?</a:t>
            </a:r>
            <a:endParaRPr lang="en-US" dirty="0"/>
          </a:p>
        </p:txBody>
      </p:sp>
      <p:sp>
        <p:nvSpPr>
          <p:cNvPr id="3" name="Content Placeholder 2"/>
          <p:cNvSpPr>
            <a:spLocks noGrp="1"/>
          </p:cNvSpPr>
          <p:nvPr>
            <p:ph idx="1"/>
          </p:nvPr>
        </p:nvSpPr>
        <p:spPr/>
        <p:txBody>
          <a:bodyPr>
            <a:noAutofit/>
          </a:bodyPr>
          <a:lstStyle/>
          <a:p>
            <a:pPr>
              <a:lnSpc>
                <a:spcPct val="90000"/>
              </a:lnSpc>
              <a:spcBef>
                <a:spcPts val="300"/>
              </a:spcBef>
            </a:pPr>
            <a:r>
              <a:rPr lang="en-US" b="1" dirty="0" smtClean="0"/>
              <a:t>Luke 16:13</a:t>
            </a:r>
            <a:r>
              <a:rPr lang="en-US" dirty="0" smtClean="0"/>
              <a:t> "No servant can serve two masters; for either he will hate the one and love the other, or else he will be devoted to one and despise the other. You cannot serve God and wealth." </a:t>
            </a:r>
          </a:p>
          <a:p>
            <a:pPr>
              <a:lnSpc>
                <a:spcPct val="90000"/>
              </a:lnSpc>
              <a:spcBef>
                <a:spcPts val="300"/>
              </a:spcBef>
            </a:pPr>
            <a:r>
              <a:rPr lang="en-US" dirty="0" smtClean="0"/>
              <a:t>Wealth: </a:t>
            </a:r>
            <a:r>
              <a:rPr lang="en-US" i="1" dirty="0" err="1" smtClean="0"/>
              <a:t>mamonas</a:t>
            </a:r>
            <a:r>
              <a:rPr lang="en-US" i="1" dirty="0" smtClean="0"/>
              <a:t>: </a:t>
            </a:r>
            <a:r>
              <a:rPr lang="en-US" dirty="0" smtClean="0"/>
              <a:t>wealth personified; avarice deified</a:t>
            </a:r>
          </a:p>
          <a:p>
            <a:pPr>
              <a:lnSpc>
                <a:spcPct val="90000"/>
              </a:lnSpc>
              <a:spcBef>
                <a:spcPts val="300"/>
              </a:spcBef>
            </a:pPr>
            <a:r>
              <a:rPr lang="en-US" dirty="0" smtClean="0"/>
              <a:t>Worship (H) </a:t>
            </a:r>
            <a:r>
              <a:rPr lang="en-US" i="1" dirty="0" err="1" smtClean="0"/>
              <a:t>abad</a:t>
            </a:r>
            <a:r>
              <a:rPr lang="en-US" i="1" dirty="0" smtClean="0"/>
              <a:t>: </a:t>
            </a:r>
            <a:r>
              <a:rPr lang="en-US" dirty="0" smtClean="0"/>
              <a:t>to serve</a:t>
            </a:r>
          </a:p>
          <a:p>
            <a:pPr>
              <a:lnSpc>
                <a:spcPct val="90000"/>
              </a:lnSpc>
              <a:spcBef>
                <a:spcPts val="300"/>
              </a:spcBef>
            </a:pPr>
            <a:r>
              <a:rPr lang="en-US" dirty="0" smtClean="0"/>
              <a:t>Worship (G) </a:t>
            </a:r>
            <a:r>
              <a:rPr lang="en-US" i="1" dirty="0" err="1" smtClean="0"/>
              <a:t>proskuneo</a:t>
            </a:r>
            <a:r>
              <a:rPr lang="en-US" i="1" dirty="0" smtClean="0"/>
              <a:t>: </a:t>
            </a:r>
            <a:r>
              <a:rPr lang="en-US" dirty="0" smtClean="0"/>
              <a:t>to bow down</a:t>
            </a:r>
          </a:p>
          <a:p>
            <a:pPr>
              <a:lnSpc>
                <a:spcPct val="90000"/>
              </a:lnSpc>
              <a:spcBef>
                <a:spcPts val="300"/>
              </a:spcBef>
            </a:pPr>
            <a:r>
              <a:rPr lang="en-US" dirty="0" smtClean="0"/>
              <a:t>Worship (G) </a:t>
            </a:r>
            <a:r>
              <a:rPr lang="en-US" i="1" dirty="0" err="1" smtClean="0"/>
              <a:t>latreia</a:t>
            </a:r>
            <a:r>
              <a:rPr lang="en-US" i="1" dirty="0" smtClean="0"/>
              <a:t>: </a:t>
            </a:r>
            <a:r>
              <a:rPr lang="en-US" dirty="0" smtClean="0"/>
              <a:t>to serve</a:t>
            </a:r>
          </a:p>
          <a:p>
            <a:pPr>
              <a:lnSpc>
                <a:spcPct val="90000"/>
              </a:lnSpc>
              <a:spcBef>
                <a:spcPts val="300"/>
              </a:spcBef>
            </a:pPr>
            <a:r>
              <a:rPr lang="en-US" b="1" dirty="0" smtClean="0"/>
              <a:t>Luke 14:26-27 </a:t>
            </a:r>
            <a:r>
              <a:rPr lang="en-US" dirty="0" smtClean="0"/>
              <a:t>"If anyone comes to Me, and does not hate his own father and mother and wife and children and brothers and sisters, yes, and even his own life, he cannot be My disciple. Whoever does not carry his own cross and come after Me cannot be My disciple.”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FOUNDATION STONE</a:t>
            </a:r>
            <a:endParaRPr lang="en-US" dirty="0"/>
          </a:p>
        </p:txBody>
      </p:sp>
      <p:sp>
        <p:nvSpPr>
          <p:cNvPr id="3" name="Content Placeholder 2"/>
          <p:cNvSpPr>
            <a:spLocks noGrp="1"/>
          </p:cNvSpPr>
          <p:nvPr>
            <p:ph idx="1"/>
          </p:nvPr>
        </p:nvSpPr>
        <p:spPr/>
        <p:txBody>
          <a:bodyPr>
            <a:normAutofit fontScale="92500"/>
          </a:bodyPr>
          <a:lstStyle/>
          <a:p>
            <a:pPr>
              <a:spcBef>
                <a:spcPts val="200"/>
              </a:spcBef>
            </a:pPr>
            <a:r>
              <a:rPr lang="en-US" sz="3000" b="1" dirty="0" smtClean="0"/>
              <a:t>Matthew 10:32-33 </a:t>
            </a:r>
            <a:r>
              <a:rPr lang="en-US" sz="3000" dirty="0" smtClean="0"/>
              <a:t> "Therefore everyone who confesses Me before men, I will also confess him before My Father who is in heaven. But whoever denies Me before men, I will also deny him before My Father who is in heaven.”</a:t>
            </a:r>
          </a:p>
          <a:p>
            <a:pPr>
              <a:spcBef>
                <a:spcPts val="200"/>
              </a:spcBef>
            </a:pPr>
            <a:r>
              <a:rPr lang="en-US" sz="3000" dirty="0" smtClean="0"/>
              <a:t>Confess: </a:t>
            </a:r>
            <a:r>
              <a:rPr lang="en-US" sz="3000" i="1" u="sng" dirty="0" err="1" smtClean="0"/>
              <a:t>homologeo</a:t>
            </a:r>
            <a:r>
              <a:rPr lang="en-US" sz="3000" i="1" u="sng" dirty="0" smtClean="0"/>
              <a:t>: </a:t>
            </a:r>
            <a:r>
              <a:rPr lang="en-US" sz="3000" dirty="0" smtClean="0"/>
              <a:t>to say the same thing</a:t>
            </a:r>
          </a:p>
          <a:p>
            <a:pPr>
              <a:spcBef>
                <a:spcPts val="200"/>
              </a:spcBef>
            </a:pPr>
            <a:r>
              <a:rPr lang="en-US" sz="3000" b="1" dirty="0" smtClean="0"/>
              <a:t>Romans 1:18 </a:t>
            </a:r>
            <a:r>
              <a:rPr lang="en-US" sz="3000" dirty="0" smtClean="0"/>
              <a:t> For the wrath of God is revealed from heaven against all ungodliness and unrighteousness of men who suppress the truth in unrighteousness…</a:t>
            </a:r>
          </a:p>
          <a:p>
            <a:pPr>
              <a:spcBef>
                <a:spcPts val="200"/>
              </a:spcBef>
            </a:pPr>
            <a:r>
              <a:rPr lang="en-US" sz="3000" dirty="0" smtClean="0"/>
              <a:t>Suppress: </a:t>
            </a:r>
            <a:r>
              <a:rPr lang="en-US" sz="3000" i="1" dirty="0" err="1" smtClean="0"/>
              <a:t>katecho</a:t>
            </a:r>
            <a:r>
              <a:rPr lang="en-US" sz="3000" i="1" dirty="0" smtClean="0"/>
              <a:t>: </a:t>
            </a:r>
            <a:r>
              <a:rPr lang="en-US" sz="3000" dirty="0" smtClean="0"/>
              <a:t>to restrain or hold something back </a:t>
            </a:r>
          </a:p>
          <a:p>
            <a:pPr algn="ctr">
              <a:spcBef>
                <a:spcPts val="200"/>
              </a:spcBef>
              <a:buNone/>
            </a:pPr>
            <a:r>
              <a:rPr lang="en-US" sz="3000" b="1" dirty="0" smtClean="0"/>
              <a:t>LACK OF TRUTH AND SUPRESSION OF </a:t>
            </a:r>
          </a:p>
          <a:p>
            <a:pPr algn="ctr">
              <a:spcBef>
                <a:spcPts val="200"/>
              </a:spcBef>
              <a:buNone/>
            </a:pPr>
            <a:r>
              <a:rPr lang="en-US" sz="3000" b="1" dirty="0" smtClean="0"/>
              <a:t>TRUTH ARE NOT THE SAME THING</a:t>
            </a:r>
          </a:p>
          <a:p>
            <a:pPr>
              <a:spcBef>
                <a:spcPts val="200"/>
              </a:spcBef>
            </a:pPr>
            <a:r>
              <a:rPr lang="en-US" sz="3000" dirty="0" smtClean="0"/>
              <a:t>You cannot suppress something that you don’t know </a:t>
            </a:r>
            <a:endParaRPr lang="en-US" b="1" dirty="0" smtClean="0"/>
          </a:p>
          <a:p>
            <a:pPr algn="ctr">
              <a:lnSpc>
                <a:spcPct val="95000"/>
              </a:lnSpc>
              <a:spcBef>
                <a:spcPts val="300"/>
              </a:spcBef>
            </a:pPr>
            <a:endParaRPr 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TRUTH WAS SUPPRESSED?</a:t>
            </a:r>
            <a:endParaRPr lang="en-US" dirty="0"/>
          </a:p>
        </p:txBody>
      </p:sp>
      <p:sp>
        <p:nvSpPr>
          <p:cNvPr id="3" name="Content Placeholder 2"/>
          <p:cNvSpPr>
            <a:spLocks noGrp="1"/>
          </p:cNvSpPr>
          <p:nvPr>
            <p:ph idx="1"/>
          </p:nvPr>
        </p:nvSpPr>
        <p:spPr/>
        <p:txBody>
          <a:bodyPr>
            <a:normAutofit/>
          </a:bodyPr>
          <a:lstStyle/>
          <a:p>
            <a:r>
              <a:rPr lang="en-US" b="1" dirty="0" smtClean="0"/>
              <a:t>Romans 1:20 </a:t>
            </a:r>
            <a:r>
              <a:rPr lang="en-US" dirty="0" smtClean="0"/>
              <a:t> For since the creation of the world His invisible attributes, His eternal power and divine nature, have been clearly seen, being understood through what has been made, so that they are without excuse. </a:t>
            </a:r>
          </a:p>
          <a:p>
            <a:pPr>
              <a:spcBef>
                <a:spcPts val="200"/>
              </a:spcBef>
            </a:pPr>
            <a:r>
              <a:rPr lang="en-US" dirty="0" smtClean="0"/>
              <a:t>Cosmological argument:  the universe had a point of beginning; therefore something must have caused it</a:t>
            </a:r>
          </a:p>
          <a:p>
            <a:pPr algn="ctr">
              <a:spcBef>
                <a:spcPts val="200"/>
              </a:spcBef>
              <a:buNone/>
            </a:pPr>
            <a:r>
              <a:rPr lang="en-US" dirty="0" smtClean="0"/>
              <a:t>   God is the First Cause</a:t>
            </a:r>
          </a:p>
          <a:p>
            <a:pPr>
              <a:spcBef>
                <a:spcPts val="200"/>
              </a:spcBef>
            </a:pPr>
            <a:r>
              <a:rPr lang="en-US" b="1" dirty="0" smtClean="0"/>
              <a:t>Romans 1:25 </a:t>
            </a:r>
            <a:r>
              <a:rPr lang="en-US" dirty="0" smtClean="0"/>
              <a:t>For they exchanged the truth of God for a lie, and worshiped and served the creature rather than the Creator, who is blessed forever. Amen.</a:t>
            </a:r>
          </a:p>
          <a:p>
            <a:pPr>
              <a:spcBef>
                <a:spcPts val="200"/>
              </a:spcBef>
            </a:pPr>
            <a:r>
              <a:rPr lang="en-US" dirty="0" smtClean="0"/>
              <a:t>To ascribe creation to something other than God is to suppress truth</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FUTILITY OF IDOLATRY</a:t>
            </a:r>
            <a:endParaRPr lang="en-US" dirty="0"/>
          </a:p>
        </p:txBody>
      </p:sp>
      <p:sp>
        <p:nvSpPr>
          <p:cNvPr id="3" name="Content Placeholder 2"/>
          <p:cNvSpPr>
            <a:spLocks noGrp="1"/>
          </p:cNvSpPr>
          <p:nvPr>
            <p:ph idx="1"/>
          </p:nvPr>
        </p:nvSpPr>
        <p:spPr/>
        <p:txBody>
          <a:bodyPr>
            <a:normAutofit lnSpcReduction="10000"/>
          </a:bodyPr>
          <a:lstStyle/>
          <a:p>
            <a:r>
              <a:rPr lang="en-US" b="1" dirty="0" smtClean="0"/>
              <a:t>Isaiah 44:14-17 </a:t>
            </a:r>
            <a:r>
              <a:rPr lang="en-US" dirty="0" smtClean="0"/>
              <a:t> Surely he cuts cedars for himself, and takes a cypress or an oak and raises </a:t>
            </a:r>
            <a:r>
              <a:rPr lang="en-US" i="1" dirty="0" smtClean="0"/>
              <a:t>it</a:t>
            </a:r>
            <a:r>
              <a:rPr lang="en-US" dirty="0" smtClean="0"/>
              <a:t> for himself among the trees of the forest. He plants a fir, and the rain makes it grow.  Then it becomes </a:t>
            </a:r>
            <a:r>
              <a:rPr lang="en-US" i="1" dirty="0" smtClean="0"/>
              <a:t>something</a:t>
            </a:r>
            <a:r>
              <a:rPr lang="en-US" dirty="0" smtClean="0"/>
              <a:t> for a man to burn, so he takes one of them and warms himself; he also makes a fire to bake bread. He also makes a god and worships it; he makes it a graven image and falls down before it. Half of it he burns in the fire; over </a:t>
            </a:r>
            <a:r>
              <a:rPr lang="en-US" i="1" dirty="0" smtClean="0"/>
              <a:t>this</a:t>
            </a:r>
            <a:r>
              <a:rPr lang="en-US" dirty="0" smtClean="0"/>
              <a:t> half he eats meat as he roasts a roast and is satisfied. He also warms himself and says, "Aha! I am warm, I have seen the fire.”</a:t>
            </a:r>
            <a:r>
              <a:rPr lang="en-US" baseline="30000" dirty="0" smtClean="0"/>
              <a:t> </a:t>
            </a:r>
            <a:r>
              <a:rPr lang="en-US" dirty="0" smtClean="0"/>
              <a:t> But the rest of it he makes into a god, his graven image. He falls down before it and worships; he also prays to it and says, "Deliver me, for you are my god."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GLORY OF GOD</a:t>
            </a:r>
            <a:endParaRPr lang="en-US" dirty="0"/>
          </a:p>
        </p:txBody>
      </p:sp>
      <p:sp>
        <p:nvSpPr>
          <p:cNvPr id="3" name="Content Placeholder 2"/>
          <p:cNvSpPr>
            <a:spLocks noGrp="1"/>
          </p:cNvSpPr>
          <p:nvPr>
            <p:ph idx="1"/>
          </p:nvPr>
        </p:nvSpPr>
        <p:spPr>
          <a:xfrm>
            <a:off x="0" y="990600"/>
            <a:ext cx="9144000" cy="5867400"/>
          </a:xfrm>
        </p:spPr>
        <p:txBody>
          <a:bodyPr>
            <a:normAutofit fontScale="92500" lnSpcReduction="20000"/>
          </a:bodyPr>
          <a:lstStyle/>
          <a:p>
            <a:pPr>
              <a:lnSpc>
                <a:spcPct val="108000"/>
              </a:lnSpc>
              <a:spcBef>
                <a:spcPts val="100"/>
              </a:spcBef>
            </a:pPr>
            <a:r>
              <a:rPr lang="en-US" sz="3000" b="1" dirty="0" smtClean="0"/>
              <a:t>Romans 1:22-23 </a:t>
            </a:r>
            <a:r>
              <a:rPr lang="en-US" sz="3000" dirty="0" smtClean="0"/>
              <a:t> Professing to be wise, they became fools, and exchanged the glory of the incorruptible God for an image in the form of corruptible man and of birds and four-footed animals and crawling creatures.</a:t>
            </a:r>
          </a:p>
          <a:p>
            <a:pPr>
              <a:lnSpc>
                <a:spcPct val="108000"/>
              </a:lnSpc>
              <a:spcBef>
                <a:spcPts val="100"/>
              </a:spcBef>
            </a:pPr>
            <a:r>
              <a:rPr lang="en-US" sz="3000" b="1" dirty="0" smtClean="0"/>
              <a:t>Glory:</a:t>
            </a:r>
            <a:r>
              <a:rPr lang="en-US" sz="3000" dirty="0" smtClean="0"/>
              <a:t> </a:t>
            </a:r>
            <a:r>
              <a:rPr lang="en-US" sz="3000" i="1" dirty="0" err="1" smtClean="0"/>
              <a:t>doxa</a:t>
            </a:r>
            <a:r>
              <a:rPr lang="en-US" sz="3000" i="1" dirty="0" smtClean="0"/>
              <a:t>:</a:t>
            </a:r>
            <a:r>
              <a:rPr lang="en-US" sz="3000" dirty="0" smtClean="0"/>
              <a:t> revealed, as deserving apparent honor</a:t>
            </a:r>
          </a:p>
          <a:p>
            <a:pPr>
              <a:lnSpc>
                <a:spcPct val="108000"/>
              </a:lnSpc>
              <a:spcBef>
                <a:spcPts val="100"/>
              </a:spcBef>
            </a:pPr>
            <a:r>
              <a:rPr lang="en-US" sz="3000" b="1" dirty="0" smtClean="0"/>
              <a:t>1 Peter 4:12-14 </a:t>
            </a:r>
            <a:r>
              <a:rPr lang="en-US" sz="3000" dirty="0" smtClean="0"/>
              <a:t> Beloved, do not be surprised at the fiery ordeal among you, which comes upon you for your testing, as though some strange thing were happening to you;  but to the degree that you share the sufferings of Christ, keep on rejoicing, so that also at the revelation of His glory you may rejoice with exultation. If you are reviled for the name of Christ, you are blessed, because the Spirit of glory and of God rests on you. </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733</TotalTime>
  <Words>249</Words>
  <Application>Microsoft Office PowerPoint</Application>
  <PresentationFormat>On-screen Show (4:3)</PresentationFormat>
  <Paragraphs>79</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Trek</vt:lpstr>
      <vt:lpstr>Slide 1</vt:lpstr>
      <vt:lpstr>ABOUT THIS CLASS</vt:lpstr>
      <vt:lpstr>WORD FOR THE JOURNEY</vt:lpstr>
      <vt:lpstr>GOD’S PEOPLE TAKE ACTION</vt:lpstr>
      <vt:lpstr>WHO DO YOU WORSHIP?</vt:lpstr>
      <vt:lpstr>FOUNDATION STONE</vt:lpstr>
      <vt:lpstr>WHAT TRUTH WAS SUPPRESSED?</vt:lpstr>
      <vt:lpstr>FUTILITY OF IDOLATRY</vt:lpstr>
      <vt:lpstr>THE GLORY OF GOD</vt:lpstr>
      <vt:lpstr>FORFEIT THE SOUL</vt:lpstr>
      <vt:lpstr>CALL TO PURPOSE</vt:lpstr>
      <vt:lpstr>GOD REALLY IS IN CONTROL</vt:lpstr>
    </vt:vector>
  </TitlesOfParts>
  <Company>Gower Rentals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Rees</cp:lastModifiedBy>
  <cp:revision>5</cp:revision>
  <dcterms:created xsi:type="dcterms:W3CDTF">2019-08-22T16:00:16Z</dcterms:created>
  <dcterms:modified xsi:type="dcterms:W3CDTF">2019-08-24T14:47:54Z</dcterms:modified>
</cp:coreProperties>
</file>