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handoutMasterIdLst>
    <p:handoutMasterId r:id="rId17"/>
  </p:handoutMasterIdLst>
  <p:sldIdLst>
    <p:sldId id="256" r:id="rId2"/>
    <p:sldId id="258" r:id="rId3"/>
    <p:sldId id="265" r:id="rId4"/>
    <p:sldId id="274" r:id="rId5"/>
    <p:sldId id="268" r:id="rId6"/>
    <p:sldId id="267" r:id="rId7"/>
    <p:sldId id="257" r:id="rId8"/>
    <p:sldId id="278" r:id="rId9"/>
    <p:sldId id="269" r:id="rId10"/>
    <p:sldId id="270" r:id="rId11"/>
    <p:sldId id="275" r:id="rId12"/>
    <p:sldId id="276" r:id="rId13"/>
    <p:sldId id="273" r:id="rId14"/>
    <p:sldId id="277" r:id="rId15"/>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6096"/>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0225" cy="450850"/>
          </a:xfrm>
          <a:prstGeom prst="rect">
            <a:avLst/>
          </a:prstGeom>
        </p:spPr>
        <p:txBody>
          <a:bodyPr vert="horz" lIns="91427" tIns="45713" rIns="91427" bIns="45713" rtlCol="0"/>
          <a:lstStyle>
            <a:lvl1pPr algn="l">
              <a:defRPr sz="1200"/>
            </a:lvl1pPr>
          </a:lstStyle>
          <a:p>
            <a:endParaRPr lang="en-US"/>
          </a:p>
        </p:txBody>
      </p:sp>
      <p:sp>
        <p:nvSpPr>
          <p:cNvPr id="3" name="Date Placeholder 2"/>
          <p:cNvSpPr>
            <a:spLocks noGrp="1"/>
          </p:cNvSpPr>
          <p:nvPr>
            <p:ph type="dt" sz="quarter" idx="1"/>
          </p:nvPr>
        </p:nvSpPr>
        <p:spPr>
          <a:xfrm>
            <a:off x="4014789" y="1"/>
            <a:ext cx="3070225" cy="450850"/>
          </a:xfrm>
          <a:prstGeom prst="rect">
            <a:avLst/>
          </a:prstGeom>
        </p:spPr>
        <p:txBody>
          <a:bodyPr vert="horz" lIns="91427" tIns="45713" rIns="91427" bIns="45713" rtlCol="0"/>
          <a:lstStyle>
            <a:lvl1pPr algn="r">
              <a:defRPr sz="1200"/>
            </a:lvl1pPr>
          </a:lstStyle>
          <a:p>
            <a:fld id="{F88D4F77-81E1-4928-A06F-BE0AB0093D6A}" type="datetimeFigureOut">
              <a:rPr lang="en-US" smtClean="0"/>
              <a:pPr/>
              <a:t>11/24/2019</a:t>
            </a:fld>
            <a:endParaRPr lang="en-US"/>
          </a:p>
        </p:txBody>
      </p:sp>
      <p:sp>
        <p:nvSpPr>
          <p:cNvPr id="4" name="Footer Placeholder 3"/>
          <p:cNvSpPr>
            <a:spLocks noGrp="1"/>
          </p:cNvSpPr>
          <p:nvPr>
            <p:ph type="ftr" sz="quarter" idx="2"/>
          </p:nvPr>
        </p:nvSpPr>
        <p:spPr>
          <a:xfrm>
            <a:off x="1" y="8572500"/>
            <a:ext cx="3070225" cy="450850"/>
          </a:xfrm>
          <a:prstGeom prst="rect">
            <a:avLst/>
          </a:prstGeom>
        </p:spPr>
        <p:txBody>
          <a:bodyPr vert="horz" lIns="91427" tIns="45713" rIns="91427" bIns="45713" rtlCol="0" anchor="b"/>
          <a:lstStyle>
            <a:lvl1pPr algn="l">
              <a:defRPr sz="1200"/>
            </a:lvl1pPr>
          </a:lstStyle>
          <a:p>
            <a:endParaRPr lang="en-US"/>
          </a:p>
        </p:txBody>
      </p:sp>
      <p:sp>
        <p:nvSpPr>
          <p:cNvPr id="5" name="Slide Number Placeholder 4"/>
          <p:cNvSpPr>
            <a:spLocks noGrp="1"/>
          </p:cNvSpPr>
          <p:nvPr>
            <p:ph type="sldNum" sz="quarter" idx="3"/>
          </p:nvPr>
        </p:nvSpPr>
        <p:spPr>
          <a:xfrm>
            <a:off x="4014789" y="8572500"/>
            <a:ext cx="3070225" cy="450850"/>
          </a:xfrm>
          <a:prstGeom prst="rect">
            <a:avLst/>
          </a:prstGeom>
        </p:spPr>
        <p:txBody>
          <a:bodyPr vert="horz" lIns="91427" tIns="45713" rIns="91427" bIns="45713" rtlCol="0" anchor="b"/>
          <a:lstStyle>
            <a:lvl1pPr algn="r">
              <a:defRPr sz="1200"/>
            </a:lvl1pPr>
          </a:lstStyle>
          <a:p>
            <a:fld id="{AEC1D445-0D3A-4613-ACAF-5045BD78784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1247"/>
          </a:xfrm>
          <a:prstGeom prst="rect">
            <a:avLst/>
          </a:prstGeom>
        </p:spPr>
        <p:txBody>
          <a:bodyPr vert="horz" lIns="91427" tIns="45713" rIns="91427" bIns="45713" rtlCol="0"/>
          <a:lstStyle>
            <a:lvl1pPr algn="l">
              <a:defRPr sz="1200"/>
            </a:lvl1pPr>
          </a:lstStyle>
          <a:p>
            <a:endParaRPr lang="en-US"/>
          </a:p>
        </p:txBody>
      </p:sp>
      <p:sp>
        <p:nvSpPr>
          <p:cNvPr id="3" name="Date Placeholder 2"/>
          <p:cNvSpPr>
            <a:spLocks noGrp="1"/>
          </p:cNvSpPr>
          <p:nvPr>
            <p:ph type="dt" idx="1"/>
          </p:nvPr>
        </p:nvSpPr>
        <p:spPr>
          <a:xfrm>
            <a:off x="4014100" y="0"/>
            <a:ext cx="3070860" cy="451247"/>
          </a:xfrm>
          <a:prstGeom prst="rect">
            <a:avLst/>
          </a:prstGeom>
        </p:spPr>
        <p:txBody>
          <a:bodyPr vert="horz" lIns="91427" tIns="45713" rIns="91427" bIns="45713" rtlCol="0"/>
          <a:lstStyle>
            <a:lvl1pPr algn="r">
              <a:defRPr sz="1200"/>
            </a:lvl1pPr>
          </a:lstStyle>
          <a:p>
            <a:fld id="{A002A183-7C8A-453D-92F6-DC1E3D2F0CBB}" type="datetimeFigureOut">
              <a:rPr lang="en-US" smtClean="0"/>
              <a:pPr/>
              <a:t>11/24/2019</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27" tIns="45713" rIns="91427" bIns="45713" rtlCol="0" anchor="ctr"/>
          <a:lstStyle/>
          <a:p>
            <a:endParaRPr lang="en-US"/>
          </a:p>
        </p:txBody>
      </p:sp>
      <p:sp>
        <p:nvSpPr>
          <p:cNvPr id="5" name="Notes Placeholder 4"/>
          <p:cNvSpPr>
            <a:spLocks noGrp="1"/>
          </p:cNvSpPr>
          <p:nvPr>
            <p:ph type="body" sz="quarter" idx="3"/>
          </p:nvPr>
        </p:nvSpPr>
        <p:spPr>
          <a:xfrm>
            <a:off x="708660" y="4286846"/>
            <a:ext cx="5669280" cy="4061222"/>
          </a:xfrm>
          <a:prstGeom prst="rect">
            <a:avLst/>
          </a:prstGeom>
        </p:spPr>
        <p:txBody>
          <a:bodyPr vert="horz" lIns="91427" tIns="45713" rIns="91427" bIns="4571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126"/>
            <a:ext cx="3070860" cy="451247"/>
          </a:xfrm>
          <a:prstGeom prst="rect">
            <a:avLst/>
          </a:prstGeom>
        </p:spPr>
        <p:txBody>
          <a:bodyPr vert="horz" lIns="91427" tIns="45713" rIns="91427" bIns="45713"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572126"/>
            <a:ext cx="3070860" cy="451247"/>
          </a:xfrm>
          <a:prstGeom prst="rect">
            <a:avLst/>
          </a:prstGeom>
        </p:spPr>
        <p:txBody>
          <a:bodyPr vert="horz" lIns="91427" tIns="45713" rIns="91427" bIns="45713" rtlCol="0" anchor="b"/>
          <a:lstStyle>
            <a:lvl1pPr algn="r">
              <a:defRPr sz="1200"/>
            </a:lvl1pPr>
          </a:lstStyle>
          <a:p>
            <a:fld id="{F12745CC-B527-4AF8-A56F-278CA6255B8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12745CC-B527-4AF8-A56F-278CA6255B8F}"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12745CC-B527-4AF8-A56F-278CA6255B8F}" type="slidenum">
              <a:rPr lang="en-US" smtClean="0"/>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12745CC-B527-4AF8-A56F-278CA6255B8F}"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11/24/2019</a:t>
            </a:fld>
            <a:endParaRPr lang="en-US"/>
          </a:p>
        </p:txBody>
      </p:sp>
      <p:sp>
        <p:nvSpPr>
          <p:cNvPr id="2" name="Footer Placeholder 1"/>
          <p:cNvSpPr>
            <a:spLocks noGrp="1"/>
          </p:cNvSpPr>
          <p:nvPr>
            <p:ph type="ftr" sz="quarter" idx="11"/>
          </p:nvPr>
        </p:nvSpPr>
        <p:spPr>
          <a:xfrm>
            <a:off x="3124200" y="76200"/>
            <a:ext cx="3352800" cy="288925"/>
          </a:xfrm>
          <a:prstGeom prst="rect">
            <a:avLst/>
          </a:prstGeom>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39CF9441-9280-4185-8C95-73FDAEA40D2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11/24/2019</a:t>
            </a:fld>
            <a:endParaRPr lang="en-US"/>
          </a:p>
        </p:txBody>
      </p:sp>
      <p:sp>
        <p:nvSpPr>
          <p:cNvPr id="5" name="Footer Placeholder 4"/>
          <p:cNvSpPr>
            <a:spLocks noGrp="1"/>
          </p:cNvSpPr>
          <p:nvPr>
            <p:ph type="ftr" sz="quarter" idx="11"/>
          </p:nvPr>
        </p:nvSpPr>
        <p:spPr>
          <a:xfrm>
            <a:off x="3124200" y="76200"/>
            <a:ext cx="3352800" cy="2889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11/24/2019</a:t>
            </a:fld>
            <a:endParaRPr lang="en-US"/>
          </a:p>
        </p:txBody>
      </p:sp>
      <p:sp>
        <p:nvSpPr>
          <p:cNvPr id="5" name="Footer Placeholder 4"/>
          <p:cNvSpPr>
            <a:spLocks noGrp="1"/>
          </p:cNvSpPr>
          <p:nvPr>
            <p:ph type="ftr" sz="quarter" idx="11"/>
          </p:nvPr>
        </p:nvSpPr>
        <p:spPr>
          <a:xfrm>
            <a:off x="3124200" y="76200"/>
            <a:ext cx="3352800" cy="2889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11/24/2019</a:t>
            </a:fld>
            <a:endParaRPr lang="en-US"/>
          </a:p>
        </p:txBody>
      </p:sp>
      <p:sp>
        <p:nvSpPr>
          <p:cNvPr id="19" name="Footer Placeholder 18"/>
          <p:cNvSpPr>
            <a:spLocks noGrp="1"/>
          </p:cNvSpPr>
          <p:nvPr>
            <p:ph type="ftr" sz="quarter" idx="11"/>
          </p:nvPr>
        </p:nvSpPr>
        <p:spPr>
          <a:xfrm>
            <a:off x="3581400" y="76200"/>
            <a:ext cx="2895600" cy="288925"/>
          </a:xfrm>
          <a:prstGeom prst="rect">
            <a:avLst/>
          </a:prstGeo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39CF9441-9280-4185-8C95-73FDAEA40D2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11/24/2019</a:t>
            </a:fld>
            <a:endParaRPr lang="en-US"/>
          </a:p>
        </p:txBody>
      </p:sp>
      <p:sp>
        <p:nvSpPr>
          <p:cNvPr id="11" name="Footer Placeholder 10"/>
          <p:cNvSpPr>
            <a:spLocks noGrp="1"/>
          </p:cNvSpPr>
          <p:nvPr>
            <p:ph type="ftr" sz="quarter" idx="11"/>
          </p:nvPr>
        </p:nvSpPr>
        <p:spPr>
          <a:xfrm>
            <a:off x="3124200" y="76200"/>
            <a:ext cx="3352800" cy="288925"/>
          </a:xfrm>
          <a:prstGeom prst="rect">
            <a:avLst/>
          </a:prstGeom>
        </p:spPr>
        <p:txBody>
          <a:bodyPr/>
          <a:lstStyle/>
          <a:p>
            <a:endParaRPr lang="en-US"/>
          </a:p>
        </p:txBody>
      </p:sp>
      <p:sp>
        <p:nvSpPr>
          <p:cNvPr id="16" name="Slide Number Placeholder 15"/>
          <p:cNvSpPr>
            <a:spLocks noGrp="1"/>
          </p:cNvSpPr>
          <p:nvPr>
            <p:ph type="sldNum" sz="quarter" idx="12"/>
          </p:nvPr>
        </p:nvSpPr>
        <p:spPr/>
        <p:txBody>
          <a:bodyPr/>
          <a:lstStyle/>
          <a:p>
            <a:fld id="{39CF9441-9280-4185-8C95-73FDAEA40D2F}"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11/24/2019</a:t>
            </a:fld>
            <a:endParaRPr lang="en-US"/>
          </a:p>
        </p:txBody>
      </p:sp>
      <p:sp>
        <p:nvSpPr>
          <p:cNvPr id="10" name="Footer Placeholder 9"/>
          <p:cNvSpPr>
            <a:spLocks noGrp="1"/>
          </p:cNvSpPr>
          <p:nvPr>
            <p:ph type="ftr" sz="quarter" idx="11"/>
          </p:nvPr>
        </p:nvSpPr>
        <p:spPr>
          <a:xfrm>
            <a:off x="3124200" y="76200"/>
            <a:ext cx="3352800" cy="288925"/>
          </a:xfrm>
          <a:prstGeom prst="rect">
            <a:avLst/>
          </a:prstGeom>
        </p:spPr>
        <p:txBody>
          <a:bodyPr/>
          <a:lstStyle/>
          <a:p>
            <a:endParaRPr lang="en-US"/>
          </a:p>
        </p:txBody>
      </p:sp>
      <p:sp>
        <p:nvSpPr>
          <p:cNvPr id="31" name="Slide Number Placeholder 30"/>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11/24/2019</a:t>
            </a:fld>
            <a:endParaRPr lang="en-US"/>
          </a:p>
        </p:txBody>
      </p:sp>
      <p:sp>
        <p:nvSpPr>
          <p:cNvPr id="6" name="Footer Placeholder 5"/>
          <p:cNvSpPr>
            <a:spLocks noGrp="1"/>
          </p:cNvSpPr>
          <p:nvPr>
            <p:ph type="ftr" sz="quarter" idx="11"/>
          </p:nvPr>
        </p:nvSpPr>
        <p:spPr>
          <a:xfrm>
            <a:off x="3124200" y="76200"/>
            <a:ext cx="3352800" cy="288925"/>
          </a:xfrm>
          <a:prstGeom prst="rect">
            <a:avLst/>
          </a:prstGeom>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39CF9441-9280-4185-8C95-73FDAEA40D2F}"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11/24/2019</a:t>
            </a:fld>
            <a:endParaRPr lang="en-US"/>
          </a:p>
        </p:txBody>
      </p:sp>
      <p:sp>
        <p:nvSpPr>
          <p:cNvPr id="21" name="Footer Placeholder 20"/>
          <p:cNvSpPr>
            <a:spLocks noGrp="1"/>
          </p:cNvSpPr>
          <p:nvPr>
            <p:ph type="ftr" sz="quarter" idx="11"/>
          </p:nvPr>
        </p:nvSpPr>
        <p:spPr>
          <a:xfrm>
            <a:off x="3124200" y="76200"/>
            <a:ext cx="3352800" cy="2889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11/24/2019</a:t>
            </a:fld>
            <a:endParaRPr lang="en-US"/>
          </a:p>
        </p:txBody>
      </p:sp>
      <p:sp>
        <p:nvSpPr>
          <p:cNvPr id="24" name="Footer Placeholder 23"/>
          <p:cNvSpPr>
            <a:spLocks noGrp="1"/>
          </p:cNvSpPr>
          <p:nvPr>
            <p:ph type="ftr" sz="quarter" idx="11"/>
          </p:nvPr>
        </p:nvSpPr>
        <p:spPr>
          <a:xfrm>
            <a:off x="3124200" y="76200"/>
            <a:ext cx="3352800" cy="2889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11/24/2019</a:t>
            </a:fld>
            <a:endParaRPr lang="en-US"/>
          </a:p>
        </p:txBody>
      </p:sp>
      <p:sp>
        <p:nvSpPr>
          <p:cNvPr id="29" name="Footer Placeholder 28"/>
          <p:cNvSpPr>
            <a:spLocks noGrp="1"/>
          </p:cNvSpPr>
          <p:nvPr>
            <p:ph type="ftr" sz="quarter" idx="11"/>
          </p:nvPr>
        </p:nvSpPr>
        <p:spPr>
          <a:xfrm>
            <a:off x="3124200" y="76200"/>
            <a:ext cx="3352800" cy="2889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11/24/2019</a:t>
            </a:fld>
            <a:endParaRPr lang="en-US"/>
          </a:p>
        </p:txBody>
      </p:sp>
      <p:sp>
        <p:nvSpPr>
          <p:cNvPr id="5" name="Footer Placeholder 4"/>
          <p:cNvSpPr>
            <a:spLocks noGrp="1"/>
          </p:cNvSpPr>
          <p:nvPr>
            <p:ph type="ftr" sz="quarter" idx="11"/>
          </p:nvPr>
        </p:nvSpPr>
        <p:spPr>
          <a:xfrm>
            <a:off x="3124200" y="76200"/>
            <a:ext cx="3352800" cy="288925"/>
          </a:xfrm>
          <a:prstGeom prst="rect">
            <a:avLst/>
          </a:prstGeom>
        </p:spPr>
        <p:txBody>
          <a:bodyPr/>
          <a:lstStyle/>
          <a:p>
            <a:endParaRPr lang="en-US"/>
          </a:p>
        </p:txBody>
      </p:sp>
      <p:sp>
        <p:nvSpPr>
          <p:cNvPr id="31" name="Slide Number Placeholder 30"/>
          <p:cNvSpPr>
            <a:spLocks noGrp="1"/>
          </p:cNvSpPr>
          <p:nvPr>
            <p:ph type="sldNum" sz="quarter" idx="12"/>
          </p:nvPr>
        </p:nvSpPr>
        <p:spPr/>
        <p:txBody>
          <a:bodyPr/>
          <a:lstStyle/>
          <a:p>
            <a:fld id="{39CF9441-9280-4185-8C95-73FDAEA40D2F}"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0" y="1066800"/>
            <a:ext cx="9144000" cy="579120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39CF9441-9280-4185-8C95-73FDAEA40D2F}" type="slidenum">
              <a:rPr lang="en-US" smtClean="0"/>
              <a:pPr/>
              <a:t>‹#›</a:t>
            </a:fld>
            <a:endParaRPr lang="en-US"/>
          </a:p>
        </p:txBody>
      </p:sp>
      <p:sp>
        <p:nvSpPr>
          <p:cNvPr id="10" name="Title Placeholder 9"/>
          <p:cNvSpPr>
            <a:spLocks noGrp="1"/>
          </p:cNvSpPr>
          <p:nvPr>
            <p:ph type="title"/>
          </p:nvPr>
        </p:nvSpPr>
        <p:spPr>
          <a:xfrm>
            <a:off x="0" y="0"/>
            <a:ext cx="9144000" cy="1066800"/>
          </a:xfrm>
          <a:prstGeom prst="rect">
            <a:avLst/>
          </a:prstGeom>
          <a:effectLst/>
        </p:spPr>
        <p:txBody>
          <a:bodyPr vert="horz" anchor="ctr">
            <a:noAutofit/>
          </a:bodyPr>
          <a:lstStyle/>
          <a:p>
            <a:r>
              <a:rPr kumimoji="0" lang="en-US" dirty="0" smtClean="0"/>
              <a:t>Click to edit Master title</a:t>
            </a:r>
            <a:endParaRPr kumimoji="0" lang="en-US" dirty="0"/>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400" kern="1200" cap="all" baseline="0">
          <a:solidFill>
            <a:schemeClr val="tx2"/>
          </a:solidFill>
          <a:effectLst/>
          <a:latin typeface="Tahoma" pitchFamily="34" charset="0"/>
          <a:ea typeface="Tahoma" pitchFamily="34" charset="0"/>
          <a:cs typeface="Tahoma" pitchFamily="34" charset="0"/>
        </a:defRPr>
      </a:lvl1pPr>
    </p:titleStyle>
    <p:bodyStyle>
      <a:lvl1pPr marL="342900" indent="-342900" algn="l" rtl="0" eaLnBrk="1" latinLnBrk="0" hangingPunct="1">
        <a:spcBef>
          <a:spcPct val="20000"/>
        </a:spcBef>
        <a:buClr>
          <a:schemeClr val="accent3">
            <a:lumMod val="50000"/>
          </a:schemeClr>
        </a:buClr>
        <a:buSzPct val="70000"/>
        <a:buFont typeface="Wingdings 2"/>
        <a:buChar char=""/>
        <a:defRPr kumimoji="0" sz="2800" kern="1200">
          <a:solidFill>
            <a:schemeClr val="tx2"/>
          </a:solidFill>
          <a:latin typeface="Tahoma" pitchFamily="34" charset="0"/>
          <a:ea typeface="Tahoma" pitchFamily="34" charset="0"/>
          <a:cs typeface="Tahoma" pitchFamily="34" charset="0"/>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Tahoma" pitchFamily="34" charset="0"/>
          <a:ea typeface="Tahoma" pitchFamily="34" charset="0"/>
          <a:cs typeface="Tahoma" pitchFamily="34" charset="0"/>
        </a:defRPr>
      </a:lvl2pPr>
      <a:lvl3pPr marL="1143000" indent="-228600" algn="l" rtl="0" eaLnBrk="1" latinLnBrk="0" hangingPunct="1">
        <a:spcBef>
          <a:spcPct val="20000"/>
        </a:spcBef>
        <a:buClr>
          <a:schemeClr val="accent1"/>
        </a:buClr>
        <a:buSzPct val="70000"/>
        <a:buFont typeface="Wingdings 2"/>
        <a:buChar char=""/>
        <a:defRPr kumimoji="0" sz="2800" kern="1200">
          <a:solidFill>
            <a:schemeClr val="tx2"/>
          </a:solidFill>
          <a:latin typeface="Tahoma" pitchFamily="34" charset="0"/>
          <a:ea typeface="Tahoma" pitchFamily="34" charset="0"/>
          <a:cs typeface="Tahoma" pitchFamily="34" charset="0"/>
        </a:defRPr>
      </a:lvl3pPr>
      <a:lvl4pPr marL="1600200" indent="-228600" algn="l" rtl="0" eaLnBrk="1" latinLnBrk="0" hangingPunct="1">
        <a:spcBef>
          <a:spcPct val="20000"/>
        </a:spcBef>
        <a:buClr>
          <a:schemeClr val="accent1"/>
        </a:buClr>
        <a:buSzPct val="70000"/>
        <a:buFont typeface="Wingdings 2"/>
        <a:buChar char=""/>
        <a:defRPr kumimoji="0" sz="2800" kern="1200">
          <a:solidFill>
            <a:schemeClr val="tx2"/>
          </a:solidFill>
          <a:latin typeface="Tahoma" pitchFamily="34" charset="0"/>
          <a:ea typeface="Tahoma" pitchFamily="34" charset="0"/>
          <a:cs typeface="Tahoma" pitchFamily="34" charset="0"/>
        </a:defRPr>
      </a:lvl4pPr>
      <a:lvl5pPr marL="2057400" indent="-228600" algn="l" rtl="0" eaLnBrk="1" latinLnBrk="0" hangingPunct="1">
        <a:spcBef>
          <a:spcPct val="20000"/>
        </a:spcBef>
        <a:buClr>
          <a:schemeClr val="accent1"/>
        </a:buClr>
        <a:buSzPct val="60000"/>
        <a:buFont typeface="Wingdings 2"/>
        <a:buChar char=""/>
        <a:defRPr kumimoji="0" sz="2800" kern="1200">
          <a:solidFill>
            <a:schemeClr val="tx2"/>
          </a:solidFill>
          <a:latin typeface="Tahoma" pitchFamily="34" charset="0"/>
          <a:ea typeface="Tahoma" pitchFamily="34" charset="0"/>
          <a:cs typeface="Tahoma" pitchFamily="34" charset="0"/>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4495800"/>
            <a:ext cx="8458200" cy="2133600"/>
          </a:xfrm>
        </p:spPr>
        <p:txBody>
          <a:bodyPr>
            <a:normAutofit fontScale="85000" lnSpcReduction="20000"/>
          </a:bodyPr>
          <a:lstStyle/>
          <a:p>
            <a:pPr algn="ctr"/>
            <a:endParaRPr lang="en-US" dirty="0" smtClean="0"/>
          </a:p>
          <a:p>
            <a:pPr algn="ctr"/>
            <a:endParaRPr lang="en-US" dirty="0" smtClean="0"/>
          </a:p>
          <a:p>
            <a:pPr algn="ctr"/>
            <a:endParaRPr lang="en-US" dirty="0" smtClean="0"/>
          </a:p>
          <a:p>
            <a:pPr algn="ctr"/>
            <a:r>
              <a:rPr lang="en-US" dirty="0" smtClean="0"/>
              <a:t>JoLynn Gower</a:t>
            </a:r>
          </a:p>
          <a:p>
            <a:pPr algn="ctr">
              <a:spcBef>
                <a:spcPts val="60"/>
              </a:spcBef>
            </a:pPr>
            <a:r>
              <a:rPr lang="en-US" dirty="0" smtClean="0"/>
              <a:t>Fall 2019</a:t>
            </a:r>
          </a:p>
          <a:p>
            <a:pPr algn="ctr"/>
            <a:r>
              <a:rPr lang="en-US" dirty="0" smtClean="0"/>
              <a:t>jgower@guardingthetruth.org</a:t>
            </a:r>
          </a:p>
          <a:p>
            <a:pPr algn="ctr"/>
            <a:r>
              <a:rPr lang="en-US" dirty="0" smtClean="0"/>
              <a:t>493-6151</a:t>
            </a:r>
          </a:p>
          <a:p>
            <a:pPr algn="ctr"/>
            <a:endParaRPr lang="en-US" dirty="0" smtClean="0"/>
          </a:p>
          <a:p>
            <a:pPr algn="ct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1600200" y="762000"/>
            <a:ext cx="5867400" cy="3152775"/>
          </a:xfrm>
          <a:prstGeom prst="rect">
            <a:avLst/>
          </a:prstGeom>
          <a:noFill/>
          <a:ln w="9525">
            <a:noFill/>
            <a:miter lim="800000"/>
            <a:headEnd/>
            <a:tailEnd/>
          </a:ln>
        </p:spPr>
      </p:pic>
      <p:sp>
        <p:nvSpPr>
          <p:cNvPr id="6" name="TextBox 5"/>
          <p:cNvSpPr txBox="1"/>
          <p:nvPr/>
        </p:nvSpPr>
        <p:spPr>
          <a:xfrm>
            <a:off x="1734979" y="1447800"/>
            <a:ext cx="5611216" cy="2492990"/>
          </a:xfrm>
          <a:prstGeom prst="rect">
            <a:avLst/>
          </a:prstGeom>
          <a:noFill/>
        </p:spPr>
        <p:txBody>
          <a:bodyPr wrap="none" rtlCol="0">
            <a:spAutoFit/>
          </a:bodyPr>
          <a:lstStyle/>
          <a:p>
            <a:pPr algn="ctr"/>
            <a:r>
              <a:rPr lang="en-US" sz="4400" dirty="0" smtClean="0">
                <a:solidFill>
                  <a:schemeClr val="accent6">
                    <a:lumMod val="50000"/>
                  </a:schemeClr>
                </a:solidFill>
                <a:latin typeface="Tahoma" pitchFamily="34" charset="0"/>
                <a:ea typeface="Tahoma" pitchFamily="34" charset="0"/>
                <a:cs typeface="Tahoma" pitchFamily="34" charset="0"/>
              </a:rPr>
              <a:t>A FIRM FOUNDATION</a:t>
            </a:r>
          </a:p>
          <a:p>
            <a:pPr algn="ctr"/>
            <a:r>
              <a:rPr lang="en-US" sz="4400" dirty="0" smtClean="0">
                <a:solidFill>
                  <a:schemeClr val="accent6">
                    <a:lumMod val="50000"/>
                  </a:schemeClr>
                </a:solidFill>
                <a:latin typeface="Tahoma" pitchFamily="34" charset="0"/>
                <a:ea typeface="Tahoma" pitchFamily="34" charset="0"/>
                <a:cs typeface="Tahoma" pitchFamily="34" charset="0"/>
              </a:rPr>
              <a:t>FOR</a:t>
            </a:r>
          </a:p>
          <a:p>
            <a:pPr algn="ctr"/>
            <a:r>
              <a:rPr lang="en-US" sz="4400" dirty="0" smtClean="0">
                <a:solidFill>
                  <a:schemeClr val="accent6">
                    <a:lumMod val="50000"/>
                  </a:schemeClr>
                </a:solidFill>
                <a:latin typeface="Tahoma" pitchFamily="34" charset="0"/>
                <a:ea typeface="Tahoma" pitchFamily="34" charset="0"/>
                <a:cs typeface="Tahoma" pitchFamily="34" charset="0"/>
              </a:rPr>
              <a:t>TROUBLED TIMES</a:t>
            </a:r>
          </a:p>
          <a:p>
            <a:pPr algn="ctr"/>
            <a:r>
              <a:rPr lang="en-US" sz="2400" dirty="0" smtClean="0">
                <a:solidFill>
                  <a:schemeClr val="accent6">
                    <a:lumMod val="50000"/>
                  </a:schemeClr>
                </a:solidFill>
                <a:latin typeface="Tahoma" pitchFamily="34" charset="0"/>
                <a:ea typeface="Tahoma" pitchFamily="34" charset="0"/>
                <a:cs typeface="Tahoma" pitchFamily="34" charset="0"/>
              </a:rPr>
              <a:t>Lesson Twelve</a:t>
            </a:r>
            <a:endParaRPr lang="en-US" sz="2400" dirty="0">
              <a:solidFill>
                <a:schemeClr val="accent6">
                  <a:lumMod val="50000"/>
                </a:schemeClr>
              </a:solidFill>
              <a:latin typeface="Tahoma" pitchFamily="34" charset="0"/>
              <a:ea typeface="Tahoma" pitchFamily="34" charset="0"/>
              <a:cs typeface="Tahom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NARROW GATE: THE WAY</a:t>
            </a:r>
            <a:endParaRPr lang="en-US" dirty="0"/>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200"/>
              </a:spcBef>
            </a:pPr>
            <a:r>
              <a:rPr lang="en-US" b="1" dirty="0" smtClean="0"/>
              <a:t>Matthew 7:13 </a:t>
            </a:r>
            <a:r>
              <a:rPr lang="en-US" dirty="0" smtClean="0"/>
              <a:t> "Enter through the narrow gate; for the gate is wide and the way is broad that leads to destruction</a:t>
            </a:r>
            <a:r>
              <a:rPr lang="en-US" spc="-150" dirty="0" smtClean="0"/>
              <a:t>, and </a:t>
            </a:r>
            <a:r>
              <a:rPr lang="en-US" dirty="0" smtClean="0"/>
              <a:t>there are many who enter through it.”</a:t>
            </a:r>
          </a:p>
          <a:p>
            <a:pPr algn="ctr">
              <a:lnSpc>
                <a:spcPct val="90000"/>
              </a:lnSpc>
              <a:spcBef>
                <a:spcPts val="200"/>
              </a:spcBef>
              <a:buNone/>
            </a:pPr>
            <a:r>
              <a:rPr lang="en-US" b="1" dirty="0" smtClean="0"/>
              <a:t>Outer court: salvation: sacrifice, cleansing</a:t>
            </a:r>
          </a:p>
          <a:p>
            <a:pPr>
              <a:lnSpc>
                <a:spcPct val="90000"/>
              </a:lnSpc>
              <a:spcBef>
                <a:spcPts val="200"/>
              </a:spcBef>
            </a:pPr>
            <a:r>
              <a:rPr lang="en-US" b="1" dirty="0" smtClean="0"/>
              <a:t>Leviticus 9:24  </a:t>
            </a:r>
            <a:r>
              <a:rPr lang="en-US" dirty="0" smtClean="0"/>
              <a:t>Then fire came out from before the </a:t>
            </a:r>
            <a:r>
              <a:rPr lang="en-US" cap="small" dirty="0" smtClean="0"/>
              <a:t>LORD</a:t>
            </a:r>
            <a:r>
              <a:rPr lang="en-US" dirty="0" smtClean="0"/>
              <a:t> and consumed the burnt offering and the portions of fat on the altar; </a:t>
            </a:r>
          </a:p>
          <a:p>
            <a:pPr>
              <a:lnSpc>
                <a:spcPct val="90000"/>
              </a:lnSpc>
              <a:spcBef>
                <a:spcPts val="200"/>
              </a:spcBef>
            </a:pPr>
            <a:r>
              <a:rPr lang="en-US" dirty="0" smtClean="0"/>
              <a:t>The altar fire was to be kept burning continuously; it was also the only fire to be used in the incense altar</a:t>
            </a:r>
          </a:p>
          <a:p>
            <a:pPr>
              <a:lnSpc>
                <a:spcPct val="90000"/>
              </a:lnSpc>
              <a:spcBef>
                <a:spcPts val="200"/>
              </a:spcBef>
            </a:pPr>
            <a:r>
              <a:rPr lang="en-US" dirty="0" smtClean="0"/>
              <a:t>The laver was at the entrance to the inner courts</a:t>
            </a:r>
          </a:p>
          <a:p>
            <a:pPr>
              <a:lnSpc>
                <a:spcPct val="90000"/>
              </a:lnSpc>
              <a:spcBef>
                <a:spcPts val="200"/>
              </a:spcBef>
            </a:pPr>
            <a:r>
              <a:rPr lang="en-US" b="1" dirty="0" smtClean="0"/>
              <a:t>Ephesians 5:26-27 …</a:t>
            </a:r>
            <a:r>
              <a:rPr lang="en-US" dirty="0" smtClean="0"/>
              <a:t>so that He might sanctify her, having cleansed her by the washing of water with the word, that He might present to Himself the church in all her glory, having no spot or wrinkle or any such thing; but that she would be holy and blameless. </a:t>
            </a:r>
            <a:br>
              <a:rPr lang="en-US" dirty="0" smtClean="0"/>
            </a:br>
            <a:r>
              <a:rPr lang="en-US" dirty="0" smtClean="0"/>
              <a:t> </a:t>
            </a:r>
            <a:br>
              <a:rPr lang="en-US" dirty="0" smtClean="0"/>
            </a:br>
            <a:endParaRPr lang="en-US" dirty="0" smtClean="0"/>
          </a:p>
          <a:p>
            <a:pPr>
              <a:lnSpc>
                <a:spcPct val="90000"/>
              </a:lnSpc>
              <a:spcBef>
                <a:spcPts val="400"/>
              </a:spcBef>
            </a:pPr>
            <a:endParaRPr lang="en-US" sz="2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OUTER COURT IS FREE</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100"/>
              </a:spcBef>
            </a:pPr>
            <a:r>
              <a:rPr lang="en-US" dirty="0" smtClean="0"/>
              <a:t>Choosing to go further will cost you something</a:t>
            </a:r>
          </a:p>
          <a:p>
            <a:pPr algn="ctr">
              <a:lnSpc>
                <a:spcPct val="90000"/>
              </a:lnSpc>
              <a:spcBef>
                <a:spcPts val="100"/>
              </a:spcBef>
              <a:buNone/>
            </a:pPr>
            <a:r>
              <a:rPr lang="en-US" b="1" dirty="0" smtClean="0"/>
              <a:t>THE HOLY PLACE: DISCIPLESHIP</a:t>
            </a:r>
          </a:p>
          <a:p>
            <a:pPr>
              <a:lnSpc>
                <a:spcPct val="90000"/>
              </a:lnSpc>
              <a:spcBef>
                <a:spcPts val="100"/>
              </a:spcBef>
            </a:pPr>
            <a:r>
              <a:rPr lang="en-US" dirty="0" smtClean="0"/>
              <a:t>Table of showbread: one loaf for each tribe; bread of the presence; </a:t>
            </a:r>
          </a:p>
          <a:p>
            <a:pPr>
              <a:lnSpc>
                <a:spcPct val="90000"/>
              </a:lnSpc>
              <a:spcBef>
                <a:spcPts val="100"/>
              </a:spcBef>
            </a:pPr>
            <a:r>
              <a:rPr lang="en-US" b="1" dirty="0" smtClean="0"/>
              <a:t>Romans 8:28  </a:t>
            </a:r>
            <a:r>
              <a:rPr lang="en-US" dirty="0" smtClean="0"/>
              <a:t>And we know that God causes all </a:t>
            </a:r>
            <a:r>
              <a:rPr lang="en-US" spc="-150" dirty="0" smtClean="0"/>
              <a:t>things to </a:t>
            </a:r>
            <a:r>
              <a:rPr lang="en-US" dirty="0" smtClean="0"/>
              <a:t>work together</a:t>
            </a:r>
            <a:r>
              <a:rPr lang="en-US" spc="-150" dirty="0" smtClean="0"/>
              <a:t> for good to </a:t>
            </a:r>
            <a:r>
              <a:rPr lang="en-US" dirty="0" smtClean="0"/>
              <a:t>those who love God, to those who are called according to </a:t>
            </a:r>
            <a:r>
              <a:rPr lang="en-US" i="1" dirty="0" smtClean="0"/>
              <a:t>His</a:t>
            </a:r>
            <a:r>
              <a:rPr lang="en-US" dirty="0" smtClean="0"/>
              <a:t> </a:t>
            </a:r>
            <a:r>
              <a:rPr lang="en-US" u="sng" dirty="0" smtClean="0"/>
              <a:t>purpose</a:t>
            </a:r>
            <a:r>
              <a:rPr lang="en-US" dirty="0" smtClean="0"/>
              <a:t>. </a:t>
            </a:r>
          </a:p>
          <a:p>
            <a:pPr>
              <a:lnSpc>
                <a:spcPct val="90000"/>
              </a:lnSpc>
              <a:spcBef>
                <a:spcPts val="100"/>
              </a:spcBef>
            </a:pPr>
            <a:r>
              <a:rPr lang="en-US" dirty="0" smtClean="0"/>
              <a:t>Purpose: </a:t>
            </a:r>
            <a:r>
              <a:rPr lang="en-US" i="1" dirty="0" err="1" smtClean="0"/>
              <a:t>prothesis</a:t>
            </a:r>
            <a:r>
              <a:rPr lang="en-US" i="1" dirty="0" smtClean="0"/>
              <a:t>: </a:t>
            </a:r>
            <a:r>
              <a:rPr lang="en-US" dirty="0" smtClean="0"/>
              <a:t>setting forth; specifically the showbread</a:t>
            </a:r>
          </a:p>
          <a:p>
            <a:pPr>
              <a:lnSpc>
                <a:spcPct val="90000"/>
              </a:lnSpc>
              <a:spcBef>
                <a:spcPts val="100"/>
              </a:spcBef>
            </a:pPr>
            <a:r>
              <a:rPr lang="en-US" b="1" dirty="0" smtClean="0"/>
              <a:t>John 4:34 </a:t>
            </a:r>
            <a:r>
              <a:rPr lang="en-US" dirty="0" smtClean="0"/>
              <a:t> Jesus said to them, "My food is to do the will of Him who sent Me and to accomplish His work. </a:t>
            </a:r>
          </a:p>
          <a:p>
            <a:pPr>
              <a:lnSpc>
                <a:spcPct val="90000"/>
              </a:lnSpc>
              <a:spcBef>
                <a:spcPts val="100"/>
              </a:spcBef>
            </a:pPr>
            <a:r>
              <a:rPr lang="en-US" b="1" dirty="0" smtClean="0"/>
              <a:t>2 Timothy 1:9 …</a:t>
            </a:r>
            <a:r>
              <a:rPr lang="en-US" dirty="0" smtClean="0"/>
              <a:t>who has saved us and called us with a holy calling, not according to our works, but according to His own purpose and grace which was granted us in Christ Jesus from all eternity…</a:t>
            </a:r>
            <a:endParaRPr lang="en-US"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HOLY PLACE: DOOR OF TRUTH</a:t>
            </a:r>
            <a:endParaRPr lang="en-US" dirty="0"/>
          </a:p>
        </p:txBody>
      </p:sp>
      <p:sp>
        <p:nvSpPr>
          <p:cNvPr id="3" name="Content Placeholder 2"/>
          <p:cNvSpPr>
            <a:spLocks noGrp="1"/>
          </p:cNvSpPr>
          <p:nvPr>
            <p:ph idx="1"/>
          </p:nvPr>
        </p:nvSpPr>
        <p:spPr>
          <a:xfrm>
            <a:off x="0" y="1066800"/>
            <a:ext cx="9144000" cy="5791200"/>
          </a:xfrm>
        </p:spPr>
        <p:txBody>
          <a:bodyPr>
            <a:noAutofit/>
          </a:bodyPr>
          <a:lstStyle/>
          <a:p>
            <a:pPr>
              <a:lnSpc>
                <a:spcPct val="90000"/>
              </a:lnSpc>
              <a:spcBef>
                <a:spcPts val="200"/>
              </a:spcBef>
            </a:pPr>
            <a:r>
              <a:rPr lang="en-US" dirty="0" smtClean="0"/>
              <a:t>Altar of incense representing prayer: always fired from the sacrificial altar</a:t>
            </a:r>
          </a:p>
          <a:p>
            <a:pPr>
              <a:lnSpc>
                <a:spcPct val="90000"/>
              </a:lnSpc>
              <a:spcBef>
                <a:spcPts val="200"/>
              </a:spcBef>
            </a:pPr>
            <a:r>
              <a:rPr lang="en-US" b="1" dirty="0" smtClean="0"/>
              <a:t>John 14:13-15 </a:t>
            </a:r>
            <a:r>
              <a:rPr lang="en-US" dirty="0" smtClean="0"/>
              <a:t>“Whatever you ask in My name, that will I do, so that the Father may be glorified in the Son. If you ask Me anything </a:t>
            </a:r>
            <a:r>
              <a:rPr lang="en-US" u="sng" dirty="0" smtClean="0"/>
              <a:t>in My name</a:t>
            </a:r>
            <a:r>
              <a:rPr lang="en-US" dirty="0" smtClean="0"/>
              <a:t>, I will do </a:t>
            </a:r>
            <a:r>
              <a:rPr lang="en-US" i="1" dirty="0" smtClean="0"/>
              <a:t>it.  </a:t>
            </a:r>
            <a:r>
              <a:rPr lang="en-US" dirty="0" smtClean="0"/>
              <a:t>If you love Me, you will keep My commandments.” </a:t>
            </a:r>
          </a:p>
          <a:p>
            <a:pPr>
              <a:lnSpc>
                <a:spcPct val="90000"/>
              </a:lnSpc>
              <a:spcBef>
                <a:spcPts val="200"/>
              </a:spcBef>
            </a:pPr>
            <a:r>
              <a:rPr lang="en-US" dirty="0" smtClean="0"/>
              <a:t>In my name: </a:t>
            </a:r>
            <a:r>
              <a:rPr lang="en-US" i="1" dirty="0" smtClean="0"/>
              <a:t>en </a:t>
            </a:r>
            <a:r>
              <a:rPr lang="en-US" i="1" dirty="0" err="1" smtClean="0"/>
              <a:t>mou</a:t>
            </a:r>
            <a:r>
              <a:rPr lang="en-US" i="1" dirty="0" smtClean="0"/>
              <a:t> to </a:t>
            </a:r>
            <a:r>
              <a:rPr lang="en-US" i="1" dirty="0" err="1" smtClean="0"/>
              <a:t>onomati</a:t>
            </a:r>
            <a:r>
              <a:rPr lang="en-US" i="1" dirty="0" smtClean="0"/>
              <a:t>: </a:t>
            </a:r>
            <a:r>
              <a:rPr lang="en-US" dirty="0" smtClean="0"/>
              <a:t>by my name, authority, or stated cause</a:t>
            </a:r>
          </a:p>
          <a:p>
            <a:pPr>
              <a:lnSpc>
                <a:spcPct val="90000"/>
              </a:lnSpc>
              <a:spcBef>
                <a:spcPts val="200"/>
              </a:spcBef>
            </a:pPr>
            <a:r>
              <a:rPr lang="en-US" dirty="0" err="1" smtClean="0"/>
              <a:t>Lampstand</a:t>
            </a:r>
            <a:r>
              <a:rPr lang="en-US" dirty="0" smtClean="0"/>
              <a:t> representing light to a dark world</a:t>
            </a:r>
          </a:p>
          <a:p>
            <a:pPr>
              <a:lnSpc>
                <a:spcPct val="90000"/>
              </a:lnSpc>
              <a:spcBef>
                <a:spcPts val="200"/>
              </a:spcBef>
            </a:pPr>
            <a:r>
              <a:rPr lang="en-US" b="1" dirty="0" smtClean="0"/>
              <a:t>1 John 1:5</a:t>
            </a:r>
            <a:r>
              <a:rPr lang="en-US" dirty="0" smtClean="0"/>
              <a:t> This is the message we have heard from Him and announce to you, that God is Light, and in Him there is no darkness at all. </a:t>
            </a:r>
          </a:p>
          <a:p>
            <a:r>
              <a:rPr lang="en-US" b="1" dirty="0" smtClean="0"/>
              <a:t>Psalm 119:1</a:t>
            </a:r>
            <a:r>
              <a:rPr lang="en-US" b="1" spc="-150" dirty="0" smtClean="0"/>
              <a:t>05 </a:t>
            </a:r>
            <a:r>
              <a:rPr lang="en-US" dirty="0" smtClean="0"/>
              <a:t>Your word is a lamp to my feet and a light to my path. </a:t>
            </a:r>
            <a:br>
              <a:rPr lang="en-US" dirty="0" smtClean="0"/>
            </a:br>
            <a:endParaRPr lang="en-US" dirty="0" smtClean="0"/>
          </a:p>
          <a:p>
            <a:pPr>
              <a:lnSpc>
                <a:spcPct val="90000"/>
              </a:lnSpc>
              <a:spcBef>
                <a:spcPts val="200"/>
              </a:spcBef>
            </a:pP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144000" cy="5867400"/>
          </a:xfrm>
        </p:spPr>
        <p:txBody>
          <a:bodyPr>
            <a:noAutofit/>
          </a:bodyPr>
          <a:lstStyle/>
          <a:p>
            <a:pPr>
              <a:lnSpc>
                <a:spcPct val="90000"/>
              </a:lnSpc>
              <a:spcBef>
                <a:spcPts val="200"/>
              </a:spcBef>
            </a:pPr>
            <a:r>
              <a:rPr lang="en-US" dirty="0" smtClean="0">
                <a:latin typeface="Tahoma" pitchFamily="34" charset="0"/>
                <a:ea typeface="Tahoma" pitchFamily="34" charset="0"/>
                <a:cs typeface="Tahoma" pitchFamily="34" charset="0"/>
              </a:rPr>
              <a:t>Entered through the veil (Veil of Life)</a:t>
            </a:r>
          </a:p>
          <a:p>
            <a:pPr>
              <a:lnSpc>
                <a:spcPct val="90000"/>
              </a:lnSpc>
              <a:spcBef>
                <a:spcPts val="200"/>
              </a:spcBef>
            </a:pPr>
            <a:r>
              <a:rPr lang="en-US" b="1" dirty="0" smtClean="0"/>
              <a:t>Hebrews 10:19-20 </a:t>
            </a:r>
            <a:r>
              <a:rPr lang="en-US" dirty="0" smtClean="0"/>
              <a:t> Therefore, brethren, since we have confidence to enter the holy place by the blood of Jesus, by a new and living way which He inaugurated for us through the veil, that is, His flesh…</a:t>
            </a:r>
          </a:p>
          <a:p>
            <a:pPr>
              <a:lnSpc>
                <a:spcPct val="90000"/>
              </a:lnSpc>
              <a:spcBef>
                <a:spcPts val="200"/>
              </a:spcBef>
            </a:pPr>
            <a:r>
              <a:rPr lang="en-US" dirty="0" smtClean="0"/>
              <a:t>The Ark of the Covenant with mercy seat lid</a:t>
            </a:r>
          </a:p>
          <a:p>
            <a:pPr>
              <a:lnSpc>
                <a:spcPct val="90000"/>
              </a:lnSpc>
              <a:spcBef>
                <a:spcPts val="200"/>
              </a:spcBef>
            </a:pPr>
            <a:r>
              <a:rPr lang="en-US" dirty="0" smtClean="0"/>
              <a:t>God’s presence (</a:t>
            </a:r>
            <a:r>
              <a:rPr lang="en-US" dirty="0" err="1" smtClean="0"/>
              <a:t>shekinah</a:t>
            </a:r>
            <a:r>
              <a:rPr lang="en-US" dirty="0" smtClean="0"/>
              <a:t> glory) </a:t>
            </a:r>
            <a:r>
              <a:rPr lang="en-US" dirty="0" err="1" smtClean="0"/>
              <a:t>manfested</a:t>
            </a:r>
            <a:r>
              <a:rPr lang="en-US" dirty="0" smtClean="0"/>
              <a:t> here</a:t>
            </a:r>
          </a:p>
          <a:p>
            <a:pPr>
              <a:lnSpc>
                <a:spcPct val="90000"/>
              </a:lnSpc>
              <a:spcBef>
                <a:spcPts val="200"/>
              </a:spcBef>
            </a:pPr>
            <a:r>
              <a:rPr lang="en-US" dirty="0" smtClean="0"/>
              <a:t>The Law that judged us was contained inside</a:t>
            </a:r>
          </a:p>
          <a:p>
            <a:pPr>
              <a:lnSpc>
                <a:spcPct val="90000"/>
              </a:lnSpc>
              <a:spcBef>
                <a:spcPts val="200"/>
              </a:spcBef>
            </a:pPr>
            <a:r>
              <a:rPr lang="en-US" dirty="0" smtClean="0"/>
              <a:t>The mercy seat was the covering</a:t>
            </a:r>
          </a:p>
          <a:p>
            <a:pPr>
              <a:lnSpc>
                <a:spcPct val="90000"/>
              </a:lnSpc>
              <a:spcBef>
                <a:spcPts val="200"/>
              </a:spcBef>
            </a:pPr>
            <a:r>
              <a:rPr lang="en-US" dirty="0" smtClean="0"/>
              <a:t>Grace: when we get something good undeserved</a:t>
            </a:r>
          </a:p>
          <a:p>
            <a:pPr>
              <a:lnSpc>
                <a:spcPct val="90000"/>
              </a:lnSpc>
              <a:spcBef>
                <a:spcPts val="200"/>
              </a:spcBef>
            </a:pPr>
            <a:r>
              <a:rPr lang="en-US" dirty="0" smtClean="0"/>
              <a:t>Mercy: when we don’t get something bad that was deserved</a:t>
            </a:r>
          </a:p>
          <a:p>
            <a:pPr>
              <a:lnSpc>
                <a:spcPct val="90000"/>
              </a:lnSpc>
              <a:spcBef>
                <a:spcPts val="200"/>
              </a:spcBef>
            </a:pPr>
            <a:r>
              <a:rPr lang="en-US" dirty="0" smtClean="0"/>
              <a:t>Mercy triumphs over judgment</a:t>
            </a:r>
            <a:br>
              <a:rPr lang="en-US" dirty="0" smtClean="0"/>
            </a:br>
            <a:endParaRPr lang="en-US" dirty="0">
              <a:latin typeface="Tahoma" pitchFamily="34" charset="0"/>
              <a:ea typeface="Tahoma" pitchFamily="34" charset="0"/>
              <a:cs typeface="Tahoma" pitchFamily="34" charset="0"/>
            </a:endParaRPr>
          </a:p>
        </p:txBody>
      </p:sp>
      <p:sp>
        <p:nvSpPr>
          <p:cNvPr id="3" name="Title 2"/>
          <p:cNvSpPr>
            <a:spLocks noGrp="1"/>
          </p:cNvSpPr>
          <p:nvPr>
            <p:ph type="title"/>
          </p:nvPr>
        </p:nvSpPr>
        <p:spPr>
          <a:xfrm>
            <a:off x="457200" y="0"/>
            <a:ext cx="8229600" cy="1066800"/>
          </a:xfrm>
        </p:spPr>
        <p:txBody>
          <a:bodyPr/>
          <a:lstStyle/>
          <a:p>
            <a:pPr algn="ctr"/>
            <a:r>
              <a:rPr lang="en-US" dirty="0" smtClean="0">
                <a:latin typeface="Tahoma" pitchFamily="34" charset="0"/>
                <a:ea typeface="Tahoma" pitchFamily="34" charset="0"/>
                <a:cs typeface="Tahoma" pitchFamily="34" charset="0"/>
              </a:rPr>
              <a:t>Holy of holies</a:t>
            </a:r>
            <a:endParaRPr lang="en-US" dirty="0">
              <a:latin typeface="Tahoma" pitchFamily="34" charset="0"/>
              <a:ea typeface="Tahoma" pitchFamily="34" charset="0"/>
              <a:cs typeface="Tahoma" pitchFamily="34" charset="0"/>
            </a:endParaRPr>
          </a:p>
        </p:txBody>
      </p:sp>
      <p:sp>
        <p:nvSpPr>
          <p:cNvPr id="5" name="Slide Number Placeholder 4"/>
          <p:cNvSpPr>
            <a:spLocks noGrp="1"/>
          </p:cNvSpPr>
          <p:nvPr>
            <p:ph type="sldNum" sz="quarter" idx="4294967295"/>
          </p:nvPr>
        </p:nvSpPr>
        <p:spPr>
          <a:xfrm>
            <a:off x="8410575" y="6181531"/>
            <a:ext cx="609600" cy="457200"/>
          </a:xfrm>
          <a:prstGeom prst="rect">
            <a:avLst/>
          </a:prstGeom>
        </p:spPr>
        <p:txBody>
          <a:bodyPr/>
          <a:lstStyle/>
          <a:p>
            <a:fld id="{065CC7CC-9272-4A09-9ABD-2B9726FF2212}" type="slidenum">
              <a:rPr lang="en-US" smtClean="0"/>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TABERNACLE: copy/shadow</a:t>
            </a:r>
            <a:endParaRPr lang="en-US" dirty="0"/>
          </a:p>
        </p:txBody>
      </p:sp>
      <p:sp>
        <p:nvSpPr>
          <p:cNvPr id="3" name="Content Placeholder 2"/>
          <p:cNvSpPr>
            <a:spLocks noGrp="1"/>
          </p:cNvSpPr>
          <p:nvPr>
            <p:ph idx="1"/>
          </p:nvPr>
        </p:nvSpPr>
        <p:spPr>
          <a:xfrm>
            <a:off x="0" y="914400"/>
            <a:ext cx="9144000" cy="5943600"/>
          </a:xfrm>
        </p:spPr>
        <p:txBody>
          <a:bodyPr>
            <a:noAutofit/>
          </a:bodyPr>
          <a:lstStyle/>
          <a:p>
            <a:pPr>
              <a:lnSpc>
                <a:spcPct val="88000"/>
              </a:lnSpc>
              <a:spcBef>
                <a:spcPts val="0"/>
              </a:spcBef>
            </a:pPr>
            <a:r>
              <a:rPr lang="en-US" dirty="0" smtClean="0"/>
              <a:t>Narrow Gate/Way; the Door of Truth; the Veil of Life</a:t>
            </a:r>
          </a:p>
          <a:p>
            <a:pPr>
              <a:lnSpc>
                <a:spcPct val="88000"/>
              </a:lnSpc>
              <a:spcBef>
                <a:spcPts val="0"/>
              </a:spcBef>
            </a:pPr>
            <a:r>
              <a:rPr lang="en-US" b="1" dirty="0" smtClean="0"/>
              <a:t>John 14:6</a:t>
            </a:r>
            <a:r>
              <a:rPr lang="en-US" dirty="0" smtClean="0"/>
              <a:t> Jesus said to him, "I am the way, and the truth, and the life; no one comes to the Father but through Me. </a:t>
            </a:r>
          </a:p>
          <a:p>
            <a:pPr>
              <a:lnSpc>
                <a:spcPct val="88000"/>
              </a:lnSpc>
              <a:spcBef>
                <a:spcPts val="0"/>
              </a:spcBef>
            </a:pPr>
            <a:r>
              <a:rPr lang="en-US" b="1" dirty="0" smtClean="0"/>
              <a:t>Hebrews 8:5 …</a:t>
            </a:r>
            <a:r>
              <a:rPr lang="en-US" dirty="0" smtClean="0"/>
              <a:t>who serve a copy and shadow of the heavenly things, just as Moses was warned </a:t>
            </a:r>
            <a:r>
              <a:rPr lang="en-US" i="1" dirty="0" smtClean="0"/>
              <a:t>by God</a:t>
            </a:r>
            <a:r>
              <a:rPr lang="en-US" dirty="0" smtClean="0"/>
              <a:t> when he was about to erect the tabernacle; for</a:t>
            </a:r>
            <a:r>
              <a:rPr lang="en-US" sz="2400" dirty="0" smtClean="0"/>
              <a:t>, "</a:t>
            </a:r>
            <a:r>
              <a:rPr lang="en-US" sz="2400" cap="small" dirty="0" smtClean="0"/>
              <a:t>SEE</a:t>
            </a:r>
            <a:r>
              <a:rPr lang="en-US" sz="2400" dirty="0" smtClean="0"/>
              <a:t>," </a:t>
            </a:r>
            <a:r>
              <a:rPr lang="en-US" dirty="0" smtClean="0"/>
              <a:t>He says, "</a:t>
            </a:r>
            <a:r>
              <a:rPr lang="en-US" sz="2400" cap="small" dirty="0" smtClean="0"/>
              <a:t>THAT YOU MAKE</a:t>
            </a:r>
            <a:r>
              <a:rPr lang="en-US" sz="2400" dirty="0" smtClean="0"/>
              <a:t> </a:t>
            </a:r>
            <a:r>
              <a:rPr lang="en-US" dirty="0" smtClean="0"/>
              <a:t>all things </a:t>
            </a:r>
            <a:r>
              <a:rPr lang="en-US" sz="2400" cap="small" dirty="0" smtClean="0"/>
              <a:t>ACCORDING TO THE PATTERN WHICH WAS SHOWN YOU ON THE</a:t>
            </a:r>
            <a:r>
              <a:rPr lang="en-US" sz="2400" dirty="0" smtClean="0"/>
              <a:t> </a:t>
            </a:r>
            <a:r>
              <a:rPr lang="en-US" sz="2400" cap="small" dirty="0" smtClean="0"/>
              <a:t>MOUNTAIN</a:t>
            </a:r>
            <a:r>
              <a:rPr lang="en-US" sz="2400" dirty="0" smtClean="0"/>
              <a:t>.” </a:t>
            </a:r>
          </a:p>
          <a:p>
            <a:pPr>
              <a:lnSpc>
                <a:spcPct val="88000"/>
              </a:lnSpc>
              <a:spcBef>
                <a:spcPts val="0"/>
              </a:spcBef>
            </a:pPr>
            <a:r>
              <a:rPr lang="en-US" b="1" dirty="0" smtClean="0"/>
              <a:t>Hebrews 9:11-12 </a:t>
            </a:r>
            <a:r>
              <a:rPr lang="en-US" baseline="30000" dirty="0" smtClean="0"/>
              <a:t> </a:t>
            </a:r>
            <a:r>
              <a:rPr lang="en-US" dirty="0" smtClean="0"/>
              <a:t> But when Christ appeared </a:t>
            </a:r>
            <a:r>
              <a:rPr lang="en-US" i="1" dirty="0" smtClean="0"/>
              <a:t>as</a:t>
            </a:r>
            <a:r>
              <a:rPr lang="en-US" dirty="0" smtClean="0"/>
              <a:t> a high priest of the good things to come, </a:t>
            </a:r>
            <a:r>
              <a:rPr lang="en-US" i="1" dirty="0" smtClean="0"/>
              <a:t>He entered</a:t>
            </a:r>
            <a:r>
              <a:rPr lang="en-US" dirty="0" smtClean="0"/>
              <a:t> through the greater and more perfect tabernacle, not made with hands, that is to say, not of this creation; and not through the blood of goats and calves, but through His own blood, He entered the holy place once for all, having obtained eternal redemption. </a:t>
            </a:r>
            <a:br>
              <a:rPr lang="en-US" dirty="0" smtClean="0"/>
            </a:b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VERSE FOR THE JOURNEY</a:t>
            </a:r>
            <a:endParaRPr lang="en-US" dirty="0"/>
          </a:p>
        </p:txBody>
      </p:sp>
      <p:sp>
        <p:nvSpPr>
          <p:cNvPr id="3" name="Content Placeholder 2"/>
          <p:cNvSpPr>
            <a:spLocks noGrp="1"/>
          </p:cNvSpPr>
          <p:nvPr>
            <p:ph idx="1"/>
          </p:nvPr>
        </p:nvSpPr>
        <p:spPr/>
        <p:txBody>
          <a:bodyPr/>
          <a:lstStyle/>
          <a:p>
            <a:pPr>
              <a:lnSpc>
                <a:spcPct val="95000"/>
              </a:lnSpc>
              <a:spcBef>
                <a:spcPts val="300"/>
              </a:spcBef>
            </a:pPr>
            <a:r>
              <a:rPr lang="en-US" b="1" dirty="0" smtClean="0"/>
              <a:t>2 Chronicles 7:12-15</a:t>
            </a:r>
            <a:r>
              <a:rPr lang="en-US" dirty="0" smtClean="0"/>
              <a:t> Then the </a:t>
            </a:r>
            <a:r>
              <a:rPr lang="en-US" cap="small" dirty="0" smtClean="0"/>
              <a:t>LORD</a:t>
            </a:r>
            <a:r>
              <a:rPr lang="en-US" dirty="0" smtClean="0"/>
              <a:t> appeared to Solomon at night and said to him, "I have heard your prayer and have chosen this place for Myself as a house of sacrifice. If I shut up the heavens so that there is no rain, or if I command the locust to devour the land, or if I send pestilence among My people, </a:t>
            </a:r>
            <a:br>
              <a:rPr lang="en-US" dirty="0" smtClean="0"/>
            </a:br>
            <a:r>
              <a:rPr lang="en-US" dirty="0" smtClean="0"/>
              <a:t>and </a:t>
            </a:r>
            <a:r>
              <a:rPr lang="en-US" dirty="0" smtClean="0">
                <a:effectLst>
                  <a:outerShdw blurRad="38100" dist="38100" dir="2700000" algn="tl">
                    <a:srgbClr val="000000">
                      <a:alpha val="43137"/>
                    </a:srgbClr>
                  </a:outerShdw>
                </a:effectLst>
              </a:rPr>
              <a:t>My people who are called by My name </a:t>
            </a:r>
            <a:r>
              <a:rPr lang="en-US" dirty="0" smtClean="0"/>
              <a:t>humble themselves and pray and seek My face and turn from their wicked ways, then I will hear from heaven, will forgive their sin and will heal their land. Now My eyes will be open and My ears attentive to the prayer </a:t>
            </a:r>
            <a:r>
              <a:rPr lang="en-US" i="1" dirty="0" smtClean="0"/>
              <a:t>offered</a:t>
            </a:r>
            <a:r>
              <a:rPr lang="en-US" dirty="0" smtClean="0"/>
              <a:t> in this place.” </a:t>
            </a:r>
          </a:p>
          <a:p>
            <a:pPr>
              <a:lnSpc>
                <a:spcPct val="95000"/>
              </a:lnSpc>
              <a:spcBef>
                <a:spcPts val="300"/>
              </a:spcBef>
            </a:pPr>
            <a:r>
              <a:rPr lang="en-US" dirty="0" smtClean="0">
                <a:effectLst>
                  <a:outerShdw blurRad="38100" dist="38100" dir="2700000" algn="tl">
                    <a:srgbClr val="000000">
                      <a:alpha val="43137"/>
                    </a:srgbClr>
                  </a:outerShdw>
                </a:effectLst>
              </a:rPr>
              <a:t>Who takes action?  What action should be taken?</a:t>
            </a:r>
            <a:endParaRPr lang="en-US" dirty="0">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9448800" cy="990600"/>
          </a:xfrm>
        </p:spPr>
        <p:txBody>
          <a:bodyPr/>
          <a:lstStyle/>
          <a:p>
            <a:pPr>
              <a:lnSpc>
                <a:spcPct val="90000"/>
              </a:lnSpc>
            </a:pPr>
            <a:r>
              <a:rPr lang="en-US" spc="-150" dirty="0" smtClean="0"/>
              <a:t>Watching the times</a:t>
            </a:r>
            <a:endParaRPr lang="en-US" spc="-150" dirty="0"/>
          </a:p>
        </p:txBody>
      </p:sp>
      <p:sp>
        <p:nvSpPr>
          <p:cNvPr id="3" name="Content Placeholder 2"/>
          <p:cNvSpPr>
            <a:spLocks noGrp="1"/>
          </p:cNvSpPr>
          <p:nvPr>
            <p:ph idx="1"/>
          </p:nvPr>
        </p:nvSpPr>
        <p:spPr>
          <a:xfrm>
            <a:off x="0" y="1143000"/>
            <a:ext cx="9144000" cy="5715000"/>
          </a:xfrm>
        </p:spPr>
        <p:txBody>
          <a:bodyPr>
            <a:noAutofit/>
          </a:bodyPr>
          <a:lstStyle/>
          <a:p>
            <a:pPr>
              <a:lnSpc>
                <a:spcPct val="90000"/>
              </a:lnSpc>
              <a:spcBef>
                <a:spcPts val="0"/>
              </a:spcBef>
            </a:pPr>
            <a:r>
              <a:rPr lang="en-US" b="1" dirty="0" smtClean="0"/>
              <a:t>1 Chronicles 12:32 </a:t>
            </a:r>
            <a:r>
              <a:rPr lang="en-US" dirty="0" smtClean="0"/>
              <a:t> Of the sons of Issachar, men who understood the times, with knowledge of what Israel should do, their chiefs </a:t>
            </a:r>
            <a:r>
              <a:rPr lang="en-US" i="1" dirty="0" smtClean="0"/>
              <a:t>were</a:t>
            </a:r>
            <a:r>
              <a:rPr lang="en-US" dirty="0" smtClean="0"/>
              <a:t> two hundred; and all their kinsmen </a:t>
            </a:r>
            <a:r>
              <a:rPr lang="en-US" i="1" dirty="0" smtClean="0"/>
              <a:t>were</a:t>
            </a:r>
            <a:r>
              <a:rPr lang="en-US" dirty="0" smtClean="0"/>
              <a:t> at their command. </a:t>
            </a:r>
          </a:p>
          <a:p>
            <a:pPr>
              <a:lnSpc>
                <a:spcPct val="90000"/>
              </a:lnSpc>
              <a:spcBef>
                <a:spcPts val="0"/>
              </a:spcBef>
            </a:pPr>
            <a:r>
              <a:rPr lang="en-US" dirty="0" smtClean="0"/>
              <a:t>This happened during the time of David’s struggle against Saul when changes were happening and people were deciding who they supported politically</a:t>
            </a:r>
          </a:p>
          <a:p>
            <a:pPr>
              <a:lnSpc>
                <a:spcPct val="90000"/>
              </a:lnSpc>
              <a:spcBef>
                <a:spcPts val="0"/>
              </a:spcBef>
            </a:pPr>
            <a:r>
              <a:rPr lang="en-US" dirty="0" smtClean="0"/>
              <a:t>In our times, we must develop:</a:t>
            </a:r>
          </a:p>
          <a:p>
            <a:pPr>
              <a:lnSpc>
                <a:spcPct val="90000"/>
              </a:lnSpc>
              <a:spcBef>
                <a:spcPts val="400"/>
              </a:spcBef>
              <a:buNone/>
            </a:pPr>
            <a:r>
              <a:rPr lang="en-US" dirty="0" smtClean="0"/>
              <a:t>   1.  understanding of the supernatural</a:t>
            </a:r>
          </a:p>
          <a:p>
            <a:pPr>
              <a:lnSpc>
                <a:spcPct val="90000"/>
              </a:lnSpc>
              <a:spcBef>
                <a:spcPts val="400"/>
              </a:spcBef>
              <a:buNone/>
            </a:pPr>
            <a:r>
              <a:rPr lang="en-US" dirty="0" smtClean="0"/>
              <a:t>   2.  awareness of good and evil</a:t>
            </a:r>
          </a:p>
          <a:p>
            <a:pPr>
              <a:lnSpc>
                <a:spcPct val="90000"/>
              </a:lnSpc>
              <a:spcBef>
                <a:spcPts val="400"/>
              </a:spcBef>
              <a:buNone/>
            </a:pPr>
            <a:r>
              <a:rPr lang="en-US" dirty="0" smtClean="0"/>
              <a:t>   3.  understanding biblical authority</a:t>
            </a:r>
          </a:p>
          <a:p>
            <a:pPr>
              <a:lnSpc>
                <a:spcPct val="90000"/>
              </a:lnSpc>
              <a:spcBef>
                <a:spcPts val="400"/>
              </a:spcBef>
              <a:buNone/>
            </a:pPr>
            <a:r>
              <a:rPr lang="en-US" dirty="0" smtClean="0"/>
              <a:t>   4.  appropriate approach to people issues</a:t>
            </a:r>
          </a:p>
          <a:p>
            <a:pPr>
              <a:lnSpc>
                <a:spcPct val="90000"/>
              </a:lnSpc>
              <a:spcBef>
                <a:spcPts val="400"/>
              </a:spcBef>
              <a:buNone/>
            </a:pPr>
            <a:r>
              <a:rPr lang="en-US" dirty="0" smtClean="0"/>
              <a:t>   5.  an accurate perception of truth</a:t>
            </a:r>
            <a:br>
              <a:rPr lang="en-US" dirty="0" smtClean="0"/>
            </a:b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66800"/>
            <a:ext cx="9144000" cy="5791200"/>
          </a:xfrm>
        </p:spPr>
        <p:txBody>
          <a:bodyPr>
            <a:normAutofit/>
          </a:bodyPr>
          <a:lstStyle/>
          <a:p>
            <a:r>
              <a:rPr lang="en-US" dirty="0" smtClean="0"/>
              <a:t>University of Illinois estimates that computing ability will increase over 100 times in the next ten years</a:t>
            </a:r>
          </a:p>
          <a:p>
            <a:r>
              <a:rPr lang="en-US" sz="2800" dirty="0" smtClean="0">
                <a:latin typeface="Tahoma" pitchFamily="34" charset="0"/>
                <a:ea typeface="Tahoma" pitchFamily="34" charset="0"/>
                <a:cs typeface="Tahoma" pitchFamily="34" charset="0"/>
              </a:rPr>
              <a:t>Artificial intelligence will come to more prominence</a:t>
            </a:r>
          </a:p>
          <a:p>
            <a:r>
              <a:rPr lang="en-US" dirty="0" smtClean="0"/>
              <a:t>Cyber warfare will increase</a:t>
            </a:r>
          </a:p>
          <a:p>
            <a:r>
              <a:rPr lang="en-US" sz="2800" dirty="0" smtClean="0">
                <a:latin typeface="Tahoma" pitchFamily="34" charset="0"/>
                <a:ea typeface="Tahoma" pitchFamily="34" charset="0"/>
                <a:cs typeface="Tahoma" pitchFamily="34" charset="0"/>
              </a:rPr>
              <a:t>With increasing population, food production must also increase</a:t>
            </a:r>
          </a:p>
          <a:p>
            <a:r>
              <a:rPr lang="en-US" dirty="0" smtClean="0"/>
              <a:t>The educational patterns of the 1990’s will no longer be effective</a:t>
            </a:r>
          </a:p>
          <a:p>
            <a:r>
              <a:rPr lang="en-US" sz="2800" dirty="0" smtClean="0">
                <a:latin typeface="Tahoma" pitchFamily="34" charset="0"/>
                <a:ea typeface="Tahoma" pitchFamily="34" charset="0"/>
                <a:cs typeface="Tahoma" pitchFamily="34" charset="0"/>
              </a:rPr>
              <a:t>The government may not have your best interests at heart</a:t>
            </a:r>
          </a:p>
          <a:p>
            <a:r>
              <a:rPr lang="en-US" dirty="0" smtClean="0"/>
              <a:t>WHAT OPPORTUNITIES ARE PRESENTED TO SHARE THE GOSPEL?</a:t>
            </a:r>
            <a:endParaRPr lang="en-US" sz="2800" dirty="0" smtClean="0">
              <a:latin typeface="Tahoma" pitchFamily="34" charset="0"/>
              <a:ea typeface="Tahoma" pitchFamily="34" charset="0"/>
              <a:cs typeface="Tahoma" pitchFamily="34" charset="0"/>
            </a:endParaRPr>
          </a:p>
        </p:txBody>
      </p:sp>
      <p:sp>
        <p:nvSpPr>
          <p:cNvPr id="3" name="Title 2"/>
          <p:cNvSpPr>
            <a:spLocks noGrp="1"/>
          </p:cNvSpPr>
          <p:nvPr>
            <p:ph type="title"/>
          </p:nvPr>
        </p:nvSpPr>
        <p:spPr>
          <a:xfrm>
            <a:off x="457200" y="152400"/>
            <a:ext cx="8229600" cy="914400"/>
          </a:xfrm>
        </p:spPr>
        <p:txBody>
          <a:bodyPr/>
          <a:lstStyle/>
          <a:p>
            <a:pPr algn="ctr"/>
            <a:r>
              <a:rPr lang="en-US" dirty="0" smtClean="0">
                <a:latin typeface="Tahoma" pitchFamily="34" charset="0"/>
                <a:ea typeface="Tahoma" pitchFamily="34" charset="0"/>
                <a:cs typeface="Tahoma" pitchFamily="34" charset="0"/>
              </a:rPr>
              <a:t>CHANGES COMING</a:t>
            </a:r>
            <a:endParaRPr lang="en-US" dirty="0">
              <a:latin typeface="Tahoma" pitchFamily="34" charset="0"/>
              <a:ea typeface="Tahoma" pitchFamily="34" charset="0"/>
              <a:cs typeface="Tahoma" pitchFamily="34" charset="0"/>
            </a:endParaRPr>
          </a:p>
        </p:txBody>
      </p:sp>
      <p:sp>
        <p:nvSpPr>
          <p:cNvPr id="5" name="Slide Number Placeholder 4"/>
          <p:cNvSpPr>
            <a:spLocks noGrp="1"/>
          </p:cNvSpPr>
          <p:nvPr>
            <p:ph type="sldNum" sz="quarter" idx="4294967295"/>
          </p:nvPr>
        </p:nvSpPr>
        <p:spPr>
          <a:xfrm>
            <a:off x="8410575" y="6181531"/>
            <a:ext cx="609600" cy="457200"/>
          </a:xfrm>
          <a:prstGeom prst="rect">
            <a:avLst/>
          </a:prstGeom>
        </p:spPr>
        <p:txBody>
          <a:bodyPr/>
          <a:lstStyle/>
          <a:p>
            <a:fld id="{065CC7CC-9272-4A09-9ABD-2B9726FF2212}"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t>The good fight</a:t>
            </a:r>
            <a:endParaRPr lang="en-US" dirty="0"/>
          </a:p>
        </p:txBody>
      </p:sp>
      <p:sp>
        <p:nvSpPr>
          <p:cNvPr id="3" name="Content Placeholder 2"/>
          <p:cNvSpPr>
            <a:spLocks noGrp="1"/>
          </p:cNvSpPr>
          <p:nvPr>
            <p:ph idx="1"/>
          </p:nvPr>
        </p:nvSpPr>
        <p:spPr>
          <a:xfrm>
            <a:off x="0" y="1066800"/>
            <a:ext cx="9144000" cy="5791200"/>
          </a:xfrm>
        </p:spPr>
        <p:txBody>
          <a:bodyPr>
            <a:noAutofit/>
          </a:bodyPr>
          <a:lstStyle/>
          <a:p>
            <a:pPr>
              <a:lnSpc>
                <a:spcPct val="95000"/>
              </a:lnSpc>
              <a:spcBef>
                <a:spcPts val="200"/>
              </a:spcBef>
            </a:pPr>
            <a:r>
              <a:rPr lang="en-US" b="1" dirty="0" smtClean="0"/>
              <a:t>1 Timothy 6:12 </a:t>
            </a:r>
            <a:r>
              <a:rPr lang="en-US" dirty="0" smtClean="0"/>
              <a:t> Fight the good fight of faith; take hold of the eternal life to which you were called, and you made the good confession in the presence of many witnesses. </a:t>
            </a:r>
          </a:p>
          <a:p>
            <a:pPr>
              <a:lnSpc>
                <a:spcPct val="95000"/>
              </a:lnSpc>
              <a:spcBef>
                <a:spcPts val="200"/>
              </a:spcBef>
            </a:pPr>
            <a:r>
              <a:rPr lang="en-US" dirty="0" smtClean="0"/>
              <a:t>Once you’ve chosen a side, there will be a battle</a:t>
            </a:r>
          </a:p>
          <a:p>
            <a:pPr>
              <a:lnSpc>
                <a:spcPct val="95000"/>
              </a:lnSpc>
              <a:spcBef>
                <a:spcPts val="200"/>
              </a:spcBef>
            </a:pPr>
            <a:r>
              <a:rPr lang="en-US" dirty="0" smtClean="0"/>
              <a:t>Both the battle and the enemy are very real</a:t>
            </a:r>
          </a:p>
          <a:p>
            <a:pPr>
              <a:lnSpc>
                <a:spcPct val="95000"/>
              </a:lnSpc>
              <a:spcBef>
                <a:spcPts val="200"/>
              </a:spcBef>
            </a:pPr>
            <a:r>
              <a:rPr lang="en-US" dirty="0" smtClean="0"/>
              <a:t>You must have the resources to enable victory</a:t>
            </a:r>
          </a:p>
          <a:p>
            <a:pPr>
              <a:lnSpc>
                <a:spcPct val="95000"/>
              </a:lnSpc>
              <a:spcBef>
                <a:spcPts val="200"/>
              </a:spcBef>
            </a:pPr>
            <a:r>
              <a:rPr lang="en-US" dirty="0" smtClean="0"/>
              <a:t>You must think through your world view very carefully so that you are not easily deceived</a:t>
            </a:r>
          </a:p>
          <a:p>
            <a:pPr>
              <a:lnSpc>
                <a:spcPct val="95000"/>
              </a:lnSpc>
              <a:spcBef>
                <a:spcPts val="200"/>
              </a:spcBef>
            </a:pPr>
            <a:r>
              <a:rPr lang="en-US" dirty="0" smtClean="0"/>
              <a:t>You must decide if you live for eternity or for the moment</a:t>
            </a:r>
          </a:p>
          <a:p>
            <a:pPr>
              <a:lnSpc>
                <a:spcPct val="95000"/>
              </a:lnSpc>
              <a:spcBef>
                <a:spcPts val="200"/>
              </a:spcBef>
            </a:pPr>
            <a:r>
              <a:rPr lang="en-US" dirty="0" smtClean="0"/>
              <a:t>You must decide if you believe that there are moral absolutes – and if so, what are they?</a:t>
            </a:r>
            <a:br>
              <a:rPr lang="en-US" dirty="0" smtClean="0"/>
            </a:b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dirty="0" smtClean="0"/>
              <a:t>MY WORLDVIEW</a:t>
            </a:r>
            <a:endParaRPr lang="en-US" dirty="0"/>
          </a:p>
        </p:txBody>
      </p:sp>
      <p:sp>
        <p:nvSpPr>
          <p:cNvPr id="3" name="Content Placeholder 2"/>
          <p:cNvSpPr>
            <a:spLocks noGrp="1"/>
          </p:cNvSpPr>
          <p:nvPr>
            <p:ph idx="1"/>
          </p:nvPr>
        </p:nvSpPr>
        <p:spPr>
          <a:xfrm>
            <a:off x="0" y="990600"/>
            <a:ext cx="9144000" cy="5867400"/>
          </a:xfrm>
        </p:spPr>
        <p:txBody>
          <a:bodyPr>
            <a:normAutofit/>
          </a:bodyPr>
          <a:lstStyle/>
          <a:p>
            <a:pPr>
              <a:lnSpc>
                <a:spcPct val="95000"/>
              </a:lnSpc>
              <a:spcBef>
                <a:spcPts val="200"/>
              </a:spcBef>
            </a:pPr>
            <a:r>
              <a:rPr lang="en-US" dirty="0" smtClean="0"/>
              <a:t>My purpose</a:t>
            </a:r>
          </a:p>
          <a:p>
            <a:pPr>
              <a:lnSpc>
                <a:spcPct val="95000"/>
              </a:lnSpc>
              <a:spcBef>
                <a:spcPts val="200"/>
              </a:spcBef>
            </a:pPr>
            <a:r>
              <a:rPr lang="en-US" dirty="0" smtClean="0"/>
              <a:t>My </a:t>
            </a:r>
            <a:r>
              <a:rPr lang="en-US" dirty="0" err="1" smtClean="0"/>
              <a:t>giftings</a:t>
            </a:r>
            <a:endParaRPr lang="en-US" dirty="0" smtClean="0"/>
          </a:p>
          <a:p>
            <a:pPr>
              <a:lnSpc>
                <a:spcPct val="95000"/>
              </a:lnSpc>
              <a:spcBef>
                <a:spcPts val="200"/>
              </a:spcBef>
            </a:pPr>
            <a:r>
              <a:rPr lang="en-US" dirty="0" smtClean="0"/>
              <a:t>Understanding the enemy</a:t>
            </a:r>
          </a:p>
          <a:p>
            <a:pPr>
              <a:lnSpc>
                <a:spcPct val="95000"/>
              </a:lnSpc>
              <a:spcBef>
                <a:spcPts val="200"/>
              </a:spcBef>
            </a:pPr>
            <a:r>
              <a:rPr lang="en-US" dirty="0" smtClean="0"/>
              <a:t>Balancing faith and works</a:t>
            </a:r>
          </a:p>
          <a:p>
            <a:pPr>
              <a:lnSpc>
                <a:spcPct val="95000"/>
              </a:lnSpc>
              <a:spcBef>
                <a:spcPts val="200"/>
              </a:spcBef>
            </a:pPr>
            <a:r>
              <a:rPr lang="en-US" dirty="0" smtClean="0"/>
              <a:t>Exodus 20:1-16:  God’s value system</a:t>
            </a:r>
          </a:p>
          <a:p>
            <a:pPr>
              <a:lnSpc>
                <a:spcPct val="95000"/>
              </a:lnSpc>
              <a:spcBef>
                <a:spcPts val="200"/>
              </a:spcBef>
            </a:pPr>
            <a:r>
              <a:rPr lang="en-US" b="1" dirty="0" smtClean="0"/>
              <a:t>James 1:17 </a:t>
            </a:r>
            <a:r>
              <a:rPr lang="en-US" dirty="0" smtClean="0"/>
              <a:t> Every good thing given and every perfect gift is from above, coming down from the Father of lights, with whom there is no variation or shifting shadow. </a:t>
            </a:r>
          </a:p>
          <a:p>
            <a:pPr>
              <a:lnSpc>
                <a:spcPct val="95000"/>
              </a:lnSpc>
              <a:spcBef>
                <a:spcPts val="200"/>
              </a:spcBef>
            </a:pPr>
            <a:r>
              <a:rPr lang="en-US" dirty="0" smtClean="0"/>
              <a:t>Variation: </a:t>
            </a:r>
            <a:r>
              <a:rPr lang="en-US" i="1" dirty="0" err="1" smtClean="0"/>
              <a:t>parallage</a:t>
            </a:r>
            <a:r>
              <a:rPr lang="en-US" i="1" dirty="0" smtClean="0"/>
              <a:t>: </a:t>
            </a:r>
            <a:r>
              <a:rPr lang="en-US" dirty="0" smtClean="0"/>
              <a:t>fickleness; change</a:t>
            </a:r>
          </a:p>
          <a:p>
            <a:pPr>
              <a:lnSpc>
                <a:spcPct val="95000"/>
              </a:lnSpc>
              <a:spcBef>
                <a:spcPts val="200"/>
              </a:spcBef>
            </a:pPr>
            <a:r>
              <a:rPr lang="en-US" dirty="0" smtClean="0"/>
              <a:t>Shifting shadow: </a:t>
            </a:r>
            <a:r>
              <a:rPr lang="en-US" i="1" dirty="0" err="1" smtClean="0"/>
              <a:t>aposkiasma</a:t>
            </a:r>
            <a:r>
              <a:rPr lang="en-US" i="1" dirty="0" smtClean="0"/>
              <a:t>: </a:t>
            </a:r>
            <a:r>
              <a:rPr lang="en-US" dirty="0" smtClean="0"/>
              <a:t>moving</a:t>
            </a:r>
            <a:r>
              <a:rPr lang="en-US" spc="-150" dirty="0" smtClean="0"/>
              <a:t> or </a:t>
            </a:r>
            <a:r>
              <a:rPr lang="en-US" dirty="0" smtClean="0"/>
              <a:t>turning shade</a:t>
            </a:r>
          </a:p>
          <a:p>
            <a:pPr>
              <a:lnSpc>
                <a:spcPct val="95000"/>
              </a:lnSpc>
              <a:spcBef>
                <a:spcPts val="200"/>
              </a:spcBef>
            </a:pPr>
            <a:r>
              <a:rPr lang="en-US" b="1" dirty="0" smtClean="0"/>
              <a:t>Malachi 3:6 </a:t>
            </a:r>
            <a:r>
              <a:rPr lang="en-US" dirty="0" smtClean="0"/>
              <a:t>“For I, the </a:t>
            </a:r>
            <a:r>
              <a:rPr lang="en-US" cap="small" dirty="0" smtClean="0"/>
              <a:t>LORD</a:t>
            </a:r>
            <a:r>
              <a:rPr lang="en-US" dirty="0" smtClean="0"/>
              <a:t>, do not change; therefore you, O sons of Jacob, are not consumed.”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VALUING THE WORD</a:t>
            </a:r>
            <a:endParaRPr lang="en-US" sz="4800" dirty="0"/>
          </a:p>
        </p:txBody>
      </p:sp>
      <p:sp>
        <p:nvSpPr>
          <p:cNvPr id="3" name="Content Placeholder 2"/>
          <p:cNvSpPr>
            <a:spLocks noGrp="1"/>
          </p:cNvSpPr>
          <p:nvPr>
            <p:ph idx="1"/>
          </p:nvPr>
        </p:nvSpPr>
        <p:spPr>
          <a:xfrm>
            <a:off x="0" y="1143000"/>
            <a:ext cx="9144000" cy="5715000"/>
          </a:xfrm>
        </p:spPr>
        <p:txBody>
          <a:bodyPr>
            <a:noAutofit/>
          </a:bodyPr>
          <a:lstStyle/>
          <a:p>
            <a:pPr>
              <a:lnSpc>
                <a:spcPct val="90000"/>
              </a:lnSpc>
              <a:spcBef>
                <a:spcPts val="200"/>
              </a:spcBef>
            </a:pPr>
            <a:r>
              <a:rPr lang="en-US" dirty="0" smtClean="0"/>
              <a:t>We spend time on things that we value</a:t>
            </a:r>
          </a:p>
          <a:p>
            <a:pPr>
              <a:lnSpc>
                <a:spcPct val="90000"/>
              </a:lnSpc>
              <a:spcBef>
                <a:spcPts val="200"/>
              </a:spcBef>
            </a:pPr>
            <a:r>
              <a:rPr lang="en-US" dirty="0" smtClean="0"/>
              <a:t>The </a:t>
            </a:r>
            <a:r>
              <a:rPr lang="en-US" dirty="0" err="1" smtClean="0"/>
              <a:t>minimalization</a:t>
            </a:r>
            <a:r>
              <a:rPr lang="en-US" dirty="0" smtClean="0"/>
              <a:t> of the Old Testament is egregious</a:t>
            </a:r>
          </a:p>
          <a:p>
            <a:pPr>
              <a:lnSpc>
                <a:spcPct val="90000"/>
              </a:lnSpc>
              <a:spcBef>
                <a:spcPts val="200"/>
              </a:spcBef>
              <a:buNone/>
            </a:pPr>
            <a:r>
              <a:rPr lang="en-US" dirty="0" smtClean="0"/>
              <a:t>      We understand New Testament discu</a:t>
            </a:r>
            <a:r>
              <a:rPr lang="en-US" spc="-150" dirty="0" smtClean="0"/>
              <a:t>ssions </a:t>
            </a:r>
            <a:r>
              <a:rPr lang="en-US" dirty="0" smtClean="0"/>
              <a:t>based on</a:t>
            </a:r>
          </a:p>
          <a:p>
            <a:pPr>
              <a:lnSpc>
                <a:spcPct val="90000"/>
              </a:lnSpc>
              <a:spcBef>
                <a:spcPts val="200"/>
              </a:spcBef>
              <a:buNone/>
            </a:pPr>
            <a:r>
              <a:rPr lang="en-US" dirty="0" smtClean="0"/>
              <a:t>      the Old Testament usage and custom</a:t>
            </a:r>
          </a:p>
          <a:p>
            <a:pPr>
              <a:lnSpc>
                <a:spcPct val="90000"/>
              </a:lnSpc>
              <a:spcBef>
                <a:spcPts val="200"/>
              </a:spcBef>
            </a:pPr>
            <a:r>
              <a:rPr lang="en-US" dirty="0" smtClean="0"/>
              <a:t>We want to know what has been fulfilled and what remains to be fulfilled:</a:t>
            </a:r>
          </a:p>
          <a:p>
            <a:pPr>
              <a:lnSpc>
                <a:spcPct val="90000"/>
              </a:lnSpc>
              <a:spcBef>
                <a:spcPts val="200"/>
              </a:spcBef>
              <a:buNone/>
            </a:pPr>
            <a:r>
              <a:rPr lang="en-US" dirty="0" smtClean="0"/>
              <a:t>      Two major areas to understand fully are:</a:t>
            </a:r>
          </a:p>
          <a:p>
            <a:pPr>
              <a:lnSpc>
                <a:spcPct val="90000"/>
              </a:lnSpc>
              <a:spcBef>
                <a:spcPts val="200"/>
              </a:spcBef>
              <a:buNone/>
            </a:pPr>
            <a:r>
              <a:rPr lang="en-US" dirty="0" smtClean="0"/>
              <a:t>        1. Kinsman Redeemer model </a:t>
            </a:r>
          </a:p>
          <a:p>
            <a:pPr>
              <a:lnSpc>
                <a:spcPct val="90000"/>
              </a:lnSpc>
              <a:spcBef>
                <a:spcPts val="200"/>
              </a:spcBef>
              <a:buNone/>
            </a:pPr>
            <a:r>
              <a:rPr lang="en-US" dirty="0" smtClean="0"/>
              <a:t>        2. Tabernacle Model</a:t>
            </a:r>
          </a:p>
          <a:p>
            <a:pPr>
              <a:lnSpc>
                <a:spcPct val="90000"/>
              </a:lnSpc>
              <a:spcBef>
                <a:spcPts val="200"/>
              </a:spcBef>
            </a:pPr>
            <a:r>
              <a:rPr lang="en-US" b="1" dirty="0" smtClean="0"/>
              <a:t>Matthew </a:t>
            </a:r>
            <a:r>
              <a:rPr lang="en-US" b="1" spc="-150" dirty="0" smtClean="0"/>
              <a:t>5:17-18 </a:t>
            </a:r>
            <a:r>
              <a:rPr lang="en-US" spc="-150" dirty="0" smtClean="0"/>
              <a:t> "</a:t>
            </a:r>
            <a:r>
              <a:rPr lang="en-US" dirty="0" smtClean="0"/>
              <a:t>Do not think </a:t>
            </a:r>
            <a:r>
              <a:rPr lang="en-US" spc="-150" dirty="0" smtClean="0"/>
              <a:t>that I came </a:t>
            </a:r>
            <a:r>
              <a:rPr lang="en-US" dirty="0" smtClean="0"/>
              <a:t>to abolish the Law or the Prophets; I did not come to abolish but to fulfill. For truly I say to you, until heaven and earth pass away, not the smallest letter or stroke shall pass from the Law until all is accomplished.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stretch>
            <a:fillRect/>
          </a:stretch>
        </p:blipFill>
        <p:spPr>
          <a:xfrm>
            <a:off x="-13806" y="872544"/>
            <a:ext cx="9171613" cy="5112911"/>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 y="635425"/>
            <a:ext cx="9144000" cy="5510948"/>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10949</TotalTime>
  <Words>413</Words>
  <Application>Microsoft Office PowerPoint</Application>
  <PresentationFormat>On-screen Show (4:3)</PresentationFormat>
  <Paragraphs>101</Paragraphs>
  <Slides>14</Slides>
  <Notes>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Trek</vt:lpstr>
      <vt:lpstr>Slide 1</vt:lpstr>
      <vt:lpstr>VERSE FOR THE JOURNEY</vt:lpstr>
      <vt:lpstr>Watching the times</vt:lpstr>
      <vt:lpstr>CHANGES COMING</vt:lpstr>
      <vt:lpstr>The good fight</vt:lpstr>
      <vt:lpstr>MY WORLDVIEW</vt:lpstr>
      <vt:lpstr>VALUING THE WORD</vt:lpstr>
      <vt:lpstr>Slide 8</vt:lpstr>
      <vt:lpstr>Slide 9</vt:lpstr>
      <vt:lpstr> NARROW GATE: THE WAY</vt:lpstr>
      <vt:lpstr>The OUTER COURT IS FREE</vt:lpstr>
      <vt:lpstr>THE HOLY PLACE: DOOR OF TRUTH</vt:lpstr>
      <vt:lpstr>Holy of holies</vt:lpstr>
      <vt:lpstr> TABERNACLE: copy/shadow</vt:lpstr>
    </vt:vector>
  </TitlesOfParts>
  <Company>Gower Rentals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Rees</cp:lastModifiedBy>
  <cp:revision>35</cp:revision>
  <dcterms:created xsi:type="dcterms:W3CDTF">2019-08-22T16:00:16Z</dcterms:created>
  <dcterms:modified xsi:type="dcterms:W3CDTF">2019-11-25T16:06:00Z</dcterms:modified>
</cp:coreProperties>
</file>