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58" r:id="rId3"/>
    <p:sldId id="265" r:id="rId4"/>
    <p:sldId id="274" r:id="rId5"/>
    <p:sldId id="268" r:id="rId6"/>
    <p:sldId id="267" r:id="rId7"/>
    <p:sldId id="257" r:id="rId8"/>
    <p:sldId id="269" r:id="rId9"/>
    <p:sldId id="270" r:id="rId10"/>
    <p:sldId id="275" r:id="rId11"/>
    <p:sldId id="276" r:id="rId12"/>
    <p:sldId id="273" r:id="rId1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66" d="100"/>
          <a:sy n="66" d="100"/>
        </p:scale>
        <p:origin x="-1506" y="-168"/>
      </p:cViewPr>
      <p:guideLst>
        <p:guide orient="horz" pos="2160"/>
        <p:guide pos="2880"/>
      </p:guideLst>
    </p:cSldViewPr>
  </p:slideViewPr>
  <p:outlineViewPr>
    <p:cViewPr>
      <p:scale>
        <a:sx n="33" d="100"/>
        <a:sy n="33" d="100"/>
      </p:scale>
      <p:origin x="0" y="609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sz="quarter" idx="1"/>
          </p:nvPr>
        </p:nvSpPr>
        <p:spPr>
          <a:xfrm>
            <a:off x="4023782" y="0"/>
            <a:ext cx="3077103" cy="469011"/>
          </a:xfrm>
          <a:prstGeom prst="rect">
            <a:avLst/>
          </a:prstGeom>
        </p:spPr>
        <p:txBody>
          <a:bodyPr vert="horz" lIns="93589" tIns="46794" rIns="93589" bIns="46794" rtlCol="0"/>
          <a:lstStyle>
            <a:lvl1pPr algn="r">
              <a:defRPr sz="1200"/>
            </a:lvl1pPr>
          </a:lstStyle>
          <a:p>
            <a:fld id="{F88D4F77-81E1-4928-A06F-BE0AB0093D6A}" type="datetimeFigureOut">
              <a:rPr lang="en-US" smtClean="0"/>
              <a:pPr/>
              <a:t>11/14/2019</a:t>
            </a:fld>
            <a:endParaRPr lang="en-US"/>
          </a:p>
        </p:txBody>
      </p:sp>
      <p:sp>
        <p:nvSpPr>
          <p:cNvPr id="4" name="Footer Placeholder 3"/>
          <p:cNvSpPr>
            <a:spLocks noGrp="1"/>
          </p:cNvSpPr>
          <p:nvPr>
            <p:ph type="ftr" sz="quarter" idx="2"/>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a:p>
        </p:txBody>
      </p:sp>
      <p:sp>
        <p:nvSpPr>
          <p:cNvPr id="5" name="Slide Number Placeholder 4"/>
          <p:cNvSpPr>
            <a:spLocks noGrp="1"/>
          </p:cNvSpPr>
          <p:nvPr>
            <p:ph type="sldNum" sz="quarter" idx="3"/>
          </p:nvPr>
        </p:nvSpPr>
        <p:spPr>
          <a:xfrm>
            <a:off x="4023782" y="8917812"/>
            <a:ext cx="3077103" cy="469011"/>
          </a:xfrm>
          <a:prstGeom prst="rect">
            <a:avLst/>
          </a:prstGeom>
        </p:spPr>
        <p:txBody>
          <a:bodyPr vert="horz" lIns="93589" tIns="46794" rIns="93589" bIns="46794" rtlCol="0" anchor="b"/>
          <a:lstStyle>
            <a:lvl1pPr algn="r">
              <a:defRPr sz="1200"/>
            </a:lvl1pPr>
          </a:lstStyle>
          <a:p>
            <a:fld id="{AEC1D445-0D3A-4613-ACAF-5045BD78784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3589" tIns="46794" rIns="93589" bIns="46794" rtlCol="0"/>
          <a:lstStyle>
            <a:lvl1pPr algn="r">
              <a:defRPr sz="1200"/>
            </a:lvl1pPr>
          </a:lstStyle>
          <a:p>
            <a:fld id="{A002A183-7C8A-453D-92F6-DC1E3D2F0CBB}" type="datetimeFigureOut">
              <a:rPr lang="en-US" smtClean="0"/>
              <a:pPr/>
              <a:t>11/14/2019</a:t>
            </a:fld>
            <a:endParaRPr lang="en-US"/>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89" tIns="46794" rIns="93589" bIns="4679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3589" tIns="46794" rIns="93589" bIns="4679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3"/>
            <a:ext cx="3077739" cy="469424"/>
          </a:xfrm>
          <a:prstGeom prst="rect">
            <a:avLst/>
          </a:prstGeom>
        </p:spPr>
        <p:txBody>
          <a:bodyPr vert="horz" lIns="93589" tIns="46794" rIns="93589" bIns="4679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3"/>
            <a:ext cx="3077739" cy="469424"/>
          </a:xfrm>
          <a:prstGeom prst="rect">
            <a:avLst/>
          </a:prstGeom>
        </p:spPr>
        <p:txBody>
          <a:bodyPr vert="horz" lIns="93589" tIns="46794" rIns="93589" bIns="46794" rtlCol="0" anchor="b"/>
          <a:lstStyle>
            <a:lvl1pPr algn="r">
              <a:defRPr sz="1200"/>
            </a:lvl1pPr>
          </a:lstStyle>
          <a:p>
            <a:fld id="{F12745CC-B527-4AF8-A56F-278CA6255B8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2745CC-B527-4AF8-A56F-278CA6255B8F}"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2745CC-B527-4AF8-A56F-278CA6255B8F}"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2745CC-B527-4AF8-A56F-278CA6255B8F}"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11/14/2019</a:t>
            </a:fld>
            <a:endParaRPr lang="en-US"/>
          </a:p>
        </p:txBody>
      </p:sp>
      <p:sp>
        <p:nvSpPr>
          <p:cNvPr id="2" name="Footer Placeholder 1"/>
          <p:cNvSpPr>
            <a:spLocks noGrp="1"/>
          </p:cNvSpPr>
          <p:nvPr>
            <p:ph type="ftr" sz="quarter" idx="11"/>
          </p:nvPr>
        </p:nvSpPr>
        <p:spPr>
          <a:xfrm>
            <a:off x="3124200" y="76200"/>
            <a:ext cx="3352800" cy="288925"/>
          </a:xfrm>
          <a:prstGeom prst="rect">
            <a:avLst/>
          </a:prstGeom>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11/14/2019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11/14/2019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11/14/2019</a:t>
            </a:fld>
            <a:endParaRPr lang="en-US"/>
          </a:p>
        </p:txBody>
      </p:sp>
      <p:sp>
        <p:nvSpPr>
          <p:cNvPr id="19" name="Footer Placeholder 18"/>
          <p:cNvSpPr>
            <a:spLocks noGrp="1"/>
          </p:cNvSpPr>
          <p:nvPr>
            <p:ph type="ftr" sz="quarter" idx="11"/>
          </p:nvPr>
        </p:nvSpPr>
        <p:spPr>
          <a:xfrm>
            <a:off x="3581400" y="76200"/>
            <a:ext cx="2895600" cy="288925"/>
          </a:xfrm>
          <a:prstGeom prst="rect">
            <a:avLst/>
          </a:prstGeo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11/14/2019</a:t>
            </a:fld>
            <a:endParaRPr lang="en-US"/>
          </a:p>
        </p:txBody>
      </p:sp>
      <p:sp>
        <p:nvSpPr>
          <p:cNvPr id="11" name="Footer Placeholder 10"/>
          <p:cNvSpPr>
            <a:spLocks noGrp="1"/>
          </p:cNvSpPr>
          <p:nvPr>
            <p:ph type="ftr" sz="quarter" idx="11"/>
          </p:nvPr>
        </p:nvSpPr>
        <p:spPr>
          <a:xfrm>
            <a:off x="3124200" y="76200"/>
            <a:ext cx="3352800" cy="288925"/>
          </a:xfrm>
          <a:prstGeom prst="rect">
            <a:avLst/>
          </a:prstGeom>
        </p:spPr>
        <p:txBody>
          <a:bodyPr/>
          <a:lstStyle/>
          <a:p>
            <a:endParaRPr lang="en-US"/>
          </a:p>
        </p:txBody>
      </p:sp>
      <p:sp>
        <p:nvSpPr>
          <p:cNvPr id="16" name="Slide Number Placeholder 15"/>
          <p:cNvSpPr>
            <a:spLocks noGrp="1"/>
          </p:cNvSpPr>
          <p:nvPr>
            <p:ph type="sldNum" sz="quarter" idx="12"/>
          </p:nvPr>
        </p:nvSpPr>
        <p:spPr/>
        <p:txBody>
          <a:bodyPr/>
          <a:lstStyle/>
          <a:p>
            <a:fld id="{39CF9441-9280-4185-8C95-73FDAEA40D2F}"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11/14/2019</a:t>
            </a:fld>
            <a:endParaRPr lang="en-US"/>
          </a:p>
        </p:txBody>
      </p:sp>
      <p:sp>
        <p:nvSpPr>
          <p:cNvPr id="10" name="Footer Placeholder 9"/>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11/14/2019</a:t>
            </a:fld>
            <a:endParaRPr lang="en-US"/>
          </a:p>
        </p:txBody>
      </p:sp>
      <p:sp>
        <p:nvSpPr>
          <p:cNvPr id="6" name="Footer Placeholder 5"/>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9CF9441-9280-4185-8C95-73FDAEA40D2F}"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11/14/2019</a:t>
            </a:fld>
            <a:endParaRPr lang="en-US"/>
          </a:p>
        </p:txBody>
      </p:sp>
      <p:sp>
        <p:nvSpPr>
          <p:cNvPr id="21" name="Footer Placeholder 20"/>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11/14/2019</a:t>
            </a:fld>
            <a:endParaRPr lang="en-US"/>
          </a:p>
        </p:txBody>
      </p:sp>
      <p:sp>
        <p:nvSpPr>
          <p:cNvPr id="24" name="Footer Placeholder 23"/>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11/14/2019</a:t>
            </a:fld>
            <a:endParaRPr lang="en-US"/>
          </a:p>
        </p:txBody>
      </p:sp>
      <p:sp>
        <p:nvSpPr>
          <p:cNvPr id="29" name="Footer Placeholder 28"/>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11/14/2019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0" y="1066800"/>
            <a:ext cx="9144000" cy="57912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9CF9441-9280-4185-8C95-73FDAEA40D2F}" type="slidenum">
              <a:rPr lang="en-US" smtClean="0"/>
              <a:pPr/>
              <a:t>‹#›</a:t>
            </a:fld>
            <a:endParaRPr lang="en-US"/>
          </a:p>
        </p:txBody>
      </p:sp>
      <p:sp>
        <p:nvSpPr>
          <p:cNvPr id="10" name="Title Placeholder 9"/>
          <p:cNvSpPr>
            <a:spLocks noGrp="1"/>
          </p:cNvSpPr>
          <p:nvPr>
            <p:ph type="title"/>
          </p:nvPr>
        </p:nvSpPr>
        <p:spPr>
          <a:xfrm>
            <a:off x="0" y="0"/>
            <a:ext cx="9144000" cy="1066800"/>
          </a:xfrm>
          <a:prstGeom prst="rect">
            <a:avLst/>
          </a:prstGeom>
          <a:effectLst/>
        </p:spPr>
        <p:txBody>
          <a:bodyPr vert="horz" anchor="ctr">
            <a:noAutofit/>
          </a:bodyPr>
          <a:lstStyle/>
          <a:p>
            <a:r>
              <a:rPr kumimoji="0" lang="en-US" dirty="0" smtClean="0"/>
              <a:t>Click to edit Master title</a:t>
            </a:r>
            <a:endParaRPr kumimoji="0"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cap="all" baseline="0">
          <a:solidFill>
            <a:schemeClr val="tx2"/>
          </a:solidFill>
          <a:effectLst/>
          <a:latin typeface="Tahoma" pitchFamily="34" charset="0"/>
          <a:ea typeface="Tahoma" pitchFamily="34" charset="0"/>
          <a:cs typeface="Tahoma" pitchFamily="34" charset="0"/>
        </a:defRPr>
      </a:lvl1pPr>
    </p:titleStyle>
    <p:bodyStyle>
      <a:lvl1pPr marL="342900" indent="-342900" algn="l" rtl="0" eaLnBrk="1" latinLnBrk="0" hangingPunct="1">
        <a:spcBef>
          <a:spcPct val="20000"/>
        </a:spcBef>
        <a:buClr>
          <a:schemeClr val="accent3">
            <a:lumMod val="50000"/>
          </a:schemeClr>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2pPr>
      <a:lvl3pPr marL="11430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3pPr>
      <a:lvl4pPr marL="16002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4pPr>
      <a:lvl5pPr marL="2057400" indent="-228600" algn="l" rtl="0" eaLnBrk="1" latinLnBrk="0" hangingPunct="1">
        <a:spcBef>
          <a:spcPct val="20000"/>
        </a:spcBef>
        <a:buClr>
          <a:schemeClr val="accent1"/>
        </a:buClr>
        <a:buSzPct val="60000"/>
        <a:buFont typeface="Wingdings 2"/>
        <a:buChar char=""/>
        <a:defRPr kumimoji="0" sz="2800" kern="1200">
          <a:solidFill>
            <a:schemeClr val="tx2"/>
          </a:solidFill>
          <a:latin typeface="Tahoma" pitchFamily="34" charset="0"/>
          <a:ea typeface="Tahoma" pitchFamily="34" charset="0"/>
          <a:cs typeface="Tahoma" pitchFamily="34" charset="0"/>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495800"/>
            <a:ext cx="8458200" cy="2133600"/>
          </a:xfrm>
        </p:spPr>
        <p:txBody>
          <a:bodyPr>
            <a:normAutofit fontScale="85000" lnSpcReduction="20000"/>
          </a:bodyPr>
          <a:lstStyle/>
          <a:p>
            <a:pPr algn="ctr"/>
            <a:endParaRPr lang="en-US" dirty="0" smtClean="0"/>
          </a:p>
          <a:p>
            <a:pPr algn="ctr"/>
            <a:endParaRPr lang="en-US" dirty="0" smtClean="0"/>
          </a:p>
          <a:p>
            <a:pPr algn="ctr"/>
            <a:endParaRPr lang="en-US" dirty="0" smtClean="0"/>
          </a:p>
          <a:p>
            <a:pPr algn="ctr"/>
            <a:r>
              <a:rPr lang="en-US" dirty="0" smtClean="0"/>
              <a:t>JoLynn Gower</a:t>
            </a:r>
          </a:p>
          <a:p>
            <a:pPr algn="ctr">
              <a:spcBef>
                <a:spcPts val="60"/>
              </a:spcBef>
            </a:pPr>
            <a:r>
              <a:rPr lang="en-US" dirty="0" smtClean="0"/>
              <a:t>Fall 2019</a:t>
            </a:r>
          </a:p>
          <a:p>
            <a:pPr algn="ctr"/>
            <a:r>
              <a:rPr lang="en-US" dirty="0" smtClean="0"/>
              <a:t>jgower@guardingthetruth.org</a:t>
            </a:r>
          </a:p>
          <a:p>
            <a:pPr algn="ctr"/>
            <a:r>
              <a:rPr lang="en-US" dirty="0" smtClean="0"/>
              <a:t>493-6151</a:t>
            </a:r>
          </a:p>
          <a:p>
            <a:pPr algn="ctr"/>
            <a:endParaRPr lang="en-US" dirty="0" smtClean="0"/>
          </a:p>
          <a:p>
            <a:pPr algn="ct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600200" y="762000"/>
            <a:ext cx="5867400" cy="3152775"/>
          </a:xfrm>
          <a:prstGeom prst="rect">
            <a:avLst/>
          </a:prstGeom>
          <a:noFill/>
          <a:ln w="9525">
            <a:noFill/>
            <a:miter lim="800000"/>
            <a:headEnd/>
            <a:tailEnd/>
          </a:ln>
        </p:spPr>
      </p:pic>
      <p:sp>
        <p:nvSpPr>
          <p:cNvPr id="6" name="TextBox 5"/>
          <p:cNvSpPr txBox="1"/>
          <p:nvPr/>
        </p:nvSpPr>
        <p:spPr>
          <a:xfrm>
            <a:off x="1734979" y="1447800"/>
            <a:ext cx="5611216" cy="2492990"/>
          </a:xfrm>
          <a:prstGeom prst="rect">
            <a:avLst/>
          </a:prstGeom>
          <a:noFill/>
        </p:spPr>
        <p:txBody>
          <a:bodyPr wrap="none" rtlCol="0">
            <a:spAutoFit/>
          </a:bodyPr>
          <a:lstStyle/>
          <a:p>
            <a:pPr algn="ctr"/>
            <a:r>
              <a:rPr lang="en-US" sz="4400" dirty="0" smtClean="0">
                <a:solidFill>
                  <a:schemeClr val="accent6">
                    <a:lumMod val="50000"/>
                  </a:schemeClr>
                </a:solidFill>
                <a:latin typeface="Tahoma" pitchFamily="34" charset="0"/>
                <a:ea typeface="Tahoma" pitchFamily="34" charset="0"/>
                <a:cs typeface="Tahoma" pitchFamily="34" charset="0"/>
              </a:rPr>
              <a:t>A FIRM FOUNDATION</a:t>
            </a:r>
          </a:p>
          <a:p>
            <a:pPr algn="ctr"/>
            <a:r>
              <a:rPr lang="en-US" sz="4400" dirty="0" smtClean="0">
                <a:solidFill>
                  <a:schemeClr val="accent6">
                    <a:lumMod val="50000"/>
                  </a:schemeClr>
                </a:solidFill>
                <a:latin typeface="Tahoma" pitchFamily="34" charset="0"/>
                <a:ea typeface="Tahoma" pitchFamily="34" charset="0"/>
                <a:cs typeface="Tahoma" pitchFamily="34" charset="0"/>
              </a:rPr>
              <a:t>FOR</a:t>
            </a:r>
          </a:p>
          <a:p>
            <a:pPr algn="ctr"/>
            <a:r>
              <a:rPr lang="en-US" sz="4400" dirty="0" smtClean="0">
                <a:solidFill>
                  <a:schemeClr val="accent6">
                    <a:lumMod val="50000"/>
                  </a:schemeClr>
                </a:solidFill>
                <a:latin typeface="Tahoma" pitchFamily="34" charset="0"/>
                <a:ea typeface="Tahoma" pitchFamily="34" charset="0"/>
                <a:cs typeface="Tahoma" pitchFamily="34" charset="0"/>
              </a:rPr>
              <a:t>TROUBLED TIMES</a:t>
            </a:r>
          </a:p>
          <a:p>
            <a:pPr algn="ctr"/>
            <a:r>
              <a:rPr lang="en-US" sz="2400" dirty="0" smtClean="0">
                <a:solidFill>
                  <a:schemeClr val="accent6">
                    <a:lumMod val="50000"/>
                  </a:schemeClr>
                </a:solidFill>
                <a:latin typeface="Tahoma" pitchFamily="34" charset="0"/>
                <a:ea typeface="Tahoma" pitchFamily="34" charset="0"/>
                <a:cs typeface="Tahoma" pitchFamily="34" charset="0"/>
              </a:rPr>
              <a:t>Lesson </a:t>
            </a:r>
            <a:r>
              <a:rPr lang="en-US" sz="2400" dirty="0" smtClean="0">
                <a:solidFill>
                  <a:schemeClr val="accent6">
                    <a:lumMod val="50000"/>
                  </a:schemeClr>
                </a:solidFill>
                <a:latin typeface="Tahoma" pitchFamily="34" charset="0"/>
                <a:ea typeface="Tahoma" pitchFamily="34" charset="0"/>
                <a:cs typeface="Tahoma" pitchFamily="34" charset="0"/>
              </a:rPr>
              <a:t>Eleven</a:t>
            </a:r>
            <a:endParaRPr lang="en-US" sz="2400" dirty="0">
              <a:solidFill>
                <a:schemeClr val="accent6">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t>ARMOR</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200"/>
              </a:spcBef>
            </a:pPr>
            <a:r>
              <a:rPr lang="en-US" b="1" dirty="0" smtClean="0"/>
              <a:t>Ephesians 6:14-15 </a:t>
            </a:r>
            <a:r>
              <a:rPr lang="en-US" dirty="0" smtClean="0"/>
              <a:t> Stand firm therefore, </a:t>
            </a:r>
            <a:r>
              <a:rPr lang="en-US" sz="2400" cap="small" dirty="0" smtClean="0"/>
              <a:t>HAVING GIRDED YOUR LOINS WITH TRUTH</a:t>
            </a:r>
            <a:r>
              <a:rPr lang="en-US" sz="2400" dirty="0" smtClean="0"/>
              <a:t>,</a:t>
            </a:r>
            <a:r>
              <a:rPr lang="en-US" dirty="0" smtClean="0"/>
              <a:t> and </a:t>
            </a:r>
            <a:r>
              <a:rPr lang="en-US" sz="2400" cap="small" dirty="0" smtClean="0"/>
              <a:t>HAVING</a:t>
            </a:r>
            <a:r>
              <a:rPr lang="en-US" sz="2400" dirty="0" smtClean="0"/>
              <a:t> </a:t>
            </a:r>
            <a:r>
              <a:rPr lang="en-US" sz="2400" cap="small" dirty="0" smtClean="0"/>
              <a:t>PUT ON THE BREASTPLATE OF RIGHTEOUSNESS</a:t>
            </a:r>
            <a:r>
              <a:rPr lang="en-US" dirty="0" smtClean="0"/>
              <a:t>, </a:t>
            </a:r>
            <a:r>
              <a:rPr lang="en-US" dirty="0" smtClean="0"/>
              <a:t>and </a:t>
            </a:r>
            <a:r>
              <a:rPr lang="en-US" dirty="0" smtClean="0"/>
              <a:t>having shod </a:t>
            </a:r>
            <a:r>
              <a:rPr lang="en-US" sz="2400" cap="small" dirty="0" smtClean="0"/>
              <a:t>YOUR FEET WITH THE PREPARATION OF THE GOSPEL OF PEACE</a:t>
            </a:r>
            <a:r>
              <a:rPr lang="en-US" dirty="0" smtClean="0"/>
              <a:t>; </a:t>
            </a:r>
            <a:endParaRPr lang="en-US" dirty="0" smtClean="0"/>
          </a:p>
          <a:p>
            <a:pPr>
              <a:lnSpc>
                <a:spcPct val="90000"/>
              </a:lnSpc>
              <a:spcBef>
                <a:spcPts val="200"/>
              </a:spcBef>
            </a:pPr>
            <a:r>
              <a:rPr lang="en-US" b="1" dirty="0" smtClean="0"/>
              <a:t>Truth: </a:t>
            </a:r>
            <a:r>
              <a:rPr lang="en-US" dirty="0" smtClean="0"/>
              <a:t>John 17:17 </a:t>
            </a:r>
            <a:r>
              <a:rPr lang="en-US" dirty="0" smtClean="0"/>
              <a:t>“Sanctify </a:t>
            </a:r>
            <a:r>
              <a:rPr lang="en-US" dirty="0" smtClean="0"/>
              <a:t>them in the truth; Your word is truth</a:t>
            </a:r>
            <a:r>
              <a:rPr lang="en-US" dirty="0" smtClean="0"/>
              <a:t>.”</a:t>
            </a:r>
          </a:p>
          <a:p>
            <a:pPr>
              <a:lnSpc>
                <a:spcPct val="90000"/>
              </a:lnSpc>
              <a:spcBef>
                <a:spcPts val="200"/>
              </a:spcBef>
            </a:pPr>
            <a:r>
              <a:rPr lang="en-US" b="1" dirty="0" smtClean="0"/>
              <a:t>Righteousness: </a:t>
            </a:r>
            <a:r>
              <a:rPr lang="en-US" dirty="0" smtClean="0"/>
              <a:t>Matthew 6:33 </a:t>
            </a:r>
            <a:r>
              <a:rPr lang="en-US" dirty="0" smtClean="0"/>
              <a:t>“But </a:t>
            </a:r>
            <a:r>
              <a:rPr lang="en-US" dirty="0" smtClean="0"/>
              <a:t>seek first His kingdom and His righteousness, and all these things will be added to you</a:t>
            </a:r>
            <a:r>
              <a:rPr lang="en-US" dirty="0" smtClean="0"/>
              <a:t>.” </a:t>
            </a:r>
            <a:r>
              <a:rPr lang="en-US" dirty="0" smtClean="0"/>
              <a:t/>
            </a:r>
            <a:br>
              <a:rPr lang="en-US" dirty="0" smtClean="0"/>
            </a:br>
            <a:r>
              <a:rPr lang="en-US" dirty="0" smtClean="0"/>
              <a:t>Righteousness: </a:t>
            </a:r>
            <a:r>
              <a:rPr lang="en-US" i="1" dirty="0" err="1" smtClean="0"/>
              <a:t>dikaiosune</a:t>
            </a:r>
            <a:r>
              <a:rPr lang="en-US" i="1" dirty="0" smtClean="0"/>
              <a:t>:</a:t>
            </a:r>
            <a:r>
              <a:rPr lang="en-US" dirty="0" smtClean="0"/>
              <a:t> the quality of being just</a:t>
            </a:r>
            <a:endParaRPr lang="en-US" dirty="0" smtClean="0"/>
          </a:p>
          <a:p>
            <a:pPr>
              <a:lnSpc>
                <a:spcPct val="90000"/>
              </a:lnSpc>
              <a:spcBef>
                <a:spcPts val="200"/>
              </a:spcBef>
            </a:pPr>
            <a:r>
              <a:rPr lang="en-US" b="1" dirty="0" smtClean="0"/>
              <a:t>Gospel of peace:  </a:t>
            </a:r>
            <a:r>
              <a:rPr lang="en-US" dirty="0" smtClean="0"/>
              <a:t>Ephesians 6:15…and </a:t>
            </a:r>
            <a:r>
              <a:rPr lang="en-US" dirty="0" smtClean="0"/>
              <a:t>having shod </a:t>
            </a:r>
            <a:r>
              <a:rPr lang="en-US" sz="2400" cap="small" dirty="0" smtClean="0"/>
              <a:t>YOUR FEET WITH THE PREPARATION OF THE GOSPEL OF PEACE</a:t>
            </a:r>
            <a:r>
              <a:rPr lang="en-US" sz="2400" dirty="0" smtClean="0"/>
              <a:t>; </a:t>
            </a:r>
            <a:endParaRPr lang="en-US" dirty="0" smtClean="0"/>
          </a:p>
          <a:p>
            <a:pPr>
              <a:lnSpc>
                <a:spcPct val="90000"/>
              </a:lnSpc>
              <a:spcBef>
                <a:spcPts val="200"/>
              </a:spcBef>
              <a:buNone/>
            </a:pPr>
            <a:r>
              <a:rPr lang="en-US" dirty="0" smtClean="0"/>
              <a:t> </a:t>
            </a:r>
            <a:r>
              <a:rPr lang="en-US" dirty="0" smtClean="0"/>
              <a:t>  Preparation: </a:t>
            </a:r>
            <a:r>
              <a:rPr lang="en-US" i="1" dirty="0" err="1" smtClean="0"/>
              <a:t>hetamoisia</a:t>
            </a:r>
            <a:r>
              <a:rPr lang="en-US" i="1" dirty="0" smtClean="0"/>
              <a:t>: </a:t>
            </a:r>
            <a:r>
              <a:rPr lang="en-US" dirty="0" smtClean="0"/>
              <a:t>ready with firm foundation</a:t>
            </a: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ARMOR (2)</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0"/>
              </a:spcBef>
            </a:pPr>
            <a:r>
              <a:rPr lang="en-US" b="1" dirty="0" smtClean="0"/>
              <a:t>Faith:</a:t>
            </a:r>
            <a:r>
              <a:rPr lang="en-US" dirty="0" smtClean="0"/>
              <a:t> </a:t>
            </a:r>
            <a:r>
              <a:rPr lang="en-US" dirty="0" smtClean="0"/>
              <a:t>Ephesians 6:16 </a:t>
            </a:r>
            <a:r>
              <a:rPr lang="en-US" dirty="0" smtClean="0"/>
              <a:t>…in </a:t>
            </a:r>
            <a:r>
              <a:rPr lang="en-US" dirty="0" smtClean="0"/>
              <a:t>addition to all, taking up the shield of faith with which you will be able to extinguish all the flaming arrows of the evil </a:t>
            </a:r>
            <a:r>
              <a:rPr lang="en-US" i="1" dirty="0" smtClean="0"/>
              <a:t>one.</a:t>
            </a:r>
            <a:r>
              <a:rPr lang="en-US" dirty="0" smtClean="0"/>
              <a:t> </a:t>
            </a:r>
            <a:endParaRPr lang="en-US" dirty="0" smtClean="0"/>
          </a:p>
          <a:p>
            <a:pPr>
              <a:lnSpc>
                <a:spcPct val="90000"/>
              </a:lnSpc>
              <a:spcBef>
                <a:spcPts val="0"/>
              </a:spcBef>
              <a:spcAft>
                <a:spcPts val="300"/>
              </a:spcAft>
              <a:buNone/>
            </a:pPr>
            <a:r>
              <a:rPr lang="en-US" dirty="0" smtClean="0"/>
              <a:t> </a:t>
            </a:r>
            <a:r>
              <a:rPr lang="en-US" dirty="0" smtClean="0"/>
              <a:t>  Shield: </a:t>
            </a:r>
            <a:r>
              <a:rPr lang="en-US" i="1" dirty="0" err="1" smtClean="0"/>
              <a:t>thureos</a:t>
            </a:r>
            <a:r>
              <a:rPr lang="en-US" i="1" dirty="0" smtClean="0"/>
              <a:t>:</a:t>
            </a:r>
            <a:r>
              <a:rPr lang="en-US" dirty="0" smtClean="0"/>
              <a:t> a large full body shield</a:t>
            </a:r>
          </a:p>
          <a:p>
            <a:pPr>
              <a:lnSpc>
                <a:spcPct val="90000"/>
              </a:lnSpc>
              <a:spcBef>
                <a:spcPts val="0"/>
              </a:spcBef>
              <a:spcAft>
                <a:spcPts val="300"/>
              </a:spcAft>
              <a:buNone/>
            </a:pPr>
            <a:r>
              <a:rPr lang="en-US" dirty="0" smtClean="0"/>
              <a:t> </a:t>
            </a:r>
            <a:r>
              <a:rPr lang="en-US" dirty="0" smtClean="0"/>
              <a:t>  Faith: </a:t>
            </a:r>
            <a:r>
              <a:rPr lang="en-US" i="1" dirty="0" err="1" smtClean="0"/>
              <a:t>pistis</a:t>
            </a:r>
            <a:r>
              <a:rPr lang="en-US" i="1" dirty="0" smtClean="0"/>
              <a:t>: </a:t>
            </a:r>
            <a:r>
              <a:rPr lang="en-US" dirty="0" smtClean="0"/>
              <a:t>assurance</a:t>
            </a:r>
          </a:p>
          <a:p>
            <a:pPr>
              <a:lnSpc>
                <a:spcPct val="90000"/>
              </a:lnSpc>
              <a:spcBef>
                <a:spcPts val="0"/>
              </a:spcBef>
            </a:pPr>
            <a:r>
              <a:rPr lang="en-US" b="1" dirty="0" smtClean="0"/>
              <a:t>Salvation: </a:t>
            </a:r>
            <a:r>
              <a:rPr lang="en-US" dirty="0" smtClean="0"/>
              <a:t>Ephesians 6:17 </a:t>
            </a:r>
            <a:r>
              <a:rPr lang="en-US" dirty="0" smtClean="0"/>
              <a:t>And </a:t>
            </a:r>
            <a:r>
              <a:rPr lang="en-US" dirty="0" smtClean="0"/>
              <a:t>take </a:t>
            </a:r>
            <a:r>
              <a:rPr lang="en-US" sz="2400" cap="small" dirty="0" smtClean="0"/>
              <a:t>THE HELMET OF </a:t>
            </a:r>
            <a:r>
              <a:rPr lang="en-US" sz="2400" cap="small" dirty="0" smtClean="0"/>
              <a:t>SALVATION</a:t>
            </a:r>
          </a:p>
          <a:p>
            <a:pPr>
              <a:lnSpc>
                <a:spcPct val="90000"/>
              </a:lnSpc>
              <a:spcBef>
                <a:spcPts val="0"/>
              </a:spcBef>
              <a:buNone/>
            </a:pPr>
            <a:r>
              <a:rPr lang="en-US" sz="2400" cap="small" dirty="0" smtClean="0"/>
              <a:t> </a:t>
            </a:r>
            <a:r>
              <a:rPr lang="en-US" sz="2400" cap="small" dirty="0" smtClean="0"/>
              <a:t>   </a:t>
            </a:r>
            <a:r>
              <a:rPr lang="en-US" dirty="0" smtClean="0"/>
              <a:t>Helmet: </a:t>
            </a:r>
            <a:r>
              <a:rPr lang="en-US" i="1" dirty="0" err="1" smtClean="0"/>
              <a:t>perikephalaia</a:t>
            </a:r>
            <a:r>
              <a:rPr lang="en-US" i="1" dirty="0" smtClean="0"/>
              <a:t>: </a:t>
            </a:r>
            <a:r>
              <a:rPr lang="en-US" dirty="0" smtClean="0"/>
              <a:t>head covering for battle</a:t>
            </a:r>
          </a:p>
          <a:p>
            <a:pPr>
              <a:lnSpc>
                <a:spcPct val="90000"/>
              </a:lnSpc>
              <a:spcBef>
                <a:spcPts val="0"/>
              </a:spcBef>
              <a:buNone/>
            </a:pPr>
            <a:r>
              <a:rPr lang="en-US" dirty="0" smtClean="0"/>
              <a:t>    Salvation: </a:t>
            </a:r>
            <a:r>
              <a:rPr lang="en-US" i="1" dirty="0" err="1" smtClean="0"/>
              <a:t>soterios</a:t>
            </a:r>
            <a:r>
              <a:rPr lang="en-US" i="1" dirty="0" smtClean="0"/>
              <a:t>: </a:t>
            </a:r>
            <a:r>
              <a:rPr lang="en-US" dirty="0" smtClean="0"/>
              <a:t>salvation</a:t>
            </a:r>
          </a:p>
          <a:p>
            <a:pPr>
              <a:lnSpc>
                <a:spcPct val="90000"/>
              </a:lnSpc>
              <a:spcBef>
                <a:spcPts val="0"/>
              </a:spcBef>
              <a:buNone/>
            </a:pPr>
            <a:r>
              <a:rPr lang="en-US" dirty="0" smtClean="0"/>
              <a:t> </a:t>
            </a:r>
            <a:r>
              <a:rPr lang="en-US" dirty="0" smtClean="0"/>
              <a:t>   Take: </a:t>
            </a:r>
            <a:r>
              <a:rPr lang="en-US" i="1" dirty="0" err="1" smtClean="0"/>
              <a:t>dechomai</a:t>
            </a:r>
            <a:r>
              <a:rPr lang="en-US" i="1" dirty="0" smtClean="0"/>
              <a:t>: </a:t>
            </a:r>
            <a:r>
              <a:rPr lang="en-US" dirty="0" smtClean="0"/>
              <a:t>accept (imperative)</a:t>
            </a:r>
          </a:p>
          <a:p>
            <a:pPr>
              <a:lnSpc>
                <a:spcPct val="90000"/>
              </a:lnSpc>
              <a:spcBef>
                <a:spcPts val="0"/>
              </a:spcBef>
            </a:pPr>
            <a:r>
              <a:rPr lang="en-US" b="1" dirty="0" smtClean="0"/>
              <a:t>Word: </a:t>
            </a:r>
            <a:r>
              <a:rPr lang="en-US" dirty="0" smtClean="0"/>
              <a:t>Ephesians </a:t>
            </a:r>
            <a:r>
              <a:rPr lang="en-US" dirty="0" smtClean="0"/>
              <a:t>6:17 </a:t>
            </a:r>
            <a:r>
              <a:rPr lang="en-US" dirty="0" smtClean="0"/>
              <a:t>…and </a:t>
            </a:r>
            <a:r>
              <a:rPr lang="en-US" dirty="0" smtClean="0"/>
              <a:t>the sword of the Spirit, which is the word of God. </a:t>
            </a:r>
            <a:br>
              <a:rPr lang="en-US" dirty="0" smtClean="0"/>
            </a:br>
            <a:r>
              <a:rPr lang="en-US" dirty="0" smtClean="0"/>
              <a:t>Word: </a:t>
            </a:r>
            <a:r>
              <a:rPr lang="en-US" i="1" dirty="0" err="1" smtClean="0"/>
              <a:t>rhema</a:t>
            </a:r>
            <a:r>
              <a:rPr lang="en-US" i="1" dirty="0" smtClean="0"/>
              <a:t>: </a:t>
            </a:r>
            <a:r>
              <a:rPr lang="en-US" dirty="0" smtClean="0"/>
              <a:t>a spoken message, in this case coming from God</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pPr>
              <a:lnSpc>
                <a:spcPct val="90000"/>
              </a:lnSpc>
              <a:spcBef>
                <a:spcPts val="200"/>
              </a:spcBef>
            </a:pPr>
            <a:r>
              <a:rPr lang="en-US" b="1" dirty="0" smtClean="0"/>
              <a:t>Ephesians 6:18 </a:t>
            </a:r>
            <a:r>
              <a:rPr lang="en-US" dirty="0" smtClean="0"/>
              <a:t> With all prayer and petition pray at all times in the Spirit, and with this in view, be on the alert with all perseverance and petition for all the </a:t>
            </a:r>
            <a:r>
              <a:rPr lang="en-US" dirty="0" smtClean="0"/>
              <a:t>saints….</a:t>
            </a:r>
          </a:p>
          <a:p>
            <a:pPr>
              <a:lnSpc>
                <a:spcPct val="90000"/>
              </a:lnSpc>
              <a:spcBef>
                <a:spcPts val="200"/>
              </a:spcBef>
            </a:pPr>
            <a:r>
              <a:rPr lang="en-US" b="1" dirty="0" smtClean="0"/>
              <a:t>Romans 8:26-27 </a:t>
            </a:r>
            <a:r>
              <a:rPr lang="en-US" dirty="0" smtClean="0"/>
              <a:t> In the same way the Spirit also helps our weakness</a:t>
            </a:r>
            <a:r>
              <a:rPr lang="en-US" smtClean="0"/>
              <a:t>; </a:t>
            </a:r>
            <a:r>
              <a:rPr lang="en-US" smtClean="0"/>
              <a:t>for </a:t>
            </a:r>
            <a:r>
              <a:rPr lang="en-US" dirty="0" smtClean="0"/>
              <a:t>we do not know how to pray as we should, but the Spirit Himself intercedes for </a:t>
            </a:r>
            <a:r>
              <a:rPr lang="en-US" i="1" dirty="0" smtClean="0"/>
              <a:t>us</a:t>
            </a:r>
            <a:r>
              <a:rPr lang="en-US" dirty="0" smtClean="0"/>
              <a:t> with </a:t>
            </a:r>
            <a:r>
              <a:rPr lang="en-US" dirty="0" err="1" smtClean="0"/>
              <a:t>groanings</a:t>
            </a:r>
            <a:r>
              <a:rPr lang="en-US" dirty="0" smtClean="0"/>
              <a:t> too deep for words; </a:t>
            </a:r>
            <a:r>
              <a:rPr lang="en-US" dirty="0" smtClean="0"/>
              <a:t>and </a:t>
            </a:r>
            <a:r>
              <a:rPr lang="en-US" dirty="0" smtClean="0"/>
              <a:t>He who searches the hearts knows what the mind of the Spirit is, because He intercedes for the saints according to </a:t>
            </a:r>
            <a:r>
              <a:rPr lang="en-US" i="1" dirty="0" smtClean="0"/>
              <a:t>the will of</a:t>
            </a:r>
            <a:r>
              <a:rPr lang="en-US" dirty="0" smtClean="0"/>
              <a:t> God. </a:t>
            </a:r>
          </a:p>
          <a:p>
            <a:pPr>
              <a:lnSpc>
                <a:spcPct val="90000"/>
              </a:lnSpc>
              <a:spcBef>
                <a:spcPts val="200"/>
              </a:spcBef>
            </a:pPr>
            <a:r>
              <a:rPr lang="en-US" dirty="0" smtClean="0"/>
              <a:t> </a:t>
            </a:r>
            <a:r>
              <a:rPr lang="en-US" b="1" dirty="0" smtClean="0"/>
              <a:t>Jude 1:20-21 </a:t>
            </a:r>
            <a:r>
              <a:rPr lang="en-US" dirty="0" smtClean="0"/>
              <a:t> But you, beloved, building yourselves up on your most holy faith, praying in the Holy Spirit, </a:t>
            </a:r>
            <a:br>
              <a:rPr lang="en-US" dirty="0" smtClean="0"/>
            </a:br>
            <a:r>
              <a:rPr lang="en-US" dirty="0" smtClean="0"/>
              <a:t>keep </a:t>
            </a:r>
            <a:r>
              <a:rPr lang="en-US" dirty="0" smtClean="0"/>
              <a:t>yourselves in the love of God, waiting anxiously for the mercy of our Lord Jesus Christ to eternal life. </a:t>
            </a:r>
            <a:br>
              <a:rPr lang="en-US" dirty="0" smtClean="0"/>
            </a:br>
            <a:endParaRPr lang="en-US"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0"/>
            <a:ext cx="8229600" cy="1066800"/>
          </a:xfrm>
        </p:spPr>
        <p:txBody>
          <a:bodyPr/>
          <a:lstStyle/>
          <a:p>
            <a:pPr algn="ctr"/>
            <a:r>
              <a:rPr lang="en-US" dirty="0" smtClean="0">
                <a:latin typeface="Tahoma" pitchFamily="34" charset="0"/>
                <a:ea typeface="Tahoma" pitchFamily="34" charset="0"/>
                <a:cs typeface="Tahoma" pitchFamily="34" charset="0"/>
              </a:rPr>
              <a:t>DON’T FORGET TO PRAY</a:t>
            </a:r>
            <a:endParaRPr lang="en-US" dirty="0">
              <a:latin typeface="Tahoma" pitchFamily="34" charset="0"/>
              <a:ea typeface="Tahoma" pitchFamily="34" charset="0"/>
              <a:cs typeface="Tahoma" pitchFamily="34" charset="0"/>
            </a:endParaRPr>
          </a:p>
        </p:txBody>
      </p:sp>
      <p:sp>
        <p:nvSpPr>
          <p:cNvPr id="5" name="Slide Number Placeholder 4"/>
          <p:cNvSpPr>
            <a:spLocks noGrp="1"/>
          </p:cNvSpPr>
          <p:nvPr>
            <p:ph type="sldNum" sz="quarter" idx="4294967295"/>
          </p:nvPr>
        </p:nvSpPr>
        <p:spPr>
          <a:xfrm>
            <a:off x="8410575" y="6181531"/>
            <a:ext cx="609600" cy="457200"/>
          </a:xfrm>
          <a:prstGeom prst="rect">
            <a:avLst/>
          </a:prstGeom>
        </p:spPr>
        <p:txBody>
          <a:bodyPr/>
          <a:lstStyle/>
          <a:p>
            <a:fld id="{065CC7CC-9272-4A09-9ABD-2B9726FF2212}" type="slidenum">
              <a:rPr lang="en-US" smtClean="0"/>
              <a:pPr/>
              <a:t>12</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lstStyle/>
          <a:p>
            <a:pPr>
              <a:lnSpc>
                <a:spcPct val="95000"/>
              </a:lnSpc>
              <a:spcBef>
                <a:spcPts val="300"/>
              </a:spcBef>
            </a:pPr>
            <a:r>
              <a:rPr lang="en-US" b="1" dirty="0" smtClean="0"/>
              <a:t>2 Chronicles 7:12-15</a:t>
            </a:r>
            <a:r>
              <a:rPr lang="en-US" dirty="0" smtClean="0"/>
              <a:t> Then the </a:t>
            </a:r>
            <a:r>
              <a:rPr lang="en-US" cap="small" dirty="0" smtClean="0"/>
              <a:t>LORD</a:t>
            </a:r>
            <a:r>
              <a:rPr lang="en-US" dirty="0" smtClean="0"/>
              <a:t> appeared to Solomon at night and said to him, "I have heard your prayer and have chosen this place for Myself as a house of sacrifice. If I shut up the heavens so that there is no rain, or if I command the locust to devour the land, or if I send pestilence among My people, </a:t>
            </a:r>
            <a:br>
              <a:rPr lang="en-US" dirty="0" smtClean="0"/>
            </a:br>
            <a:r>
              <a:rPr lang="en-US" dirty="0" smtClean="0"/>
              <a:t>and </a:t>
            </a:r>
            <a:r>
              <a:rPr lang="en-US" dirty="0" smtClean="0">
                <a:effectLst>
                  <a:outerShdw blurRad="38100" dist="38100" dir="2700000" algn="tl">
                    <a:srgbClr val="000000">
                      <a:alpha val="43137"/>
                    </a:srgbClr>
                  </a:outerShdw>
                </a:effectLst>
              </a:rPr>
              <a:t>My people who are called by My name </a:t>
            </a:r>
            <a:r>
              <a:rPr lang="en-US" dirty="0" smtClean="0"/>
              <a:t>humble themselves and pray and seek My face and turn from their wicked ways, then I will hear from heaven, will forgive their sin and will heal their land. Now My eyes will be open and My ears attentive to the prayer </a:t>
            </a:r>
            <a:r>
              <a:rPr lang="en-US" i="1" dirty="0" smtClean="0"/>
              <a:t>offered</a:t>
            </a:r>
            <a:r>
              <a:rPr lang="en-US" dirty="0" smtClean="0"/>
              <a:t> in this place.” </a:t>
            </a:r>
          </a:p>
          <a:p>
            <a:pPr>
              <a:lnSpc>
                <a:spcPct val="95000"/>
              </a:lnSpc>
              <a:spcBef>
                <a:spcPts val="300"/>
              </a:spcBef>
            </a:pPr>
            <a:r>
              <a:rPr lang="en-US" dirty="0" smtClean="0">
                <a:effectLst>
                  <a:outerShdw blurRad="38100" dist="38100" dir="2700000" algn="tl">
                    <a:srgbClr val="000000">
                      <a:alpha val="43137"/>
                    </a:srgbClr>
                  </a:outerShdw>
                </a:effectLst>
              </a:rPr>
              <a:t>Who takes action?  What action should be taken?</a:t>
            </a:r>
            <a:endParaRPr lang="en-US"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9448800" cy="990600"/>
          </a:xfrm>
        </p:spPr>
        <p:txBody>
          <a:bodyPr/>
          <a:lstStyle/>
          <a:p>
            <a:pPr>
              <a:lnSpc>
                <a:spcPct val="90000"/>
              </a:lnSpc>
            </a:pPr>
            <a:r>
              <a:rPr lang="en-US" spc="-150" dirty="0" smtClean="0"/>
              <a:t>THE WAYS OF THE ENEMY</a:t>
            </a:r>
            <a:endParaRPr lang="en-US" spc="-150" dirty="0"/>
          </a:p>
        </p:txBody>
      </p:sp>
      <p:sp>
        <p:nvSpPr>
          <p:cNvPr id="3" name="Content Placeholder 2"/>
          <p:cNvSpPr>
            <a:spLocks noGrp="1"/>
          </p:cNvSpPr>
          <p:nvPr>
            <p:ph idx="1"/>
          </p:nvPr>
        </p:nvSpPr>
        <p:spPr>
          <a:xfrm>
            <a:off x="0" y="1143000"/>
            <a:ext cx="9144000" cy="5715000"/>
          </a:xfrm>
        </p:spPr>
        <p:txBody>
          <a:bodyPr>
            <a:noAutofit/>
          </a:bodyPr>
          <a:lstStyle/>
          <a:p>
            <a:pPr>
              <a:lnSpc>
                <a:spcPct val="90000"/>
              </a:lnSpc>
              <a:spcBef>
                <a:spcPts val="300"/>
              </a:spcBef>
            </a:pPr>
            <a:r>
              <a:rPr lang="en-US" dirty="0" smtClean="0"/>
              <a:t>Satan’s primary goals:</a:t>
            </a:r>
          </a:p>
          <a:p>
            <a:pPr>
              <a:lnSpc>
                <a:spcPct val="90000"/>
              </a:lnSpc>
              <a:spcBef>
                <a:spcPts val="300"/>
              </a:spcBef>
              <a:buNone/>
            </a:pPr>
            <a:r>
              <a:rPr lang="en-US" dirty="0" smtClean="0"/>
              <a:t> </a:t>
            </a:r>
            <a:r>
              <a:rPr lang="en-US" dirty="0" smtClean="0"/>
              <a:t>  1.  prevent people from being saved</a:t>
            </a:r>
          </a:p>
          <a:p>
            <a:pPr>
              <a:lnSpc>
                <a:spcPct val="90000"/>
              </a:lnSpc>
              <a:spcBef>
                <a:spcPts val="0"/>
              </a:spcBef>
              <a:buNone/>
            </a:pPr>
            <a:r>
              <a:rPr lang="en-US" dirty="0" smtClean="0"/>
              <a:t> </a:t>
            </a:r>
            <a:r>
              <a:rPr lang="en-US" dirty="0" smtClean="0"/>
              <a:t>  2.  prevent people who are saved from becoming</a:t>
            </a:r>
          </a:p>
          <a:p>
            <a:pPr>
              <a:lnSpc>
                <a:spcPct val="90000"/>
              </a:lnSpc>
              <a:spcBef>
                <a:spcPts val="0"/>
              </a:spcBef>
              <a:buNone/>
            </a:pPr>
            <a:r>
              <a:rPr lang="en-US" dirty="0" smtClean="0"/>
              <a:t> </a:t>
            </a:r>
            <a:r>
              <a:rPr lang="en-US" dirty="0" smtClean="0"/>
              <a:t>      </a:t>
            </a:r>
            <a:r>
              <a:rPr lang="en-US" dirty="0" smtClean="0"/>
              <a:t> mature</a:t>
            </a:r>
          </a:p>
          <a:p>
            <a:pPr>
              <a:lnSpc>
                <a:spcPct val="90000"/>
              </a:lnSpc>
              <a:spcBef>
                <a:spcPts val="0"/>
              </a:spcBef>
            </a:pPr>
            <a:r>
              <a:rPr lang="en-US" b="1" dirty="0" smtClean="0"/>
              <a:t>Revelation 12:10-11 </a:t>
            </a:r>
            <a:r>
              <a:rPr lang="en-US" dirty="0" smtClean="0"/>
              <a:t> Then I heard a loud voice in heaven, saying, </a:t>
            </a:r>
            <a:r>
              <a:rPr lang="en-US" dirty="0" smtClean="0"/>
              <a:t>“Now </a:t>
            </a:r>
            <a:r>
              <a:rPr lang="en-US" dirty="0" smtClean="0"/>
              <a:t>the salvation, and the power, and the kingdom of our God and the authority of His Christ have come, for the accuser of our brethren has been thrown down, he who accuses them before our God day and night. </a:t>
            </a:r>
            <a:r>
              <a:rPr lang="en-US" dirty="0" smtClean="0"/>
              <a:t>And </a:t>
            </a:r>
            <a:r>
              <a:rPr lang="en-US" dirty="0" smtClean="0"/>
              <a:t>they </a:t>
            </a:r>
            <a:r>
              <a:rPr lang="en-US" dirty="0" smtClean="0">
                <a:effectLst>
                  <a:outerShdw blurRad="38100" dist="38100" dir="2700000" algn="tl">
                    <a:srgbClr val="000000">
                      <a:alpha val="43137"/>
                    </a:srgbClr>
                  </a:outerShdw>
                </a:effectLst>
              </a:rPr>
              <a:t>overcame</a:t>
            </a:r>
            <a:r>
              <a:rPr lang="en-US" dirty="0" smtClean="0"/>
              <a:t> him because of the </a:t>
            </a:r>
            <a:r>
              <a:rPr lang="en-US" b="1" dirty="0" smtClean="0"/>
              <a:t>blood of the Lamb </a:t>
            </a:r>
            <a:r>
              <a:rPr lang="en-US" dirty="0" smtClean="0"/>
              <a:t>and because of the </a:t>
            </a:r>
            <a:r>
              <a:rPr lang="en-US" b="1" dirty="0" smtClean="0"/>
              <a:t>word of their testimony</a:t>
            </a:r>
            <a:r>
              <a:rPr lang="en-US" dirty="0" smtClean="0"/>
              <a:t>, and they did not love their life even when faced with death</a:t>
            </a:r>
            <a:r>
              <a:rPr lang="en-US" dirty="0" smtClean="0"/>
              <a:t>.” </a:t>
            </a:r>
          </a:p>
          <a:p>
            <a:pPr>
              <a:lnSpc>
                <a:spcPct val="90000"/>
              </a:lnSpc>
              <a:spcBef>
                <a:spcPts val="0"/>
              </a:spcBef>
            </a:pPr>
            <a:r>
              <a:rPr lang="en-US" dirty="0" smtClean="0"/>
              <a:t>Overcame: </a:t>
            </a:r>
            <a:r>
              <a:rPr lang="en-US" i="1" dirty="0" err="1" smtClean="0"/>
              <a:t>nikao</a:t>
            </a:r>
            <a:r>
              <a:rPr lang="en-US" i="1" dirty="0" smtClean="0"/>
              <a:t>: </a:t>
            </a:r>
            <a:r>
              <a:rPr lang="en-US" dirty="0" smtClean="0"/>
              <a:t>to prevail over, defeat</a:t>
            </a:r>
            <a:endParaRPr lang="en-US" dirty="0" smtClean="0"/>
          </a:p>
          <a:p>
            <a:pPr>
              <a:lnSpc>
                <a:spcPct val="90000"/>
              </a:lnSpc>
              <a:spcBef>
                <a:spcPts val="0"/>
              </a:spcBef>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r>
              <a:rPr lang="en-US" b="1" dirty="0" smtClean="0"/>
              <a:t>Romans 10:8-10 </a:t>
            </a:r>
            <a:r>
              <a:rPr lang="en-US" dirty="0" smtClean="0"/>
              <a:t> But what does it say? "</a:t>
            </a:r>
            <a:r>
              <a:rPr lang="en-US" sz="2400" cap="small" dirty="0" smtClean="0"/>
              <a:t>THE WORD IS NEAR YOU</a:t>
            </a:r>
            <a:r>
              <a:rPr lang="en-US" sz="2400" dirty="0" smtClean="0"/>
              <a:t>, </a:t>
            </a:r>
            <a:r>
              <a:rPr lang="en-US" sz="2400" cap="small" dirty="0" smtClean="0"/>
              <a:t>IN YOUR MOUTH AND IN YOUR HEART</a:t>
            </a:r>
            <a:r>
              <a:rPr lang="en-US" sz="2400" dirty="0" smtClean="0"/>
              <a:t>"—</a:t>
            </a:r>
            <a:r>
              <a:rPr lang="en-US" dirty="0" smtClean="0"/>
              <a:t>that is, the word of faith which we are preaching, </a:t>
            </a:r>
            <a:r>
              <a:rPr lang="en-US" dirty="0" smtClean="0"/>
              <a:t>that </a:t>
            </a:r>
            <a:r>
              <a:rPr lang="en-US" dirty="0" smtClean="0"/>
              <a:t>if you confess with your mouth Jesus </a:t>
            </a:r>
            <a:r>
              <a:rPr lang="en-US" i="1" dirty="0" smtClean="0"/>
              <a:t>as</a:t>
            </a:r>
            <a:r>
              <a:rPr lang="en-US" dirty="0" smtClean="0"/>
              <a:t> Lord, and believe in your heart that God raised Him from the dead, you will be saved; </a:t>
            </a:r>
            <a:r>
              <a:rPr lang="en-US" dirty="0" smtClean="0"/>
              <a:t>for </a:t>
            </a:r>
            <a:r>
              <a:rPr lang="en-US" dirty="0" smtClean="0"/>
              <a:t>with the heart a person believes, resulting in righteousness, and with the mouth he </a:t>
            </a:r>
            <a:r>
              <a:rPr lang="en-US" dirty="0" smtClean="0">
                <a:effectLst>
                  <a:outerShdw blurRad="38100" dist="38100" dir="2700000" algn="tl">
                    <a:srgbClr val="000000">
                      <a:alpha val="43137"/>
                    </a:srgbClr>
                  </a:outerShdw>
                </a:effectLst>
              </a:rPr>
              <a:t>confesses</a:t>
            </a:r>
            <a:r>
              <a:rPr lang="en-US" dirty="0" smtClean="0"/>
              <a:t>, resulting in salvation. </a:t>
            </a:r>
            <a:endParaRPr lang="en-US" dirty="0" smtClean="0"/>
          </a:p>
          <a:p>
            <a:r>
              <a:rPr lang="en-US" sz="2800" dirty="0" smtClean="0">
                <a:latin typeface="Tahoma" pitchFamily="34" charset="0"/>
                <a:ea typeface="Tahoma" pitchFamily="34" charset="0"/>
                <a:cs typeface="Tahoma" pitchFamily="34" charset="0"/>
              </a:rPr>
              <a:t>Confess: </a:t>
            </a:r>
            <a:r>
              <a:rPr lang="en-US" sz="2800" i="1" dirty="0" err="1" smtClean="0">
                <a:latin typeface="Tahoma" pitchFamily="34" charset="0"/>
                <a:ea typeface="Tahoma" pitchFamily="34" charset="0"/>
                <a:cs typeface="Tahoma" pitchFamily="34" charset="0"/>
              </a:rPr>
              <a:t>homologeo</a:t>
            </a:r>
            <a:r>
              <a:rPr lang="en-US" sz="2800" i="1" dirty="0" smtClean="0">
                <a:latin typeface="Tahoma" pitchFamily="34" charset="0"/>
                <a:ea typeface="Tahoma" pitchFamily="34" charset="0"/>
                <a:cs typeface="Tahoma" pitchFamily="34" charset="0"/>
              </a:rPr>
              <a:t>: </a:t>
            </a:r>
            <a:r>
              <a:rPr lang="en-US" sz="2800" dirty="0" smtClean="0">
                <a:latin typeface="Tahoma" pitchFamily="34" charset="0"/>
                <a:ea typeface="Tahoma" pitchFamily="34" charset="0"/>
                <a:cs typeface="Tahoma" pitchFamily="34" charset="0"/>
              </a:rPr>
              <a:t>to say the same thing</a:t>
            </a:r>
          </a:p>
          <a:p>
            <a:r>
              <a:rPr lang="en-US" dirty="0" smtClean="0"/>
              <a:t>The first and most important confession is confessing faith in Jesus: we say the same thing about Jesus that God says about Jesus</a:t>
            </a:r>
            <a:endParaRPr lang="en-US" sz="2800" dirty="0" smtClean="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152400"/>
            <a:ext cx="8229600" cy="914400"/>
          </a:xfrm>
        </p:spPr>
        <p:txBody>
          <a:bodyPr/>
          <a:lstStyle/>
          <a:p>
            <a:pPr algn="ctr"/>
            <a:r>
              <a:rPr lang="en-US" dirty="0" smtClean="0">
                <a:latin typeface="Tahoma" pitchFamily="34" charset="0"/>
                <a:ea typeface="Tahoma" pitchFamily="34" charset="0"/>
                <a:cs typeface="Tahoma" pitchFamily="34" charset="0"/>
              </a:rPr>
              <a:t>THE WORD OF TESTIMONY</a:t>
            </a:r>
            <a:endParaRPr lang="en-US" dirty="0">
              <a:latin typeface="Tahoma" pitchFamily="34" charset="0"/>
              <a:ea typeface="Tahoma" pitchFamily="34" charset="0"/>
              <a:cs typeface="Tahoma" pitchFamily="34" charset="0"/>
            </a:endParaRPr>
          </a:p>
        </p:txBody>
      </p:sp>
      <p:sp>
        <p:nvSpPr>
          <p:cNvPr id="5" name="Slide Number Placeholder 4"/>
          <p:cNvSpPr>
            <a:spLocks noGrp="1"/>
          </p:cNvSpPr>
          <p:nvPr>
            <p:ph type="sldNum" sz="quarter" idx="4294967295"/>
          </p:nvPr>
        </p:nvSpPr>
        <p:spPr>
          <a:xfrm>
            <a:off x="8410575" y="6181531"/>
            <a:ext cx="609600" cy="457200"/>
          </a:xfrm>
          <a:prstGeom prst="rect">
            <a:avLst/>
          </a:prstGeom>
        </p:spPr>
        <p:txBody>
          <a:bodyPr/>
          <a:lstStyle/>
          <a:p>
            <a:fld id="{065CC7CC-9272-4A09-9ABD-2B9726FF2212}"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WE MUST OVERCOME…</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200"/>
              </a:spcBef>
            </a:pPr>
            <a:r>
              <a:rPr lang="en-US" dirty="0" smtClean="0"/>
              <a:t>The world, the flesh, and the devil (tempters)</a:t>
            </a:r>
          </a:p>
          <a:p>
            <a:pPr>
              <a:lnSpc>
                <a:spcPct val="88000"/>
              </a:lnSpc>
              <a:spcBef>
                <a:spcPts val="200"/>
              </a:spcBef>
            </a:pPr>
            <a:r>
              <a:rPr lang="en-US" dirty="0" smtClean="0"/>
              <a:t>The lust of the eyes, the lust of the flesh, the boastful pride of life (methodology)</a:t>
            </a:r>
          </a:p>
          <a:p>
            <a:pPr>
              <a:lnSpc>
                <a:spcPct val="88000"/>
              </a:lnSpc>
              <a:spcBef>
                <a:spcPts val="200"/>
              </a:spcBef>
            </a:pPr>
            <a:r>
              <a:rPr lang="en-US" b="1" dirty="0" smtClean="0"/>
              <a:t>1 John </a:t>
            </a:r>
            <a:r>
              <a:rPr lang="en-US" b="1" spc="-150" dirty="0" smtClean="0"/>
              <a:t>2:16 </a:t>
            </a:r>
            <a:r>
              <a:rPr lang="en-US" spc="-150" dirty="0" smtClean="0"/>
              <a:t> For all </a:t>
            </a:r>
            <a:r>
              <a:rPr lang="en-US" dirty="0" smtClean="0"/>
              <a:t>that is in the world, the lust of the flesh and the lust of the eyes and the boastful pride of life, is not from the Father, but is from the world. </a:t>
            </a:r>
            <a:endParaRPr lang="en-US" dirty="0" smtClean="0"/>
          </a:p>
          <a:p>
            <a:pPr>
              <a:lnSpc>
                <a:spcPct val="88000"/>
              </a:lnSpc>
              <a:spcBef>
                <a:spcPts val="200"/>
              </a:spcBef>
            </a:pPr>
            <a:r>
              <a:rPr lang="en-US" b="1" dirty="0" smtClean="0"/>
              <a:t>Genesis 3:6 </a:t>
            </a:r>
            <a:r>
              <a:rPr lang="en-US" dirty="0" smtClean="0"/>
              <a:t> When the woman saw that the tree was good for food, and that it was a delight to the eyes, and that the tree was desirable to make </a:t>
            </a:r>
            <a:r>
              <a:rPr lang="en-US" i="1" dirty="0" smtClean="0"/>
              <a:t>one</a:t>
            </a:r>
            <a:r>
              <a:rPr lang="en-US" dirty="0" smtClean="0"/>
              <a:t> wise, she took from its fruit and ate; and she gave also to her husband with her, and he ate. </a:t>
            </a:r>
            <a:endParaRPr lang="en-US" dirty="0" smtClean="0"/>
          </a:p>
          <a:p>
            <a:pPr>
              <a:lnSpc>
                <a:spcPct val="88000"/>
              </a:lnSpc>
              <a:spcBef>
                <a:spcPts val="200"/>
              </a:spcBef>
            </a:pPr>
            <a:r>
              <a:rPr lang="en-US" b="1" dirty="0" smtClean="0"/>
              <a:t>Temptation of Jesus:  </a:t>
            </a:r>
            <a:r>
              <a:rPr lang="en-US" dirty="0" smtClean="0"/>
              <a:t>flesh (stones to bread)</a:t>
            </a:r>
          </a:p>
          <a:p>
            <a:pPr>
              <a:lnSpc>
                <a:spcPct val="88000"/>
              </a:lnSpc>
              <a:spcBef>
                <a:spcPts val="200"/>
              </a:spcBef>
              <a:buNone/>
            </a:pPr>
            <a:r>
              <a:rPr lang="en-US" dirty="0" smtClean="0"/>
              <a:t> </a:t>
            </a:r>
            <a:r>
              <a:rPr lang="en-US" dirty="0" smtClean="0"/>
              <a:t>   eyes (all the kingdoms you see)  pride (throw yourself down and angels will come and save you)</a:t>
            </a:r>
            <a:r>
              <a:rPr lang="en-US" dirty="0" smtClean="0"/>
              <a:t/>
            </a:r>
            <a:br>
              <a:rPr lang="en-US" dirty="0" smtClean="0"/>
            </a:br>
            <a:r>
              <a:rPr lang="en-US" dirty="0" smtClean="0"/>
              <a:t/>
            </a:r>
            <a:br>
              <a:rPr lang="en-US" dirty="0" smtClean="0"/>
            </a:b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OVERCOMERS</a:t>
            </a:r>
            <a:endParaRPr lang="en-US" dirty="0"/>
          </a:p>
        </p:txBody>
      </p:sp>
      <p:sp>
        <p:nvSpPr>
          <p:cNvPr id="3" name="Content Placeholder 2"/>
          <p:cNvSpPr>
            <a:spLocks noGrp="1"/>
          </p:cNvSpPr>
          <p:nvPr>
            <p:ph idx="1"/>
          </p:nvPr>
        </p:nvSpPr>
        <p:spPr>
          <a:xfrm>
            <a:off x="0" y="990600"/>
            <a:ext cx="9144000" cy="5867400"/>
          </a:xfrm>
        </p:spPr>
        <p:txBody>
          <a:bodyPr>
            <a:normAutofit fontScale="85000" lnSpcReduction="20000"/>
          </a:bodyPr>
          <a:lstStyle/>
          <a:p>
            <a:pPr>
              <a:lnSpc>
                <a:spcPct val="110000"/>
              </a:lnSpc>
              <a:spcBef>
                <a:spcPts val="0"/>
              </a:spcBef>
            </a:pPr>
            <a:r>
              <a:rPr lang="en-US" sz="3300" b="1" dirty="0" smtClean="0"/>
              <a:t>Revelation </a:t>
            </a:r>
            <a:r>
              <a:rPr lang="en-US" sz="3300" b="1" spc="-150" dirty="0" smtClean="0"/>
              <a:t>2:7 (</a:t>
            </a:r>
            <a:r>
              <a:rPr lang="en-US" sz="3300" b="1" dirty="0" smtClean="0"/>
              <a:t>EPHESUS) </a:t>
            </a:r>
            <a:r>
              <a:rPr lang="en-US" sz="3300" dirty="0" smtClean="0"/>
              <a:t>To him who overcomes, I will grant to </a:t>
            </a:r>
            <a:r>
              <a:rPr lang="en-US" sz="3300" spc="-150" dirty="0" smtClean="0"/>
              <a:t>eat of the tree of life </a:t>
            </a:r>
            <a:r>
              <a:rPr lang="en-US" sz="3300" dirty="0" smtClean="0"/>
              <a:t>which is in the Paradise of God.' </a:t>
            </a:r>
          </a:p>
          <a:p>
            <a:pPr>
              <a:lnSpc>
                <a:spcPct val="110000"/>
              </a:lnSpc>
              <a:spcBef>
                <a:spcPts val="0"/>
              </a:spcBef>
            </a:pPr>
            <a:r>
              <a:rPr lang="en-US" sz="3300" b="1" dirty="0" smtClean="0"/>
              <a:t>Revelation 2:11 (SMYRNA) </a:t>
            </a:r>
            <a:r>
              <a:rPr lang="en-US" sz="3300" dirty="0" smtClean="0"/>
              <a:t> He who overcomes will not be hurt by the second death.' </a:t>
            </a:r>
          </a:p>
          <a:p>
            <a:pPr>
              <a:lnSpc>
                <a:spcPct val="110000"/>
              </a:lnSpc>
              <a:spcBef>
                <a:spcPts val="0"/>
              </a:spcBef>
            </a:pPr>
            <a:r>
              <a:rPr lang="en-US" sz="3300" b="1" dirty="0" smtClean="0"/>
              <a:t>Revelation 2:17 (PERGAMUM) </a:t>
            </a:r>
            <a:r>
              <a:rPr lang="en-US" sz="3300" dirty="0" smtClean="0"/>
              <a:t>To him who </a:t>
            </a:r>
            <a:r>
              <a:rPr lang="en-US" sz="3300" spc="-150" dirty="0" smtClean="0"/>
              <a:t>over-comes, to him I will </a:t>
            </a:r>
            <a:r>
              <a:rPr lang="en-US" sz="3300" dirty="0" smtClean="0"/>
              <a:t>give </a:t>
            </a:r>
            <a:r>
              <a:rPr lang="en-US" sz="3300" i="1" dirty="0" smtClean="0"/>
              <a:t>some</a:t>
            </a:r>
            <a:r>
              <a:rPr lang="en-US" sz="3300" dirty="0" smtClean="0"/>
              <a:t> of the hidden manna, and I will give him a </a:t>
            </a:r>
            <a:r>
              <a:rPr lang="en-US" sz="3300" spc="-150" dirty="0" smtClean="0"/>
              <a:t>white ston</a:t>
            </a:r>
            <a:r>
              <a:rPr lang="en-US" sz="3300" dirty="0" smtClean="0"/>
              <a:t>e, and a new </a:t>
            </a:r>
            <a:r>
              <a:rPr lang="en-US" sz="3300" spc="-150" dirty="0" smtClean="0"/>
              <a:t>name written </a:t>
            </a:r>
            <a:r>
              <a:rPr lang="en-US" sz="3300" dirty="0" smtClean="0"/>
              <a:t>on the stone which no one knows but he who receives it.‘</a:t>
            </a:r>
          </a:p>
          <a:p>
            <a:pPr>
              <a:lnSpc>
                <a:spcPct val="110000"/>
              </a:lnSpc>
              <a:spcBef>
                <a:spcPts val="0"/>
              </a:spcBef>
            </a:pPr>
            <a:r>
              <a:rPr lang="en-US" sz="3300" b="1" dirty="0" smtClean="0"/>
              <a:t>Revelation 2:26-28 (THYATIRA) </a:t>
            </a:r>
            <a:r>
              <a:rPr lang="en-US" sz="3300" dirty="0" smtClean="0"/>
              <a:t>'He who overcomes, and he who keeps My deeds until the end</a:t>
            </a:r>
            <a:r>
              <a:rPr lang="en-US" sz="3000" dirty="0" smtClean="0"/>
              <a:t>, </a:t>
            </a:r>
            <a:r>
              <a:rPr lang="en-US" sz="2700" cap="small" dirty="0" smtClean="0"/>
              <a:t>TO HIM</a:t>
            </a:r>
            <a:r>
              <a:rPr lang="en-US" sz="2700" dirty="0" smtClean="0"/>
              <a:t> I </a:t>
            </a:r>
            <a:r>
              <a:rPr lang="en-US" sz="2700" cap="small" dirty="0" smtClean="0"/>
              <a:t>WILL GIVE AUTHORITY OVER THE</a:t>
            </a:r>
            <a:r>
              <a:rPr lang="en-US" sz="2700" dirty="0" smtClean="0"/>
              <a:t> </a:t>
            </a:r>
            <a:r>
              <a:rPr lang="en-US" sz="2700" cap="small" dirty="0" smtClean="0"/>
              <a:t>NATIONS</a:t>
            </a:r>
            <a:r>
              <a:rPr lang="en-US" sz="2700" dirty="0" smtClean="0"/>
              <a:t>;</a:t>
            </a:r>
            <a:r>
              <a:rPr lang="en-US" sz="2700" cap="small" dirty="0" smtClean="0"/>
              <a:t> HE SHALL</a:t>
            </a:r>
            <a:r>
              <a:rPr lang="en-US" sz="2700" dirty="0" smtClean="0"/>
              <a:t> </a:t>
            </a:r>
            <a:r>
              <a:rPr lang="en-US" sz="2700" cap="small" dirty="0" smtClean="0"/>
              <a:t>RULE THEM WITH A ROD OF IRON</a:t>
            </a:r>
            <a:r>
              <a:rPr lang="en-US" sz="2700" dirty="0" smtClean="0"/>
              <a:t>, </a:t>
            </a:r>
            <a:r>
              <a:rPr lang="en-US" sz="2700" cap="small" dirty="0" smtClean="0"/>
              <a:t>AS THE VESSELS OF THE POTTER ARE BROKEN TO PIECES</a:t>
            </a:r>
            <a:r>
              <a:rPr lang="en-US" sz="3300" cap="small" dirty="0" smtClean="0"/>
              <a:t>,</a:t>
            </a:r>
            <a:r>
              <a:rPr lang="en-US" sz="3300" dirty="0" smtClean="0"/>
              <a:t> as I also have received </a:t>
            </a:r>
            <a:r>
              <a:rPr lang="en-US" sz="3000" i="1" dirty="0" smtClean="0"/>
              <a:t>authority</a:t>
            </a:r>
            <a:r>
              <a:rPr lang="en-US" sz="3000" dirty="0" smtClean="0"/>
              <a:t> from My Father; I will give him the morning star</a:t>
            </a:r>
            <a:r>
              <a:rPr lang="en-US" dirty="0" smtClean="0"/>
              <a:t>. </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OVERCOMERS (2)</a:t>
            </a:r>
            <a:endParaRPr lang="en-US" sz="4800" dirty="0"/>
          </a:p>
        </p:txBody>
      </p:sp>
      <p:sp>
        <p:nvSpPr>
          <p:cNvPr id="3" name="Content Placeholder 2"/>
          <p:cNvSpPr>
            <a:spLocks noGrp="1"/>
          </p:cNvSpPr>
          <p:nvPr>
            <p:ph idx="1"/>
          </p:nvPr>
        </p:nvSpPr>
        <p:spPr>
          <a:xfrm>
            <a:off x="0" y="1143000"/>
            <a:ext cx="9144000" cy="5715000"/>
          </a:xfrm>
        </p:spPr>
        <p:txBody>
          <a:bodyPr>
            <a:noAutofit/>
          </a:bodyPr>
          <a:lstStyle/>
          <a:p>
            <a:pPr>
              <a:lnSpc>
                <a:spcPct val="90000"/>
              </a:lnSpc>
              <a:spcBef>
                <a:spcPts val="200"/>
              </a:spcBef>
            </a:pPr>
            <a:r>
              <a:rPr lang="en-US" b="1" dirty="0" smtClean="0"/>
              <a:t>Revelation 3:5 </a:t>
            </a:r>
            <a:r>
              <a:rPr lang="en-US" b="1" dirty="0" smtClean="0"/>
              <a:t>(SARDIS)  </a:t>
            </a:r>
            <a:r>
              <a:rPr lang="en-US" dirty="0" smtClean="0"/>
              <a:t>He </a:t>
            </a:r>
            <a:r>
              <a:rPr lang="en-US" dirty="0" smtClean="0"/>
              <a:t>who overcomes will thus be </a:t>
            </a:r>
            <a:r>
              <a:rPr lang="en-US" spc="-150" dirty="0" smtClean="0"/>
              <a:t>clothed in white </a:t>
            </a:r>
            <a:r>
              <a:rPr lang="en-US" dirty="0" smtClean="0"/>
              <a:t>garments; and I will not erase his name from the book of life, and I will confess his name before My Father and before His angels. </a:t>
            </a:r>
            <a:endParaRPr lang="en-US" dirty="0" smtClean="0"/>
          </a:p>
          <a:p>
            <a:pPr>
              <a:lnSpc>
                <a:spcPct val="90000"/>
              </a:lnSpc>
              <a:spcBef>
                <a:spcPts val="200"/>
              </a:spcBef>
            </a:pPr>
            <a:r>
              <a:rPr lang="en-US" b="1" dirty="0" smtClean="0"/>
              <a:t>Revelation </a:t>
            </a:r>
            <a:r>
              <a:rPr lang="en-US" b="1" dirty="0" smtClean="0"/>
              <a:t>3:12 (PHILADELPHIA) </a:t>
            </a:r>
            <a:r>
              <a:rPr lang="en-US" dirty="0" smtClean="0"/>
              <a:t>'He </a:t>
            </a:r>
            <a:r>
              <a:rPr lang="en-US" dirty="0" smtClean="0"/>
              <a:t>who </a:t>
            </a:r>
            <a:r>
              <a:rPr lang="en-US" dirty="0" smtClean="0"/>
              <a:t>over-comes</a:t>
            </a:r>
            <a:r>
              <a:rPr lang="en-US" dirty="0" smtClean="0"/>
              <a:t>, I will make him a pillar in the temple of My God, and he will not go out from it anymore; and I will write on him the name of My God, and the name of the city of My God, the new Jerusalem, which comes down out of heaven from My God, and My new name. </a:t>
            </a:r>
            <a:endParaRPr lang="en-US" dirty="0" smtClean="0"/>
          </a:p>
          <a:p>
            <a:pPr>
              <a:lnSpc>
                <a:spcPct val="90000"/>
              </a:lnSpc>
              <a:spcBef>
                <a:spcPts val="200"/>
              </a:spcBef>
            </a:pPr>
            <a:r>
              <a:rPr lang="en-US" b="1" dirty="0" smtClean="0"/>
              <a:t>Revelation 3:21 </a:t>
            </a:r>
            <a:r>
              <a:rPr lang="en-US" b="1" dirty="0" smtClean="0"/>
              <a:t>(LAODICEA) </a:t>
            </a:r>
            <a:r>
              <a:rPr lang="en-US" dirty="0" smtClean="0"/>
              <a:t> 'He who overcomes, I will grant to him to sit down with Me on My throne, as I also overcame and sat down with My Father on His throne.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 OF COVENANT</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smtClean="0"/>
              <a:t>Ephesians 6:10-12 </a:t>
            </a:r>
            <a:r>
              <a:rPr lang="en-US" baseline="30000" dirty="0" smtClean="0"/>
              <a:t> </a:t>
            </a:r>
            <a:r>
              <a:rPr lang="en-US" dirty="0" smtClean="0"/>
              <a:t> Finally, be strong in the Lord </a:t>
            </a:r>
            <a:r>
              <a:rPr lang="en-US" spc="-150" dirty="0" smtClean="0"/>
              <a:t>and in the </a:t>
            </a:r>
            <a:r>
              <a:rPr lang="en-US" dirty="0" smtClean="0"/>
              <a:t>strength of His might. </a:t>
            </a:r>
            <a:r>
              <a:rPr lang="en-US" dirty="0" smtClean="0"/>
              <a:t>Put </a:t>
            </a:r>
            <a:r>
              <a:rPr lang="en-US" spc="-150" dirty="0" smtClean="0"/>
              <a:t>on the full </a:t>
            </a:r>
            <a:r>
              <a:rPr lang="en-US" dirty="0" smtClean="0"/>
              <a:t>armor of God, so that you will be able to stand firm against the </a:t>
            </a:r>
            <a:r>
              <a:rPr lang="en-US" spc="-150" dirty="0" smtClean="0"/>
              <a:t>schemes</a:t>
            </a:r>
            <a:r>
              <a:rPr lang="en-US" dirty="0" smtClean="0"/>
              <a:t> of the </a:t>
            </a:r>
            <a:r>
              <a:rPr lang="en-US" spc="-150" dirty="0" smtClean="0"/>
              <a:t>devil.</a:t>
            </a:r>
            <a:r>
              <a:rPr lang="en-US" spc="-150" dirty="0" smtClean="0"/>
              <a:t> For our </a:t>
            </a:r>
            <a:r>
              <a:rPr lang="en-US" dirty="0" smtClean="0"/>
              <a:t>struggle is not against flesh and blood, but against the </a:t>
            </a:r>
            <a:r>
              <a:rPr lang="en-US" dirty="0" smtClean="0">
                <a:effectLst>
                  <a:outerShdw blurRad="38100" dist="38100" dir="2700000" algn="tl">
                    <a:srgbClr val="000000">
                      <a:alpha val="43137"/>
                    </a:srgbClr>
                  </a:outerShdw>
                </a:effectLst>
              </a:rPr>
              <a:t>rulers</a:t>
            </a:r>
            <a:r>
              <a:rPr lang="en-US" dirty="0" smtClean="0"/>
              <a:t>, against the </a:t>
            </a:r>
            <a:r>
              <a:rPr lang="en-US" dirty="0" smtClean="0">
                <a:effectLst>
                  <a:outerShdw blurRad="38100" dist="38100" dir="2700000" algn="tl">
                    <a:srgbClr val="000000">
                      <a:alpha val="43137"/>
                    </a:srgbClr>
                  </a:outerShdw>
                </a:effectLst>
              </a:rPr>
              <a:t>powers</a:t>
            </a:r>
            <a:r>
              <a:rPr lang="en-US" dirty="0" smtClean="0"/>
              <a:t>, against the </a:t>
            </a:r>
            <a:r>
              <a:rPr lang="en-US" dirty="0" smtClean="0">
                <a:effectLst>
                  <a:outerShdw blurRad="38100" dist="38100" dir="2700000" algn="tl">
                    <a:srgbClr val="000000">
                      <a:alpha val="43137"/>
                    </a:srgbClr>
                  </a:outerShdw>
                </a:effectLst>
              </a:rPr>
              <a:t>world forces </a:t>
            </a:r>
            <a:r>
              <a:rPr lang="en-US" dirty="0" smtClean="0"/>
              <a:t>of this darkness, against the </a:t>
            </a:r>
            <a:r>
              <a:rPr lang="en-US" dirty="0" smtClean="0">
                <a:effectLst>
                  <a:outerShdw blurRad="38100" dist="38100" dir="2700000" algn="tl">
                    <a:srgbClr val="000000">
                      <a:alpha val="43137"/>
                    </a:srgbClr>
                  </a:outerShdw>
                </a:effectLst>
              </a:rPr>
              <a:t>spiritual </a:t>
            </a:r>
            <a:r>
              <a:rPr lang="en-US" i="1" dirty="0" smtClean="0">
                <a:effectLst>
                  <a:outerShdw blurRad="38100" dist="38100" dir="2700000" algn="tl">
                    <a:srgbClr val="000000">
                      <a:alpha val="43137"/>
                    </a:srgbClr>
                  </a:outerShdw>
                </a:effectLst>
              </a:rPr>
              <a:t>forces</a:t>
            </a:r>
            <a:r>
              <a:rPr lang="en-US" dirty="0" smtClean="0">
                <a:effectLst>
                  <a:outerShdw blurRad="38100" dist="38100" dir="2700000" algn="tl">
                    <a:srgbClr val="000000">
                      <a:alpha val="43137"/>
                    </a:srgbClr>
                  </a:outerShdw>
                </a:effectLst>
              </a:rPr>
              <a:t> </a:t>
            </a:r>
            <a:r>
              <a:rPr lang="en-US" dirty="0" smtClean="0"/>
              <a:t>of wickedness in the heavenly </a:t>
            </a:r>
            <a:r>
              <a:rPr lang="en-US" i="1" dirty="0" smtClean="0"/>
              <a:t>places.</a:t>
            </a:r>
            <a:r>
              <a:rPr lang="en-US" dirty="0" smtClean="0"/>
              <a:t> </a:t>
            </a:r>
            <a:endParaRPr lang="en-US" dirty="0" smtClean="0"/>
          </a:p>
          <a:p>
            <a:pPr>
              <a:lnSpc>
                <a:spcPct val="90000"/>
              </a:lnSpc>
              <a:spcBef>
                <a:spcPts val="200"/>
              </a:spcBef>
            </a:pPr>
            <a:r>
              <a:rPr lang="en-US" b="1" dirty="0" smtClean="0"/>
              <a:t>Ephesians 2:1-3 </a:t>
            </a:r>
            <a:r>
              <a:rPr lang="en-US" b="1" dirty="0" smtClean="0"/>
              <a:t> </a:t>
            </a:r>
            <a:r>
              <a:rPr lang="en-US" dirty="0" smtClean="0"/>
              <a:t>And </a:t>
            </a:r>
            <a:r>
              <a:rPr lang="en-US" dirty="0" smtClean="0"/>
              <a:t>you were dead in your trespasses and sins, </a:t>
            </a:r>
            <a:r>
              <a:rPr lang="en-US" dirty="0" smtClean="0"/>
              <a:t>in </a:t>
            </a:r>
            <a:r>
              <a:rPr lang="en-US" dirty="0" smtClean="0"/>
              <a:t>which you formerly walked according to the course of this world, according to the prince of the power of the air, of the spirit that is now working in the sons of disobedience. </a:t>
            </a:r>
            <a:r>
              <a:rPr lang="en-US" dirty="0" smtClean="0"/>
              <a:t>Among </a:t>
            </a:r>
            <a:r>
              <a:rPr lang="en-US" dirty="0" smtClean="0"/>
              <a:t>them we too all formerly lived in the lusts of our flesh, indulging the desires of the flesh and of the mind, and were by nature children of wrath, even as the rest. </a:t>
            </a:r>
          </a:p>
          <a:p>
            <a:pPr>
              <a:lnSpc>
                <a:spcPct val="90000"/>
              </a:lnSpc>
              <a:spcBef>
                <a:spcPts val="200"/>
              </a:spcBef>
            </a:pPr>
            <a:endParaRPr lang="en-US" dirty="0" smtClean="0"/>
          </a:p>
          <a:p>
            <a:pPr>
              <a:lnSpc>
                <a:spcPct val="90000"/>
              </a:lnSpc>
              <a:spcBef>
                <a:spcPts val="200"/>
              </a:spcBef>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THE ARMOR</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400"/>
              </a:spcBef>
            </a:pPr>
            <a:r>
              <a:rPr lang="en-US" b="1" dirty="0" smtClean="0"/>
              <a:t>Ephesians </a:t>
            </a:r>
            <a:r>
              <a:rPr lang="en-US" b="1" dirty="0" smtClean="0"/>
              <a:t>6:13 </a:t>
            </a:r>
            <a:r>
              <a:rPr lang="en-US" dirty="0" smtClean="0"/>
              <a:t> Therefore, take up the full armor of God, so that you will be able to resist in the evil day, and having done everything, to stand firm. </a:t>
            </a:r>
            <a:endParaRPr lang="en-US" dirty="0" smtClean="0"/>
          </a:p>
          <a:p>
            <a:pPr>
              <a:lnSpc>
                <a:spcPct val="90000"/>
              </a:lnSpc>
              <a:spcBef>
                <a:spcPts val="400"/>
              </a:spcBef>
            </a:pPr>
            <a:r>
              <a:rPr lang="en-US" dirty="0" smtClean="0"/>
              <a:t>Take up: </a:t>
            </a:r>
            <a:r>
              <a:rPr lang="en-US" i="1" dirty="0" err="1" smtClean="0"/>
              <a:t>analambano</a:t>
            </a:r>
            <a:r>
              <a:rPr lang="en-US" i="1" dirty="0" smtClean="0"/>
              <a:t>: </a:t>
            </a:r>
            <a:r>
              <a:rPr lang="en-US" dirty="0" smtClean="0"/>
              <a:t>(imperative) to pick up and bear; put on</a:t>
            </a:r>
            <a:endParaRPr lang="en-US" i="1" dirty="0" smtClean="0"/>
          </a:p>
          <a:p>
            <a:pPr>
              <a:lnSpc>
                <a:spcPct val="90000"/>
              </a:lnSpc>
              <a:spcBef>
                <a:spcPts val="400"/>
              </a:spcBef>
            </a:pPr>
            <a:r>
              <a:rPr lang="en-US" dirty="0" smtClean="0"/>
              <a:t>Resist: </a:t>
            </a:r>
            <a:r>
              <a:rPr lang="en-US" i="1" dirty="0" err="1" smtClean="0"/>
              <a:t>anthistemi</a:t>
            </a:r>
            <a:r>
              <a:rPr lang="en-US" i="1" dirty="0" smtClean="0"/>
              <a:t>: </a:t>
            </a:r>
            <a:r>
              <a:rPr lang="en-US" dirty="0" smtClean="0"/>
              <a:t>withstand; to oppose from a position of strength</a:t>
            </a:r>
          </a:p>
          <a:p>
            <a:pPr>
              <a:lnSpc>
                <a:spcPct val="90000"/>
              </a:lnSpc>
              <a:spcBef>
                <a:spcPts val="400"/>
              </a:spcBef>
            </a:pPr>
            <a:r>
              <a:rPr lang="en-US" dirty="0" smtClean="0"/>
              <a:t>Stand firm: </a:t>
            </a:r>
            <a:r>
              <a:rPr lang="en-US" i="1" dirty="0" err="1" smtClean="0"/>
              <a:t>histemi</a:t>
            </a:r>
            <a:r>
              <a:rPr lang="en-US" i="1" dirty="0" smtClean="0"/>
              <a:t>: </a:t>
            </a:r>
            <a:r>
              <a:rPr lang="en-US" dirty="0" smtClean="0"/>
              <a:t> make a stand; hold your position </a:t>
            </a:r>
          </a:p>
          <a:p>
            <a:pPr>
              <a:lnSpc>
                <a:spcPct val="90000"/>
              </a:lnSpc>
              <a:spcBef>
                <a:spcPts val="400"/>
              </a:spcBef>
            </a:pPr>
            <a:r>
              <a:rPr lang="en-US" b="1" dirty="0" smtClean="0"/>
              <a:t>Ignatius' Epistle to Polycarp, 6</a:t>
            </a:r>
            <a:r>
              <a:rPr lang="en-US" sz="2600" b="1" dirty="0" smtClean="0"/>
              <a:t>. </a:t>
            </a:r>
            <a:r>
              <a:rPr lang="en-US" sz="2600" dirty="0" smtClean="0"/>
              <a:t>"Please the captain under whom ye serve, from whom also ye shall receive your wages. Let no one of you be found a deserter. Let your baptism abide as your shield; your faith as your helmets; your love as your spear; your patience as your whole armor. Let your good works be your savings </a:t>
            </a:r>
            <a:r>
              <a:rPr lang="en-US" sz="2600" dirty="0" smtClean="0"/>
              <a:t>that </a:t>
            </a:r>
            <a:r>
              <a:rPr lang="en-US" sz="2600" dirty="0" smtClean="0"/>
              <a:t>you may receive what is justly to your credit</a:t>
            </a:r>
            <a:r>
              <a:rPr lang="en-US" sz="2600" dirty="0" smtClean="0"/>
              <a:t>.”</a:t>
            </a:r>
            <a:endParaRPr lang="en-US" sz="26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9132</TotalTime>
  <Words>517</Words>
  <Application>Microsoft Office PowerPoint</Application>
  <PresentationFormat>On-screen Show (4:3)</PresentationFormat>
  <Paragraphs>74</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Slide 1</vt:lpstr>
      <vt:lpstr>VERSE FOR THE JOURNEY</vt:lpstr>
      <vt:lpstr>THE WAYS OF THE ENEMY</vt:lpstr>
      <vt:lpstr>THE WORD OF TESTIMONY</vt:lpstr>
      <vt:lpstr>WE MUST OVERCOME…</vt:lpstr>
      <vt:lpstr>OVERCOMERS</vt:lpstr>
      <vt:lpstr>OVERCOMERS (2)</vt:lpstr>
      <vt:lpstr>BENEFIT OF COVENANT</vt:lpstr>
      <vt:lpstr>PURPOSE OF THE ARMOR</vt:lpstr>
      <vt:lpstr>The ARMOR</vt:lpstr>
      <vt:lpstr>THE ARMOR (2)</vt:lpstr>
      <vt:lpstr>DON’T FORGET TO PRAY</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31</cp:revision>
  <dcterms:created xsi:type="dcterms:W3CDTF">2019-08-22T16:00:16Z</dcterms:created>
  <dcterms:modified xsi:type="dcterms:W3CDTF">2019-11-14T20:53:07Z</dcterms:modified>
</cp:coreProperties>
</file>