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2"/>
  </p:notesMasterIdLst>
  <p:handoutMasterIdLst>
    <p:handoutMasterId r:id="rId23"/>
  </p:handoutMasterIdLst>
  <p:sldIdLst>
    <p:sldId id="256" r:id="rId2"/>
    <p:sldId id="257" r:id="rId3"/>
    <p:sldId id="266" r:id="rId4"/>
    <p:sldId id="259" r:id="rId5"/>
    <p:sldId id="258" r:id="rId6"/>
    <p:sldId id="273" r:id="rId7"/>
    <p:sldId id="261" r:id="rId8"/>
    <p:sldId id="262" r:id="rId9"/>
    <p:sldId id="263" r:id="rId10"/>
    <p:sldId id="278" r:id="rId11"/>
    <p:sldId id="277" r:id="rId12"/>
    <p:sldId id="260" r:id="rId13"/>
    <p:sldId id="279" r:id="rId14"/>
    <p:sldId id="264" r:id="rId15"/>
    <p:sldId id="271" r:id="rId16"/>
    <p:sldId id="274" r:id="rId17"/>
    <p:sldId id="268" r:id="rId18"/>
    <p:sldId id="269" r:id="rId19"/>
    <p:sldId id="275" r:id="rId20"/>
    <p:sldId id="276" r:id="rId21"/>
  </p:sldIdLst>
  <p:sldSz cx="9144000" cy="6858000" type="screen4x3"/>
  <p:notesSz cx="7086600" cy="90249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24" autoAdjust="0"/>
  </p:normalViewPr>
  <p:slideViewPr>
    <p:cSldViewPr>
      <p:cViewPr varScale="1">
        <p:scale>
          <a:sx n="69" d="100"/>
          <a:sy n="69" d="100"/>
        </p:scale>
        <p:origin x="-1416"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904" y="-102"/>
      </p:cViewPr>
      <p:guideLst>
        <p:guide orient="horz" pos="2843"/>
        <p:guide pos="2232"/>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860" cy="451247"/>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14100" y="0"/>
            <a:ext cx="3070860" cy="451247"/>
          </a:xfrm>
          <a:prstGeom prst="rect">
            <a:avLst/>
          </a:prstGeom>
        </p:spPr>
        <p:txBody>
          <a:bodyPr vert="horz" lIns="91440" tIns="45720" rIns="91440" bIns="45720" rtlCol="0"/>
          <a:lstStyle>
            <a:lvl1pPr algn="r">
              <a:defRPr sz="1200"/>
            </a:lvl1pPr>
          </a:lstStyle>
          <a:p>
            <a:fld id="{3FA403A5-C670-4A97-B71E-2E8365A25D94}" type="datetimeFigureOut">
              <a:rPr lang="en-US" smtClean="0"/>
              <a:pPr/>
              <a:t>4/21/2019</a:t>
            </a:fld>
            <a:endParaRPr lang="en-US"/>
          </a:p>
        </p:txBody>
      </p:sp>
      <p:sp>
        <p:nvSpPr>
          <p:cNvPr id="4" name="Footer Placeholder 3"/>
          <p:cNvSpPr>
            <a:spLocks noGrp="1"/>
          </p:cNvSpPr>
          <p:nvPr>
            <p:ph type="ftr" sz="quarter" idx="2"/>
          </p:nvPr>
        </p:nvSpPr>
        <p:spPr>
          <a:xfrm>
            <a:off x="0" y="8572125"/>
            <a:ext cx="3070860" cy="45124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14100" y="8572125"/>
            <a:ext cx="3070860" cy="451247"/>
          </a:xfrm>
          <a:prstGeom prst="rect">
            <a:avLst/>
          </a:prstGeom>
        </p:spPr>
        <p:txBody>
          <a:bodyPr vert="horz" lIns="91440" tIns="45720" rIns="91440" bIns="45720" rtlCol="0" anchor="b"/>
          <a:lstStyle>
            <a:lvl1pPr algn="r">
              <a:defRPr sz="1200"/>
            </a:lvl1pPr>
          </a:lstStyle>
          <a:p>
            <a:fld id="{26000C75-B151-465B-BEC7-35246736A47D}"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860" cy="451247"/>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14100" y="0"/>
            <a:ext cx="3070860" cy="451247"/>
          </a:xfrm>
          <a:prstGeom prst="rect">
            <a:avLst/>
          </a:prstGeom>
        </p:spPr>
        <p:txBody>
          <a:bodyPr vert="horz" lIns="91440" tIns="45720" rIns="91440" bIns="45720" rtlCol="0"/>
          <a:lstStyle>
            <a:lvl1pPr algn="r">
              <a:defRPr sz="1200"/>
            </a:lvl1pPr>
          </a:lstStyle>
          <a:p>
            <a:fld id="{D713BBF4-D1DC-4CCF-8DF1-E3AB6F533B3B}" type="datetimeFigureOut">
              <a:rPr lang="en-US" smtClean="0"/>
              <a:pPr/>
              <a:t>4/21/2019</a:t>
            </a:fld>
            <a:endParaRPr lang="en-US"/>
          </a:p>
        </p:txBody>
      </p:sp>
      <p:sp>
        <p:nvSpPr>
          <p:cNvPr id="4" name="Slide Image Placeholder 3"/>
          <p:cNvSpPr>
            <a:spLocks noGrp="1" noRot="1" noChangeAspect="1"/>
          </p:cNvSpPr>
          <p:nvPr>
            <p:ph type="sldImg" idx="2"/>
          </p:nvPr>
        </p:nvSpPr>
        <p:spPr>
          <a:xfrm>
            <a:off x="1287463" y="676275"/>
            <a:ext cx="4511675" cy="33845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8660" y="4286846"/>
            <a:ext cx="5669280" cy="406122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572125"/>
            <a:ext cx="3070860" cy="45124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14100" y="8572125"/>
            <a:ext cx="3070860" cy="451247"/>
          </a:xfrm>
          <a:prstGeom prst="rect">
            <a:avLst/>
          </a:prstGeom>
        </p:spPr>
        <p:txBody>
          <a:bodyPr vert="horz" lIns="91440" tIns="45720" rIns="91440" bIns="45720" rtlCol="0" anchor="b"/>
          <a:lstStyle>
            <a:lvl1pPr algn="r">
              <a:defRPr sz="1200"/>
            </a:lvl1pPr>
          </a:lstStyle>
          <a:p>
            <a:fld id="{8D76862D-15CB-47A3-A7A5-1988CA76F0F5}"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D76862D-15CB-47A3-A7A5-1988CA76F0F5}" type="slidenum">
              <a:rPr lang="en-US" smtClean="0"/>
              <a:pPr/>
              <a:t>5</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D76862D-15CB-47A3-A7A5-1988CA76F0F5}" type="slidenum">
              <a:rPr lang="en-US" smtClean="0"/>
              <a:pPr/>
              <a:t>9</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D76862D-15CB-47A3-A7A5-1988CA76F0F5}" type="slidenum">
              <a:rPr lang="en-US" smtClean="0"/>
              <a:pPr/>
              <a:t>14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D76862D-15CB-47A3-A7A5-1988CA76F0F5}" type="slidenum">
              <a:rPr lang="en-US" smtClean="0"/>
              <a:pPr/>
              <a:t>17</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D76862D-15CB-47A3-A7A5-1988CA76F0F5}" type="slidenum">
              <a:rPr lang="en-US" smtClean="0"/>
              <a:pPr/>
              <a:t>18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6BF20FA-5E04-4793-B6C0-249B16A4D4A7}" type="datetimeFigureOut">
              <a:rPr lang="en-US" smtClean="0"/>
              <a:pPr/>
              <a:t>4/21/2019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1C3D70-4869-4106-BD34-34EE14EFA94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6BF20FA-5E04-4793-B6C0-249B16A4D4A7}" type="datetimeFigureOut">
              <a:rPr lang="en-US" smtClean="0"/>
              <a:pPr/>
              <a:t>4/21/2019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1C3D70-4869-4106-BD34-34EE14EFA94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6BF20FA-5E04-4793-B6C0-249B16A4D4A7}" type="datetimeFigureOut">
              <a:rPr lang="en-US" smtClean="0"/>
              <a:pPr/>
              <a:t>4/21/2019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1C3D70-4869-4106-BD34-34EE14EFA94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66800"/>
          </a:xfrm>
        </p:spPr>
        <p:txBody>
          <a:bodyPr/>
          <a:lstStyle>
            <a:lvl1pPr>
              <a:defRPr>
                <a:solidFill>
                  <a:srgbClr val="C00000"/>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0" y="1066800"/>
            <a:ext cx="9144000" cy="5791200"/>
          </a:xfrm>
        </p:spPr>
        <p:txBody>
          <a:bodyPr>
            <a:normAutofit/>
          </a:bodyPr>
          <a:lstStyle>
            <a:lvl1pPr>
              <a:buFont typeface="Wingdings" pitchFamily="2" charset="2"/>
              <a:buChar char="v"/>
              <a:defRPr sz="2800">
                <a:solidFill>
                  <a:srgbClr val="C00000"/>
                </a:solidFill>
              </a:defRPr>
            </a:lvl1pPr>
            <a:lvl2pPr>
              <a:buFont typeface="Wingdings" pitchFamily="2" charset="2"/>
              <a:buChar char="v"/>
              <a:defRPr sz="2800">
                <a:solidFill>
                  <a:srgbClr val="C00000"/>
                </a:solidFill>
              </a:defRPr>
            </a:lvl2pPr>
            <a:lvl3pPr>
              <a:buFont typeface="Wingdings" pitchFamily="2" charset="2"/>
              <a:buChar char="v"/>
              <a:defRPr sz="2800">
                <a:solidFill>
                  <a:srgbClr val="C00000"/>
                </a:solidFill>
              </a:defRPr>
            </a:lvl3pPr>
            <a:lvl4pPr>
              <a:buFont typeface="Wingdings" pitchFamily="2" charset="2"/>
              <a:buChar char="v"/>
              <a:defRPr sz="2800">
                <a:solidFill>
                  <a:srgbClr val="C00000"/>
                </a:solidFill>
              </a:defRPr>
            </a:lvl4pPr>
            <a:lvl5pPr>
              <a:buFont typeface="Wingdings" pitchFamily="2" charset="2"/>
              <a:buChar char="v"/>
              <a:defRPr sz="2800">
                <a:solidFill>
                  <a:srgbClr val="C0000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6BF20FA-5E04-4793-B6C0-249B16A4D4A7}" type="datetimeFigureOut">
              <a:rPr lang="en-US" smtClean="0"/>
              <a:pPr/>
              <a:t>4/21/2019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1C3D70-4869-4106-BD34-34EE14EFA94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6BF20FA-5E04-4793-B6C0-249B16A4D4A7}" type="datetimeFigureOut">
              <a:rPr lang="en-US" smtClean="0"/>
              <a:pPr/>
              <a:t>4/21/2019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1C3D70-4869-4106-BD34-34EE14EFA94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6BF20FA-5E04-4793-B6C0-249B16A4D4A7}" type="datetimeFigureOut">
              <a:rPr lang="en-US" smtClean="0"/>
              <a:pPr/>
              <a:t>4/21/2019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91C3D70-4869-4106-BD34-34EE14EFA94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6BF20FA-5E04-4793-B6C0-249B16A4D4A7}" type="datetimeFigureOut">
              <a:rPr lang="en-US" smtClean="0"/>
              <a:pPr/>
              <a:t>4/21/2019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91C3D70-4869-4106-BD34-34EE14EFA94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BF20FA-5E04-4793-B6C0-249B16A4D4A7}" type="datetimeFigureOut">
              <a:rPr lang="en-US" smtClean="0"/>
              <a:pPr/>
              <a:t>4/21/2019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91C3D70-4869-4106-BD34-34EE14EFA94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BF20FA-5E04-4793-B6C0-249B16A4D4A7}" type="datetimeFigureOut">
              <a:rPr lang="en-US" smtClean="0"/>
              <a:pPr/>
              <a:t>4/21/2019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1C3D70-4869-4106-BD34-34EE14EFA94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BF20FA-5E04-4793-B6C0-249B16A4D4A7}" type="datetimeFigureOut">
              <a:rPr lang="en-US" smtClean="0"/>
              <a:pPr/>
              <a:t>4/21/2019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1C3D70-4869-4106-BD34-34EE14EFA94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BF20FA-5E04-4793-B6C0-249B16A4D4A7}" type="datetimeFigureOut">
              <a:rPr lang="en-US" smtClean="0"/>
              <a:pPr/>
              <a:t>4/21/2019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1C3D70-4869-4106-BD34-34EE14EFA94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5372100"/>
            <a:ext cx="8458200" cy="1485900"/>
          </a:xfrm>
        </p:spPr>
        <p:txBody>
          <a:bodyPr>
            <a:normAutofit/>
          </a:bodyPr>
          <a:lstStyle/>
          <a:p>
            <a:pPr algn="ctr"/>
            <a:r>
              <a:rPr lang="en-US" sz="2000" cap="none" dirty="0" smtClean="0">
                <a:solidFill>
                  <a:schemeClr val="accent4">
                    <a:lumMod val="75000"/>
                  </a:schemeClr>
                </a:solidFill>
                <a:latin typeface="Tahoma" pitchFamily="34" charset="0"/>
                <a:ea typeface="Tahoma" pitchFamily="34" charset="0"/>
                <a:cs typeface="Tahoma" pitchFamily="34" charset="0"/>
              </a:rPr>
              <a:t/>
            </a:r>
            <a:br>
              <a:rPr lang="en-US" sz="2000" cap="none" dirty="0" smtClean="0">
                <a:solidFill>
                  <a:schemeClr val="accent4">
                    <a:lumMod val="75000"/>
                  </a:schemeClr>
                </a:solidFill>
                <a:latin typeface="Tahoma" pitchFamily="34" charset="0"/>
                <a:ea typeface="Tahoma" pitchFamily="34" charset="0"/>
                <a:cs typeface="Tahoma" pitchFamily="34" charset="0"/>
              </a:rPr>
            </a:br>
            <a:r>
              <a:rPr lang="en-US" sz="2000" cap="none" dirty="0" smtClean="0">
                <a:solidFill>
                  <a:schemeClr val="accent4">
                    <a:lumMod val="75000"/>
                  </a:schemeClr>
                </a:solidFill>
                <a:latin typeface="Tahoma" pitchFamily="34" charset="0"/>
                <a:ea typeface="Tahoma" pitchFamily="34" charset="0"/>
                <a:cs typeface="Tahoma" pitchFamily="34" charset="0"/>
              </a:rPr>
              <a:t>JoLynn Gower        April 2019</a:t>
            </a:r>
            <a:br>
              <a:rPr lang="en-US" sz="2000" cap="none" dirty="0" smtClean="0">
                <a:solidFill>
                  <a:schemeClr val="accent4">
                    <a:lumMod val="75000"/>
                  </a:schemeClr>
                </a:solidFill>
                <a:latin typeface="Tahoma" pitchFamily="34" charset="0"/>
                <a:ea typeface="Tahoma" pitchFamily="34" charset="0"/>
                <a:cs typeface="Tahoma" pitchFamily="34" charset="0"/>
              </a:rPr>
            </a:br>
            <a:r>
              <a:rPr lang="en-US" sz="2000" cap="none" dirty="0" smtClean="0">
                <a:solidFill>
                  <a:schemeClr val="accent4">
                    <a:lumMod val="75000"/>
                  </a:schemeClr>
                </a:solidFill>
                <a:latin typeface="Tahoma" pitchFamily="34" charset="0"/>
                <a:ea typeface="Tahoma" pitchFamily="34" charset="0"/>
                <a:cs typeface="Tahoma" pitchFamily="34" charset="0"/>
              </a:rPr>
              <a:t>jgower@guardingthetruth.org</a:t>
            </a:r>
            <a:endParaRPr lang="en-US" sz="2000" cap="none" dirty="0">
              <a:solidFill>
                <a:schemeClr val="accent4">
                  <a:lumMod val="75000"/>
                </a:schemeClr>
              </a:solidFill>
              <a:latin typeface="Tahoma" pitchFamily="34" charset="0"/>
              <a:ea typeface="Tahoma" pitchFamily="34" charset="0"/>
              <a:cs typeface="Tahoma" pitchFamily="34" charset="0"/>
            </a:endParaRPr>
          </a:p>
        </p:txBody>
      </p:sp>
      <p:sp>
        <p:nvSpPr>
          <p:cNvPr id="3" name="Subtitle 2"/>
          <p:cNvSpPr>
            <a:spLocks noGrp="1"/>
          </p:cNvSpPr>
          <p:nvPr>
            <p:ph type="subTitle" idx="1"/>
          </p:nvPr>
        </p:nvSpPr>
        <p:spPr>
          <a:xfrm>
            <a:off x="228600" y="3962400"/>
            <a:ext cx="8458200" cy="1295400"/>
          </a:xfrm>
        </p:spPr>
        <p:txBody>
          <a:bodyPr/>
          <a:lstStyle/>
          <a:p>
            <a:endParaRPr lang="en-US" dirty="0"/>
          </a:p>
        </p:txBody>
      </p:sp>
      <p:sp>
        <p:nvSpPr>
          <p:cNvPr id="8" name="TextBox 7"/>
          <p:cNvSpPr txBox="1"/>
          <p:nvPr/>
        </p:nvSpPr>
        <p:spPr>
          <a:xfrm>
            <a:off x="7577155" y="2971801"/>
            <a:ext cx="962122" cy="646331"/>
          </a:xfrm>
          <a:prstGeom prst="rect">
            <a:avLst/>
          </a:prstGeom>
          <a:noFill/>
          <a:ln>
            <a:solidFill>
              <a:schemeClr val="accent5">
                <a:lumMod val="75000"/>
              </a:schemeClr>
            </a:solidFill>
          </a:ln>
        </p:spPr>
        <p:txBody>
          <a:bodyPr wrap="none" rtlCol="0">
            <a:spAutoFit/>
          </a:bodyPr>
          <a:lstStyle/>
          <a:p>
            <a:pPr algn="ctr"/>
            <a:r>
              <a:rPr lang="en-US" dirty="0" smtClean="0">
                <a:solidFill>
                  <a:schemeClr val="accent4">
                    <a:lumMod val="75000"/>
                  </a:schemeClr>
                </a:solidFill>
                <a:latin typeface="Tahoma" pitchFamily="34" charset="0"/>
                <a:ea typeface="Tahoma" pitchFamily="34" charset="0"/>
                <a:cs typeface="Tahoma" pitchFamily="34" charset="0"/>
              </a:rPr>
              <a:t>FALL</a:t>
            </a:r>
          </a:p>
          <a:p>
            <a:pPr algn="ctr"/>
            <a:r>
              <a:rPr lang="en-US" dirty="0" smtClean="0">
                <a:solidFill>
                  <a:schemeClr val="accent4">
                    <a:lumMod val="75000"/>
                  </a:schemeClr>
                </a:solidFill>
                <a:latin typeface="Tahoma" pitchFamily="34" charset="0"/>
                <a:ea typeface="Tahoma" pitchFamily="34" charset="0"/>
                <a:cs typeface="Tahoma" pitchFamily="34" charset="0"/>
              </a:rPr>
              <a:t>FEASTS</a:t>
            </a:r>
            <a:endParaRPr lang="en-US" dirty="0">
              <a:solidFill>
                <a:schemeClr val="accent4">
                  <a:lumMod val="75000"/>
                </a:schemeClr>
              </a:solidFill>
              <a:latin typeface="Tahoma" pitchFamily="34" charset="0"/>
              <a:ea typeface="Tahoma" pitchFamily="34" charset="0"/>
              <a:cs typeface="Tahoma" pitchFamily="34" charset="0"/>
            </a:endParaRPr>
          </a:p>
        </p:txBody>
      </p:sp>
      <p:sp>
        <p:nvSpPr>
          <p:cNvPr id="9" name="TextBox 8"/>
          <p:cNvSpPr txBox="1"/>
          <p:nvPr/>
        </p:nvSpPr>
        <p:spPr>
          <a:xfrm>
            <a:off x="609601" y="3028951"/>
            <a:ext cx="1048685" cy="646331"/>
          </a:xfrm>
          <a:prstGeom prst="rect">
            <a:avLst/>
          </a:prstGeom>
          <a:noFill/>
          <a:ln>
            <a:solidFill>
              <a:schemeClr val="accent5">
                <a:lumMod val="75000"/>
              </a:schemeClr>
            </a:solidFill>
          </a:ln>
        </p:spPr>
        <p:txBody>
          <a:bodyPr wrap="none" rtlCol="0">
            <a:spAutoFit/>
          </a:bodyPr>
          <a:lstStyle/>
          <a:p>
            <a:r>
              <a:rPr lang="en-US" dirty="0" smtClean="0">
                <a:solidFill>
                  <a:schemeClr val="accent4">
                    <a:lumMod val="75000"/>
                  </a:schemeClr>
                </a:solidFill>
                <a:latin typeface="Tahoma" pitchFamily="34" charset="0"/>
                <a:ea typeface="Tahoma" pitchFamily="34" charset="0"/>
                <a:cs typeface="Tahoma" pitchFamily="34" charset="0"/>
              </a:rPr>
              <a:t>SPRING </a:t>
            </a:r>
          </a:p>
          <a:p>
            <a:r>
              <a:rPr lang="en-US" dirty="0" smtClean="0">
                <a:solidFill>
                  <a:schemeClr val="accent4">
                    <a:lumMod val="75000"/>
                  </a:schemeClr>
                </a:solidFill>
                <a:latin typeface="Tahoma" pitchFamily="34" charset="0"/>
                <a:ea typeface="Tahoma" pitchFamily="34" charset="0"/>
                <a:cs typeface="Tahoma" pitchFamily="34" charset="0"/>
              </a:rPr>
              <a:t>FEASTS</a:t>
            </a:r>
            <a:endParaRPr lang="en-US" dirty="0">
              <a:solidFill>
                <a:schemeClr val="accent4">
                  <a:lumMod val="75000"/>
                </a:schemeClr>
              </a:solidFill>
              <a:latin typeface="Tahoma" pitchFamily="34" charset="0"/>
              <a:ea typeface="Tahoma" pitchFamily="34" charset="0"/>
              <a:cs typeface="Tahoma" pitchFamily="34" charset="0"/>
            </a:endParaRPr>
          </a:p>
        </p:txBody>
      </p:sp>
      <p:sp>
        <p:nvSpPr>
          <p:cNvPr id="10" name="TextBox 9"/>
          <p:cNvSpPr txBox="1"/>
          <p:nvPr/>
        </p:nvSpPr>
        <p:spPr>
          <a:xfrm>
            <a:off x="3505200" y="1828800"/>
            <a:ext cx="2371162" cy="369332"/>
          </a:xfrm>
          <a:prstGeom prst="rect">
            <a:avLst/>
          </a:prstGeom>
          <a:noFill/>
          <a:ln>
            <a:solidFill>
              <a:schemeClr val="accent5">
                <a:lumMod val="75000"/>
              </a:schemeClr>
            </a:solidFill>
          </a:ln>
        </p:spPr>
        <p:txBody>
          <a:bodyPr wrap="none" rtlCol="0">
            <a:spAutoFit/>
          </a:bodyPr>
          <a:lstStyle/>
          <a:p>
            <a:r>
              <a:rPr lang="en-US" dirty="0" smtClean="0">
                <a:solidFill>
                  <a:schemeClr val="accent4">
                    <a:lumMod val="75000"/>
                  </a:schemeClr>
                </a:solidFill>
                <a:latin typeface="Tahoma" pitchFamily="34" charset="0"/>
                <a:ea typeface="Tahoma" pitchFamily="34" charset="0"/>
                <a:cs typeface="Tahoma" pitchFamily="34" charset="0"/>
              </a:rPr>
              <a:t>KINSMAN REDEEMER</a:t>
            </a:r>
            <a:endParaRPr lang="en-US" dirty="0">
              <a:solidFill>
                <a:schemeClr val="accent4">
                  <a:lumMod val="75000"/>
                </a:schemeClr>
              </a:solidFill>
              <a:latin typeface="Tahoma" pitchFamily="34" charset="0"/>
              <a:ea typeface="Tahoma" pitchFamily="34" charset="0"/>
              <a:cs typeface="Tahoma" pitchFamily="34" charset="0"/>
            </a:endParaRPr>
          </a:p>
        </p:txBody>
      </p:sp>
      <p:sp>
        <p:nvSpPr>
          <p:cNvPr id="11" name="TextBox 10"/>
          <p:cNvSpPr txBox="1"/>
          <p:nvPr/>
        </p:nvSpPr>
        <p:spPr>
          <a:xfrm>
            <a:off x="3810000" y="4648200"/>
            <a:ext cx="1527854" cy="369332"/>
          </a:xfrm>
          <a:prstGeom prst="rect">
            <a:avLst/>
          </a:prstGeom>
          <a:noFill/>
          <a:ln>
            <a:solidFill>
              <a:schemeClr val="accent5">
                <a:lumMod val="75000"/>
              </a:schemeClr>
            </a:solidFill>
          </a:ln>
        </p:spPr>
        <p:txBody>
          <a:bodyPr wrap="none" rtlCol="0">
            <a:spAutoFit/>
          </a:bodyPr>
          <a:lstStyle/>
          <a:p>
            <a:r>
              <a:rPr lang="en-US" dirty="0" smtClean="0">
                <a:solidFill>
                  <a:schemeClr val="accent4">
                    <a:lumMod val="75000"/>
                  </a:schemeClr>
                </a:solidFill>
                <a:latin typeface="Tahoma" pitchFamily="34" charset="0"/>
                <a:ea typeface="Tahoma" pitchFamily="34" charset="0"/>
                <a:cs typeface="Tahoma" pitchFamily="34" charset="0"/>
              </a:rPr>
              <a:t>TABERNACLE</a:t>
            </a:r>
            <a:endParaRPr lang="en-US" dirty="0">
              <a:solidFill>
                <a:schemeClr val="accent4">
                  <a:lumMod val="75000"/>
                </a:schemeClr>
              </a:solidFill>
              <a:latin typeface="Tahoma" pitchFamily="34" charset="0"/>
              <a:ea typeface="Tahoma" pitchFamily="34" charset="0"/>
              <a:cs typeface="Tahoma" pitchFamily="34" charset="0"/>
            </a:endParaRPr>
          </a:p>
        </p:txBody>
      </p:sp>
      <p:sp>
        <p:nvSpPr>
          <p:cNvPr id="12" name="TextBox 11"/>
          <p:cNvSpPr txBox="1"/>
          <p:nvPr/>
        </p:nvSpPr>
        <p:spPr>
          <a:xfrm>
            <a:off x="3149600" y="2914651"/>
            <a:ext cx="3149600" cy="1015663"/>
          </a:xfrm>
          <a:prstGeom prst="rect">
            <a:avLst/>
          </a:prstGeom>
          <a:solidFill>
            <a:schemeClr val="accent4">
              <a:lumMod val="75000"/>
            </a:schemeClr>
          </a:solidFill>
          <a:ln w="38100">
            <a:solidFill>
              <a:schemeClr val="accent5">
                <a:lumMod val="75000"/>
              </a:schemeClr>
            </a:solidFill>
          </a:ln>
        </p:spPr>
        <p:txBody>
          <a:bodyPr wrap="square" rtlCol="0">
            <a:spAutoFit/>
          </a:bodyPr>
          <a:lstStyle/>
          <a:p>
            <a:r>
              <a:rPr lang="en-US" sz="6000"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  JESUS</a:t>
            </a:r>
            <a:endParaRPr lang="en-US" sz="6000" dirty="0">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
        <p:nvSpPr>
          <p:cNvPr id="13" name="Down Arrow 12"/>
          <p:cNvSpPr/>
          <p:nvPr/>
        </p:nvSpPr>
        <p:spPr>
          <a:xfrm>
            <a:off x="4368800" y="2286000"/>
            <a:ext cx="646176" cy="544675"/>
          </a:xfrm>
          <a:prstGeom prst="downArrow">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Up Arrow 13"/>
          <p:cNvSpPr/>
          <p:nvPr/>
        </p:nvSpPr>
        <p:spPr>
          <a:xfrm>
            <a:off x="4267200" y="4038600"/>
            <a:ext cx="711200" cy="514350"/>
          </a:xfrm>
          <a:prstGeom prst="upArrow">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Left Arrow 18"/>
          <p:cNvSpPr/>
          <p:nvPr/>
        </p:nvSpPr>
        <p:spPr>
          <a:xfrm>
            <a:off x="6400800" y="3086100"/>
            <a:ext cx="914400" cy="363474"/>
          </a:xfrm>
          <a:prstGeom prst="leftArrow">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ight Arrow 19"/>
          <p:cNvSpPr/>
          <p:nvPr/>
        </p:nvSpPr>
        <p:spPr>
          <a:xfrm>
            <a:off x="2133600" y="3086100"/>
            <a:ext cx="914400" cy="363474"/>
          </a:xfrm>
          <a:prstGeom prst="rightArrow">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extBox 20"/>
          <p:cNvSpPr txBox="1"/>
          <p:nvPr/>
        </p:nvSpPr>
        <p:spPr>
          <a:xfrm>
            <a:off x="1219200" y="514350"/>
            <a:ext cx="7213600" cy="1323439"/>
          </a:xfrm>
          <a:prstGeom prst="rect">
            <a:avLst/>
          </a:prstGeom>
          <a:noFill/>
          <a:ln>
            <a:noFill/>
          </a:ln>
        </p:spPr>
        <p:txBody>
          <a:bodyPr wrap="square" rtlCol="0">
            <a:spAutoFit/>
          </a:bodyPr>
          <a:lstStyle/>
          <a:p>
            <a:pPr algn="ctr"/>
            <a:r>
              <a:rPr lang="en-US" sz="4000" dirty="0" smtClean="0">
                <a:solidFill>
                  <a:schemeClr val="accent4">
                    <a:lumMod val="75000"/>
                  </a:schemeClr>
                </a:solidFill>
                <a:latin typeface="Tahoma" pitchFamily="34" charset="0"/>
                <a:ea typeface="Tahoma" pitchFamily="34" charset="0"/>
                <a:cs typeface="Tahoma" pitchFamily="34" charset="0"/>
              </a:rPr>
              <a:t>EVERYTHING SUMMED UP IN CHRIST</a:t>
            </a:r>
            <a:endParaRPr lang="en-US" sz="4000" dirty="0">
              <a:solidFill>
                <a:schemeClr val="accent4">
                  <a:lumMod val="75000"/>
                </a:schemeClr>
              </a:solidFill>
              <a:latin typeface="Tahoma" pitchFamily="34" charset="0"/>
              <a:ea typeface="Tahoma" pitchFamily="34" charset="0"/>
              <a:cs typeface="Tahoma"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686800" cy="1066800"/>
          </a:xfrm>
        </p:spPr>
        <p:txBody>
          <a:bodyPr>
            <a:normAutofit/>
          </a:bodyPr>
          <a:lstStyle/>
          <a:p>
            <a:pPr algn="ctr"/>
            <a:r>
              <a:rPr lang="en-US" sz="5400" dirty="0" smtClean="0">
                <a:solidFill>
                  <a:schemeClr val="tx2">
                    <a:lumMod val="75000"/>
                  </a:schemeClr>
                </a:solidFill>
                <a:latin typeface="Tahoma" pitchFamily="34" charset="0"/>
                <a:ea typeface="Tahoma" pitchFamily="34" charset="0"/>
                <a:cs typeface="Tahoma" pitchFamily="34" charset="0"/>
              </a:rPr>
              <a:t>THE PASSION WEEK</a:t>
            </a:r>
            <a:endParaRPr lang="en-US" sz="5400" dirty="0">
              <a:solidFill>
                <a:schemeClr val="tx2">
                  <a:lumMod val="75000"/>
                </a:schemeClr>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0" y="1066800"/>
            <a:ext cx="9144000" cy="5791200"/>
          </a:xfrm>
        </p:spPr>
        <p:txBody>
          <a:bodyPr>
            <a:noAutofit/>
          </a:bodyPr>
          <a:lstStyle/>
          <a:p>
            <a:pPr>
              <a:lnSpc>
                <a:spcPct val="90000"/>
              </a:lnSpc>
              <a:spcBef>
                <a:spcPts val="400"/>
              </a:spcBef>
            </a:pPr>
            <a:r>
              <a:rPr lang="en-US" b="1" dirty="0" smtClean="0">
                <a:solidFill>
                  <a:schemeClr val="tx2">
                    <a:lumMod val="75000"/>
                  </a:schemeClr>
                </a:solidFill>
              </a:rPr>
              <a:t>Mark 11:15-18 </a:t>
            </a:r>
            <a:r>
              <a:rPr lang="en-US" dirty="0" smtClean="0">
                <a:solidFill>
                  <a:schemeClr val="tx2">
                    <a:lumMod val="75000"/>
                  </a:schemeClr>
                </a:solidFill>
              </a:rPr>
              <a:t> Then they came to Jerusalem. And He entered the temple and began to drive out those who were buying and selling in the temple, and over-turned the tables </a:t>
            </a:r>
            <a:r>
              <a:rPr lang="en-US" spc="-150" dirty="0" smtClean="0">
                <a:solidFill>
                  <a:schemeClr val="tx2">
                    <a:lumMod val="75000"/>
                  </a:schemeClr>
                </a:solidFill>
              </a:rPr>
              <a:t>of the </a:t>
            </a:r>
            <a:r>
              <a:rPr lang="en-US" dirty="0" smtClean="0">
                <a:solidFill>
                  <a:schemeClr val="tx2">
                    <a:lumMod val="75000"/>
                  </a:schemeClr>
                </a:solidFill>
              </a:rPr>
              <a:t>money changers and the seats of </a:t>
            </a:r>
            <a:r>
              <a:rPr lang="en-US" spc="-150" dirty="0" smtClean="0">
                <a:solidFill>
                  <a:schemeClr val="tx2">
                    <a:lumMod val="75000"/>
                  </a:schemeClr>
                </a:solidFill>
              </a:rPr>
              <a:t>those who were </a:t>
            </a:r>
            <a:r>
              <a:rPr lang="en-US" dirty="0" smtClean="0">
                <a:solidFill>
                  <a:schemeClr val="tx2">
                    <a:lumMod val="75000"/>
                  </a:schemeClr>
                </a:solidFill>
              </a:rPr>
              <a:t>selling doves</a:t>
            </a:r>
            <a:r>
              <a:rPr lang="en-US" spc="-150" dirty="0" smtClean="0">
                <a:solidFill>
                  <a:schemeClr val="tx2">
                    <a:lumMod val="75000"/>
                  </a:schemeClr>
                </a:solidFill>
              </a:rPr>
              <a:t>; and He </a:t>
            </a:r>
            <a:r>
              <a:rPr lang="en-US" dirty="0" smtClean="0">
                <a:solidFill>
                  <a:schemeClr val="tx2">
                    <a:lumMod val="75000"/>
                  </a:schemeClr>
                </a:solidFill>
              </a:rPr>
              <a:t>would</a:t>
            </a:r>
            <a:r>
              <a:rPr lang="en-US" spc="-150" dirty="0" smtClean="0">
                <a:solidFill>
                  <a:schemeClr val="tx2">
                    <a:lumMod val="75000"/>
                  </a:schemeClr>
                </a:solidFill>
              </a:rPr>
              <a:t> not </a:t>
            </a:r>
            <a:r>
              <a:rPr lang="en-US" dirty="0" smtClean="0">
                <a:solidFill>
                  <a:schemeClr val="tx2">
                    <a:lumMod val="75000"/>
                  </a:schemeClr>
                </a:solidFill>
              </a:rPr>
              <a:t>per</a:t>
            </a:r>
            <a:r>
              <a:rPr lang="en-US" spc="-150" dirty="0" smtClean="0">
                <a:solidFill>
                  <a:schemeClr val="tx2">
                    <a:lumMod val="75000"/>
                  </a:schemeClr>
                </a:solidFill>
              </a:rPr>
              <a:t>mit</a:t>
            </a:r>
            <a:r>
              <a:rPr lang="en-US" dirty="0" smtClean="0">
                <a:solidFill>
                  <a:schemeClr val="tx2">
                    <a:lumMod val="75000"/>
                  </a:schemeClr>
                </a:solidFill>
              </a:rPr>
              <a:t> anyone to carry merchandise through the temple. And He </a:t>
            </a:r>
            <a:r>
              <a:rPr lang="en-US" i="1" dirty="0" smtClean="0">
                <a:solidFill>
                  <a:schemeClr val="tx2">
                    <a:lumMod val="75000"/>
                  </a:schemeClr>
                </a:solidFill>
              </a:rPr>
              <a:t>began</a:t>
            </a:r>
            <a:r>
              <a:rPr lang="en-US" dirty="0" smtClean="0">
                <a:solidFill>
                  <a:schemeClr val="tx2">
                    <a:lumMod val="75000"/>
                  </a:schemeClr>
                </a:solidFill>
              </a:rPr>
              <a:t> to teach and say to them, "Is it not written, </a:t>
            </a:r>
            <a:r>
              <a:rPr lang="en-US" sz="2400" dirty="0" smtClean="0">
                <a:solidFill>
                  <a:schemeClr val="tx2">
                    <a:lumMod val="75000"/>
                  </a:schemeClr>
                </a:solidFill>
              </a:rPr>
              <a:t>'</a:t>
            </a:r>
            <a:r>
              <a:rPr lang="en-US" sz="2400" cap="small" dirty="0" smtClean="0">
                <a:solidFill>
                  <a:schemeClr val="tx2">
                    <a:lumMod val="75000"/>
                  </a:schemeClr>
                </a:solidFill>
              </a:rPr>
              <a:t>MY HOUSE SHALL BE CALLED A HOUSE OF PRAYER FOR ALL THE NATIONS</a:t>
            </a:r>
            <a:r>
              <a:rPr lang="en-US" sz="2400" dirty="0" smtClean="0">
                <a:solidFill>
                  <a:schemeClr val="tx2">
                    <a:lumMod val="75000"/>
                  </a:schemeClr>
                </a:solidFill>
              </a:rPr>
              <a:t>'? </a:t>
            </a:r>
            <a:r>
              <a:rPr lang="en-US" dirty="0" smtClean="0">
                <a:solidFill>
                  <a:schemeClr val="tx2">
                    <a:lumMod val="75000"/>
                  </a:schemeClr>
                </a:solidFill>
              </a:rPr>
              <a:t>But you have made it a </a:t>
            </a:r>
            <a:r>
              <a:rPr lang="en-US" sz="2400" cap="small" dirty="0" smtClean="0">
                <a:solidFill>
                  <a:schemeClr val="tx2">
                    <a:lumMod val="75000"/>
                  </a:schemeClr>
                </a:solidFill>
              </a:rPr>
              <a:t>ROBBERS’</a:t>
            </a:r>
            <a:r>
              <a:rPr lang="en-US" sz="2400" dirty="0" smtClean="0">
                <a:solidFill>
                  <a:schemeClr val="tx2">
                    <a:lumMod val="75000"/>
                  </a:schemeClr>
                </a:solidFill>
              </a:rPr>
              <a:t> DEN. </a:t>
            </a:r>
            <a:r>
              <a:rPr lang="en-US" dirty="0" smtClean="0">
                <a:solidFill>
                  <a:schemeClr val="tx2">
                    <a:lumMod val="75000"/>
                  </a:schemeClr>
                </a:solidFill>
              </a:rPr>
              <a:t>The chief </a:t>
            </a:r>
            <a:r>
              <a:rPr lang="en-US" spc="-150" dirty="0" smtClean="0">
                <a:solidFill>
                  <a:schemeClr val="tx2">
                    <a:lumMod val="75000"/>
                  </a:schemeClr>
                </a:solidFill>
              </a:rPr>
              <a:t>priests and the </a:t>
            </a:r>
            <a:r>
              <a:rPr lang="en-US" dirty="0" smtClean="0">
                <a:solidFill>
                  <a:schemeClr val="tx2">
                    <a:lumMod val="75000"/>
                  </a:schemeClr>
                </a:solidFill>
              </a:rPr>
              <a:t>scribes heard </a:t>
            </a:r>
            <a:r>
              <a:rPr lang="en-US" i="1" dirty="0" smtClean="0">
                <a:solidFill>
                  <a:schemeClr val="tx2">
                    <a:lumMod val="75000"/>
                  </a:schemeClr>
                </a:solidFill>
              </a:rPr>
              <a:t>this,</a:t>
            </a:r>
            <a:r>
              <a:rPr lang="en-US" dirty="0" smtClean="0">
                <a:solidFill>
                  <a:schemeClr val="tx2">
                    <a:lumMod val="75000"/>
                  </a:schemeClr>
                </a:solidFill>
              </a:rPr>
              <a:t> and </a:t>
            </a:r>
            <a:r>
              <a:rPr lang="en-US" i="1" dirty="0" smtClean="0">
                <a:solidFill>
                  <a:schemeClr val="tx2">
                    <a:lumMod val="75000"/>
                  </a:schemeClr>
                </a:solidFill>
              </a:rPr>
              <a:t>began</a:t>
            </a:r>
            <a:r>
              <a:rPr lang="en-US" dirty="0" smtClean="0">
                <a:solidFill>
                  <a:schemeClr val="tx2">
                    <a:lumMod val="75000"/>
                  </a:schemeClr>
                </a:solidFill>
              </a:rPr>
              <a:t> seeking</a:t>
            </a:r>
            <a:r>
              <a:rPr lang="en-US" spc="-150" dirty="0" smtClean="0">
                <a:solidFill>
                  <a:schemeClr val="tx2">
                    <a:lumMod val="75000"/>
                  </a:schemeClr>
                </a:solidFill>
              </a:rPr>
              <a:t> how </a:t>
            </a:r>
            <a:r>
              <a:rPr lang="en-US" dirty="0" smtClean="0">
                <a:solidFill>
                  <a:schemeClr val="tx2">
                    <a:lumMod val="75000"/>
                  </a:schemeClr>
                </a:solidFill>
              </a:rPr>
              <a:t>to destroy Hi</a:t>
            </a:r>
            <a:r>
              <a:rPr lang="en-US" spc="-150" dirty="0" smtClean="0">
                <a:solidFill>
                  <a:schemeClr val="tx2">
                    <a:lumMod val="75000"/>
                  </a:schemeClr>
                </a:solidFill>
              </a:rPr>
              <a:t>m; </a:t>
            </a:r>
            <a:r>
              <a:rPr lang="en-US" dirty="0" smtClean="0">
                <a:solidFill>
                  <a:schemeClr val="tx2">
                    <a:lumMod val="75000"/>
                  </a:schemeClr>
                </a:solidFill>
              </a:rPr>
              <a:t>for they</a:t>
            </a:r>
            <a:r>
              <a:rPr lang="en-US" spc="-150" dirty="0" smtClean="0">
                <a:solidFill>
                  <a:schemeClr val="tx2">
                    <a:lumMod val="75000"/>
                  </a:schemeClr>
                </a:solidFill>
              </a:rPr>
              <a:t> were </a:t>
            </a:r>
            <a:r>
              <a:rPr lang="en-US" dirty="0" smtClean="0">
                <a:solidFill>
                  <a:schemeClr val="tx2">
                    <a:lumMod val="75000"/>
                  </a:schemeClr>
                </a:solidFill>
              </a:rPr>
              <a:t>afraid</a:t>
            </a:r>
            <a:r>
              <a:rPr lang="en-US" spc="-150" dirty="0" smtClean="0">
                <a:solidFill>
                  <a:schemeClr val="tx2">
                    <a:lumMod val="75000"/>
                  </a:schemeClr>
                </a:solidFill>
              </a:rPr>
              <a:t> of </a:t>
            </a:r>
            <a:r>
              <a:rPr lang="en-US" dirty="0" smtClean="0">
                <a:solidFill>
                  <a:schemeClr val="tx2">
                    <a:lumMod val="75000"/>
                  </a:schemeClr>
                </a:solidFill>
              </a:rPr>
              <a:t>Him for the whole crowd was astonished at His teaching. </a:t>
            </a:r>
          </a:p>
          <a:p>
            <a:pPr>
              <a:lnSpc>
                <a:spcPct val="90000"/>
              </a:lnSpc>
              <a:spcBef>
                <a:spcPts val="400"/>
              </a:spcBef>
            </a:pPr>
            <a:r>
              <a:rPr lang="en-US" dirty="0" smtClean="0">
                <a:solidFill>
                  <a:schemeClr val="tx2">
                    <a:lumMod val="75000"/>
                  </a:schemeClr>
                </a:solidFill>
              </a:rPr>
              <a:t>We know from historical accounts that there was cheating in the money exchange and the purchase of sacrificial animals, particularly lambs</a:t>
            </a:r>
          </a:p>
          <a:p>
            <a:pPr>
              <a:spcBef>
                <a:spcPts val="400"/>
              </a:spcBef>
            </a:pPr>
            <a:endParaRPr lang="en-US" dirty="0">
              <a:solidFill>
                <a:schemeClr val="tx2">
                  <a:lumMod val="75000"/>
                </a:schemeClr>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noAutofit/>
          </a:bodyPr>
          <a:lstStyle/>
          <a:p>
            <a:pPr algn="ctr"/>
            <a:r>
              <a:rPr lang="en-US" sz="5200" dirty="0" smtClean="0">
                <a:solidFill>
                  <a:srgbClr val="00194C"/>
                </a:solidFill>
                <a:latin typeface="Tahoma" pitchFamily="34" charset="0"/>
                <a:ea typeface="Tahoma" pitchFamily="34" charset="0"/>
                <a:cs typeface="Tahoma" pitchFamily="34" charset="0"/>
              </a:rPr>
              <a:t>GOING TO THE TEMPLE</a:t>
            </a:r>
            <a:endParaRPr lang="en-US" sz="5200" dirty="0">
              <a:solidFill>
                <a:srgbClr val="00194C"/>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0" y="1066800"/>
            <a:ext cx="9144000" cy="5791200"/>
          </a:xfrm>
        </p:spPr>
        <p:txBody>
          <a:bodyPr>
            <a:noAutofit/>
          </a:bodyPr>
          <a:lstStyle/>
          <a:p>
            <a:pPr>
              <a:lnSpc>
                <a:spcPct val="95000"/>
              </a:lnSpc>
              <a:spcBef>
                <a:spcPts val="500"/>
              </a:spcBef>
            </a:pPr>
            <a:r>
              <a:rPr lang="en-US" b="1" dirty="0" smtClean="0">
                <a:solidFill>
                  <a:schemeClr val="tx2">
                    <a:lumMod val="75000"/>
                  </a:schemeClr>
                </a:solidFill>
              </a:rPr>
              <a:t>Mark 11:11-14 </a:t>
            </a:r>
            <a:r>
              <a:rPr lang="en-US" dirty="0" smtClean="0">
                <a:solidFill>
                  <a:schemeClr val="tx2">
                    <a:lumMod val="75000"/>
                  </a:schemeClr>
                </a:solidFill>
              </a:rPr>
              <a:t>Jesus entered Jerusalem </a:t>
            </a:r>
            <a:r>
              <a:rPr lang="en-US" i="1" dirty="0" smtClean="0">
                <a:solidFill>
                  <a:schemeClr val="tx2">
                    <a:lumMod val="75000"/>
                  </a:schemeClr>
                </a:solidFill>
              </a:rPr>
              <a:t>and came</a:t>
            </a:r>
            <a:r>
              <a:rPr lang="en-US" dirty="0" smtClean="0">
                <a:solidFill>
                  <a:schemeClr val="tx2">
                    <a:lumMod val="75000"/>
                  </a:schemeClr>
                </a:solidFill>
              </a:rPr>
              <a:t> into the temple</a:t>
            </a:r>
            <a:r>
              <a:rPr lang="en-US" spc="-150" dirty="0" smtClean="0">
                <a:solidFill>
                  <a:schemeClr val="tx2">
                    <a:lumMod val="75000"/>
                  </a:schemeClr>
                </a:solidFill>
              </a:rPr>
              <a:t>; and </a:t>
            </a:r>
            <a:r>
              <a:rPr lang="en-US" dirty="0" smtClean="0">
                <a:solidFill>
                  <a:schemeClr val="tx2">
                    <a:lumMod val="75000"/>
                  </a:schemeClr>
                </a:solidFill>
              </a:rPr>
              <a:t>after looking around at </a:t>
            </a:r>
            <a:r>
              <a:rPr lang="en-US" spc="-150" dirty="0" smtClean="0">
                <a:solidFill>
                  <a:schemeClr val="tx2">
                    <a:lumMod val="75000"/>
                  </a:schemeClr>
                </a:solidFill>
              </a:rPr>
              <a:t>every</a:t>
            </a:r>
            <a:r>
              <a:rPr lang="en-US" dirty="0" smtClean="0">
                <a:solidFill>
                  <a:schemeClr val="tx2">
                    <a:lumMod val="75000"/>
                  </a:schemeClr>
                </a:solidFill>
              </a:rPr>
              <a:t>thing, He left for Bethany </a:t>
            </a:r>
            <a:r>
              <a:rPr lang="en-US" spc="-150" dirty="0" smtClean="0">
                <a:solidFill>
                  <a:schemeClr val="tx2">
                    <a:lumMod val="75000"/>
                  </a:schemeClr>
                </a:solidFill>
              </a:rPr>
              <a:t>with the </a:t>
            </a:r>
            <a:r>
              <a:rPr lang="en-US" dirty="0" smtClean="0">
                <a:solidFill>
                  <a:schemeClr val="tx2">
                    <a:lumMod val="75000"/>
                  </a:schemeClr>
                </a:solidFill>
              </a:rPr>
              <a:t>twelve, since it was already late. On the next day, when they had left Bethany, He became hungry. Seeing at a distance a fig tree in leaf, He went </a:t>
            </a:r>
            <a:r>
              <a:rPr lang="en-US" i="1" dirty="0" smtClean="0">
                <a:solidFill>
                  <a:schemeClr val="tx2">
                    <a:lumMod val="75000"/>
                  </a:schemeClr>
                </a:solidFill>
              </a:rPr>
              <a:t>to see</a:t>
            </a:r>
            <a:r>
              <a:rPr lang="en-US" dirty="0" smtClean="0">
                <a:solidFill>
                  <a:schemeClr val="tx2">
                    <a:lumMod val="75000"/>
                  </a:schemeClr>
                </a:solidFill>
              </a:rPr>
              <a:t> if perhaps He would find anything on it; and when He came to it, He found nothing but leaves, for it was not the season for figs. He said to it, "May no one ever eat fruit from you again!" And His disciples were listening. </a:t>
            </a:r>
          </a:p>
          <a:p>
            <a:pPr>
              <a:lnSpc>
                <a:spcPct val="95000"/>
              </a:lnSpc>
              <a:spcBef>
                <a:spcPts val="500"/>
              </a:spcBef>
            </a:pPr>
            <a:r>
              <a:rPr lang="en-US" dirty="0" smtClean="0">
                <a:solidFill>
                  <a:schemeClr val="tx2">
                    <a:lumMod val="75000"/>
                  </a:schemeClr>
                </a:solidFill>
              </a:rPr>
              <a:t>You could eat the buds (</a:t>
            </a:r>
            <a:r>
              <a:rPr lang="en-US" dirty="0" err="1" smtClean="0">
                <a:solidFill>
                  <a:schemeClr val="tx2">
                    <a:lumMod val="75000"/>
                  </a:schemeClr>
                </a:solidFill>
              </a:rPr>
              <a:t>tasch</a:t>
            </a:r>
            <a:r>
              <a:rPr lang="en-US" dirty="0" smtClean="0">
                <a:solidFill>
                  <a:schemeClr val="tx2">
                    <a:lumMod val="75000"/>
                  </a:schemeClr>
                </a:solidFill>
              </a:rPr>
              <a:t>)</a:t>
            </a:r>
          </a:p>
          <a:p>
            <a:pPr>
              <a:lnSpc>
                <a:spcPct val="95000"/>
              </a:lnSpc>
              <a:spcBef>
                <a:spcPts val="500"/>
              </a:spcBef>
            </a:pPr>
            <a:r>
              <a:rPr lang="en-US" dirty="0" smtClean="0">
                <a:solidFill>
                  <a:schemeClr val="tx2">
                    <a:lumMod val="75000"/>
                  </a:schemeClr>
                </a:solidFill>
              </a:rPr>
              <a:t>If it didn’t have buds, then it</a:t>
            </a:r>
            <a:r>
              <a:rPr lang="en-US" dirty="0">
                <a:solidFill>
                  <a:schemeClr val="tx2">
                    <a:lumMod val="75000"/>
                  </a:schemeClr>
                </a:solidFill>
              </a:rPr>
              <a:t> </a:t>
            </a:r>
            <a:r>
              <a:rPr lang="en-US" dirty="0" smtClean="0">
                <a:solidFill>
                  <a:schemeClr val="tx2">
                    <a:lumMod val="75000"/>
                  </a:schemeClr>
                </a:solidFill>
              </a:rPr>
              <a:t>                                           did not have the hope of fruit</a:t>
            </a:r>
          </a:p>
        </p:txBody>
      </p:sp>
      <p:pic>
        <p:nvPicPr>
          <p:cNvPr id="1028" name="Picture 4"/>
          <p:cNvPicPr>
            <a:picLocks noChangeAspect="1" noChangeArrowheads="1"/>
          </p:cNvPicPr>
          <p:nvPr/>
        </p:nvPicPr>
        <p:blipFill>
          <a:blip r:embed="rId2" cstate="print"/>
          <a:srcRect/>
          <a:stretch>
            <a:fillRect/>
          </a:stretch>
        </p:blipFill>
        <p:spPr bwMode="auto">
          <a:xfrm>
            <a:off x="5867400" y="4886325"/>
            <a:ext cx="2714625" cy="1971675"/>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lstStyle/>
          <a:p>
            <a:r>
              <a:rPr lang="en-US" dirty="0" smtClean="0">
                <a:solidFill>
                  <a:srgbClr val="002060"/>
                </a:solidFill>
              </a:rPr>
              <a:t>OBSERVING THE PASSOVER</a:t>
            </a:r>
            <a:endParaRPr lang="en-US" dirty="0">
              <a:solidFill>
                <a:srgbClr val="002060"/>
              </a:solidFill>
            </a:endParaRPr>
          </a:p>
        </p:txBody>
      </p:sp>
      <p:sp>
        <p:nvSpPr>
          <p:cNvPr id="3" name="Content Placeholder 2"/>
          <p:cNvSpPr>
            <a:spLocks noGrp="1"/>
          </p:cNvSpPr>
          <p:nvPr>
            <p:ph idx="1"/>
          </p:nvPr>
        </p:nvSpPr>
        <p:spPr>
          <a:xfrm>
            <a:off x="0" y="762000"/>
            <a:ext cx="9144000" cy="6096000"/>
          </a:xfrm>
        </p:spPr>
        <p:txBody>
          <a:bodyPr>
            <a:noAutofit/>
          </a:bodyPr>
          <a:lstStyle/>
          <a:p>
            <a:pPr>
              <a:lnSpc>
                <a:spcPct val="86000"/>
              </a:lnSpc>
              <a:spcBef>
                <a:spcPts val="300"/>
              </a:spcBef>
            </a:pPr>
            <a:r>
              <a:rPr lang="en-US" dirty="0" smtClean="0">
                <a:solidFill>
                  <a:srgbClr val="002060"/>
                </a:solidFill>
              </a:rPr>
              <a:t>Passover/Unleavened Bread, Pentecost, and Tabernacles were required feasts for all Jewish males</a:t>
            </a:r>
          </a:p>
          <a:p>
            <a:pPr>
              <a:lnSpc>
                <a:spcPct val="86000"/>
              </a:lnSpc>
              <a:spcBef>
                <a:spcPts val="300"/>
              </a:spcBef>
            </a:pPr>
            <a:r>
              <a:rPr lang="en-US" dirty="0" smtClean="0">
                <a:solidFill>
                  <a:srgbClr val="002060"/>
                </a:solidFill>
              </a:rPr>
              <a:t>But during the Babylonian exile, there was no Temple and people were disbursed in many places</a:t>
            </a:r>
          </a:p>
          <a:p>
            <a:pPr>
              <a:lnSpc>
                <a:spcPct val="86000"/>
              </a:lnSpc>
              <a:spcBef>
                <a:spcPts val="300"/>
              </a:spcBef>
            </a:pPr>
            <a:r>
              <a:rPr lang="en-US" dirty="0" smtClean="0">
                <a:solidFill>
                  <a:srgbClr val="002060"/>
                </a:solidFill>
              </a:rPr>
              <a:t>Different traditions began to be developed to take the place of the Temple services; a Seder </a:t>
            </a:r>
            <a:r>
              <a:rPr lang="en-US" dirty="0" err="1" smtClean="0">
                <a:solidFill>
                  <a:srgbClr val="002060"/>
                </a:solidFill>
              </a:rPr>
              <a:t>Haggadah</a:t>
            </a:r>
            <a:r>
              <a:rPr lang="en-US" dirty="0" smtClean="0">
                <a:solidFill>
                  <a:srgbClr val="002060"/>
                </a:solidFill>
              </a:rPr>
              <a:t> was developed during this time period; this is believed to be the </a:t>
            </a:r>
            <a:r>
              <a:rPr lang="en-US" dirty="0" err="1" smtClean="0">
                <a:solidFill>
                  <a:srgbClr val="002060"/>
                </a:solidFill>
              </a:rPr>
              <a:t>Haggadah</a:t>
            </a:r>
            <a:r>
              <a:rPr lang="en-US" dirty="0" smtClean="0">
                <a:solidFill>
                  <a:srgbClr val="002060"/>
                </a:solidFill>
              </a:rPr>
              <a:t> still in use; Ezekiel is believed to have contributed to its development</a:t>
            </a:r>
          </a:p>
          <a:p>
            <a:pPr>
              <a:lnSpc>
                <a:spcPct val="86000"/>
              </a:lnSpc>
              <a:spcBef>
                <a:spcPts val="300"/>
              </a:spcBef>
            </a:pPr>
            <a:r>
              <a:rPr lang="en-US" dirty="0" smtClean="0">
                <a:solidFill>
                  <a:srgbClr val="002060"/>
                </a:solidFill>
              </a:rPr>
              <a:t>The tradition of the </a:t>
            </a:r>
            <a:r>
              <a:rPr lang="en-US" dirty="0" err="1" smtClean="0">
                <a:solidFill>
                  <a:srgbClr val="002060"/>
                </a:solidFill>
              </a:rPr>
              <a:t>Afikomen</a:t>
            </a:r>
            <a:r>
              <a:rPr lang="en-US" dirty="0" smtClean="0">
                <a:solidFill>
                  <a:srgbClr val="002060"/>
                </a:solidFill>
              </a:rPr>
              <a:t> is believed to have developed during this time; this is disputed by some scholars</a:t>
            </a:r>
          </a:p>
          <a:p>
            <a:pPr>
              <a:lnSpc>
                <a:spcPct val="86000"/>
              </a:lnSpc>
              <a:spcBef>
                <a:spcPts val="300"/>
              </a:spcBef>
            </a:pPr>
            <a:r>
              <a:rPr lang="en-US" dirty="0" smtClean="0">
                <a:solidFill>
                  <a:srgbClr val="002060"/>
                </a:solidFill>
              </a:rPr>
              <a:t>The tradition of the </a:t>
            </a:r>
            <a:r>
              <a:rPr lang="en-US" dirty="0" err="1" smtClean="0">
                <a:solidFill>
                  <a:srgbClr val="002060"/>
                </a:solidFill>
              </a:rPr>
              <a:t>Afikomen</a:t>
            </a:r>
            <a:r>
              <a:rPr lang="en-US" dirty="0" smtClean="0">
                <a:solidFill>
                  <a:srgbClr val="002060"/>
                </a:solidFill>
              </a:rPr>
              <a:t> seems to have been in practice in Israel as early as the time of the </a:t>
            </a:r>
            <a:r>
              <a:rPr lang="en-US" dirty="0" err="1" smtClean="0">
                <a:solidFill>
                  <a:srgbClr val="002060"/>
                </a:solidFill>
              </a:rPr>
              <a:t>Maccabees</a:t>
            </a:r>
            <a:endParaRPr lang="en-US" dirty="0">
              <a:solidFill>
                <a:srgbClr val="00206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991600" cy="914400"/>
          </a:xfrm>
        </p:spPr>
        <p:txBody>
          <a:bodyPr>
            <a:normAutofit/>
          </a:bodyPr>
          <a:lstStyle/>
          <a:p>
            <a:pPr algn="ctr"/>
            <a:r>
              <a:rPr lang="en-US" sz="4800" dirty="0" smtClean="0">
                <a:solidFill>
                  <a:srgbClr val="002060"/>
                </a:solidFill>
                <a:latin typeface="Tahoma" pitchFamily="34" charset="0"/>
                <a:ea typeface="Tahoma" pitchFamily="34" charset="0"/>
                <a:cs typeface="Tahoma" pitchFamily="34" charset="0"/>
              </a:rPr>
              <a:t>PASSOVER MEAL</a:t>
            </a:r>
            <a:endParaRPr lang="en-US" sz="4800" dirty="0">
              <a:solidFill>
                <a:srgbClr val="002060"/>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0" y="914400"/>
            <a:ext cx="9144000" cy="5943600"/>
          </a:xfrm>
        </p:spPr>
        <p:txBody>
          <a:bodyPr>
            <a:noAutofit/>
          </a:bodyPr>
          <a:lstStyle/>
          <a:p>
            <a:pPr>
              <a:lnSpc>
                <a:spcPct val="90000"/>
              </a:lnSpc>
              <a:spcBef>
                <a:spcPts val="300"/>
              </a:spcBef>
            </a:pPr>
            <a:r>
              <a:rPr lang="en-US" b="1" dirty="0" smtClean="0">
                <a:solidFill>
                  <a:srgbClr val="002060"/>
                </a:solidFill>
              </a:rPr>
              <a:t>Luke 22:14-20 </a:t>
            </a:r>
            <a:r>
              <a:rPr lang="en-US" dirty="0" smtClean="0">
                <a:solidFill>
                  <a:srgbClr val="002060"/>
                </a:solidFill>
              </a:rPr>
              <a:t> When the hour had come, He reclined </a:t>
            </a:r>
            <a:r>
              <a:rPr lang="en-US" i="1" dirty="0" smtClean="0">
                <a:solidFill>
                  <a:srgbClr val="002060"/>
                </a:solidFill>
              </a:rPr>
              <a:t>at the table,</a:t>
            </a:r>
            <a:r>
              <a:rPr lang="en-US" dirty="0" smtClean="0">
                <a:solidFill>
                  <a:srgbClr val="002060"/>
                </a:solidFill>
              </a:rPr>
              <a:t> and the apostles with Him. And He said to them, "I have earnestly desired to eat this Passover with you before I suffer;  for I say to you, I shall never again eat it until it is fulfilled in the kingdom of God.” And when He had taken a cup </a:t>
            </a:r>
            <a:r>
              <a:rPr lang="en-US" i="1" dirty="0" smtClean="0">
                <a:solidFill>
                  <a:srgbClr val="002060"/>
                </a:solidFill>
              </a:rPr>
              <a:t>and</a:t>
            </a:r>
            <a:r>
              <a:rPr lang="en-US" dirty="0" smtClean="0">
                <a:solidFill>
                  <a:srgbClr val="002060"/>
                </a:solidFill>
              </a:rPr>
              <a:t> given thanks, He said, "Take this and share it among yourselves; for I say to you, I will not drink of the fruit of the vine from now on until the kingdom of God comes.” And when He had taken </a:t>
            </a:r>
            <a:r>
              <a:rPr lang="en-US" i="1" dirty="0" smtClean="0">
                <a:solidFill>
                  <a:srgbClr val="002060"/>
                </a:solidFill>
              </a:rPr>
              <a:t>some</a:t>
            </a:r>
            <a:r>
              <a:rPr lang="en-US" dirty="0" smtClean="0">
                <a:solidFill>
                  <a:srgbClr val="002060"/>
                </a:solidFill>
              </a:rPr>
              <a:t> bread </a:t>
            </a:r>
            <a:r>
              <a:rPr lang="en-US" i="1" dirty="0" smtClean="0">
                <a:solidFill>
                  <a:srgbClr val="002060"/>
                </a:solidFill>
              </a:rPr>
              <a:t>and</a:t>
            </a:r>
            <a:r>
              <a:rPr lang="en-US" dirty="0" smtClean="0">
                <a:solidFill>
                  <a:srgbClr val="002060"/>
                </a:solidFill>
              </a:rPr>
              <a:t> given thanks, He broke it and gave it to them, saying, "This is My body which is given for you; do this in remembrance of Me.” And in the same way </a:t>
            </a:r>
            <a:r>
              <a:rPr lang="en-US" i="1" dirty="0" smtClean="0">
                <a:solidFill>
                  <a:srgbClr val="002060"/>
                </a:solidFill>
              </a:rPr>
              <a:t>He took</a:t>
            </a:r>
            <a:r>
              <a:rPr lang="en-US" dirty="0" smtClean="0">
                <a:solidFill>
                  <a:srgbClr val="002060"/>
                </a:solidFill>
              </a:rPr>
              <a:t> the cup after they had eaten, saying, "This cup which is poured out for </a:t>
            </a:r>
            <a:r>
              <a:rPr lang="en-US" spc="-150" dirty="0" smtClean="0">
                <a:solidFill>
                  <a:srgbClr val="002060"/>
                </a:solidFill>
              </a:rPr>
              <a:t>you is the </a:t>
            </a:r>
            <a:r>
              <a:rPr lang="en-US" dirty="0" smtClean="0">
                <a:solidFill>
                  <a:srgbClr val="002060"/>
                </a:solidFill>
              </a:rPr>
              <a:t>new covenant in My blood.” </a:t>
            </a:r>
          </a:p>
          <a:p>
            <a:pPr>
              <a:lnSpc>
                <a:spcPct val="90000"/>
              </a:lnSpc>
              <a:spcBef>
                <a:spcPts val="300"/>
              </a:spcBef>
            </a:pPr>
            <a:endParaRPr lang="en-US" dirty="0">
              <a:solidFill>
                <a:srgbClr val="002060"/>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solidFill>
                  <a:srgbClr val="002060"/>
                </a:solidFill>
              </a:rPr>
              <a:t>PASSOVER</a:t>
            </a:r>
            <a:endParaRPr lang="en-US" sz="5400" dirty="0">
              <a:solidFill>
                <a:srgbClr val="002060"/>
              </a:solidFill>
            </a:endParaRPr>
          </a:p>
        </p:txBody>
      </p:sp>
      <p:sp>
        <p:nvSpPr>
          <p:cNvPr id="3" name="Content Placeholder 2"/>
          <p:cNvSpPr>
            <a:spLocks noGrp="1"/>
          </p:cNvSpPr>
          <p:nvPr>
            <p:ph idx="1"/>
          </p:nvPr>
        </p:nvSpPr>
        <p:spPr>
          <a:xfrm>
            <a:off x="0" y="990600"/>
            <a:ext cx="9144000" cy="5867400"/>
          </a:xfrm>
        </p:spPr>
        <p:txBody>
          <a:bodyPr>
            <a:normAutofit/>
          </a:bodyPr>
          <a:lstStyle/>
          <a:p>
            <a:pPr>
              <a:lnSpc>
                <a:spcPct val="98000"/>
              </a:lnSpc>
              <a:spcBef>
                <a:spcPts val="100"/>
              </a:spcBef>
            </a:pPr>
            <a:r>
              <a:rPr lang="en-US" b="1" dirty="0" smtClean="0">
                <a:solidFill>
                  <a:srgbClr val="002060"/>
                </a:solidFill>
              </a:rPr>
              <a:t>1 Corinthians </a:t>
            </a:r>
            <a:r>
              <a:rPr lang="en-US" b="1" spc="-150" dirty="0" smtClean="0">
                <a:solidFill>
                  <a:srgbClr val="002060"/>
                </a:solidFill>
              </a:rPr>
              <a:t>11:23-27 </a:t>
            </a:r>
            <a:r>
              <a:rPr lang="en-US" spc="-150" dirty="0" smtClean="0">
                <a:solidFill>
                  <a:srgbClr val="002060"/>
                </a:solidFill>
              </a:rPr>
              <a:t> For </a:t>
            </a:r>
            <a:r>
              <a:rPr lang="en-US" dirty="0" smtClean="0">
                <a:solidFill>
                  <a:srgbClr val="002060"/>
                </a:solidFill>
              </a:rPr>
              <a:t>I received from the Lord that which I also delivered to you, that the Lord Jesus in the night in which He was betrayed took Bread; and when He had given thanks, He broke it and said, "This is My body, which is for you; do this in remembrance of Me.” In the same way </a:t>
            </a:r>
            <a:r>
              <a:rPr lang="en-US" i="1" dirty="0" smtClean="0">
                <a:solidFill>
                  <a:srgbClr val="002060"/>
                </a:solidFill>
              </a:rPr>
              <a:t>He took</a:t>
            </a:r>
            <a:r>
              <a:rPr lang="en-US" dirty="0" smtClean="0">
                <a:solidFill>
                  <a:srgbClr val="002060"/>
                </a:solidFill>
              </a:rPr>
              <a:t> the cup also after supper, saying, "This cup is the new covenant in My blood; do this</a:t>
            </a:r>
            <a:r>
              <a:rPr lang="en-US" spc="-150" dirty="0" smtClean="0">
                <a:solidFill>
                  <a:srgbClr val="002060"/>
                </a:solidFill>
              </a:rPr>
              <a:t>, as often as </a:t>
            </a:r>
            <a:r>
              <a:rPr lang="en-US" dirty="0" smtClean="0">
                <a:solidFill>
                  <a:srgbClr val="002060"/>
                </a:solidFill>
              </a:rPr>
              <a:t>you drink </a:t>
            </a:r>
            <a:r>
              <a:rPr lang="en-US" i="1" dirty="0" smtClean="0">
                <a:solidFill>
                  <a:srgbClr val="002060"/>
                </a:solidFill>
              </a:rPr>
              <a:t>it,</a:t>
            </a:r>
            <a:r>
              <a:rPr lang="en-US" dirty="0" smtClean="0">
                <a:solidFill>
                  <a:srgbClr val="002060"/>
                </a:solidFill>
              </a:rPr>
              <a:t> in remembrance of Me.” For as often as you eat this bread and drink the cup, you proclaim the Lord's death until He comes. Therefore whoever eats the bread or drinks the cup of the Lord in an unworthy manner, shall be guilty of the body and the blood of the Lord. </a:t>
            </a:r>
          </a:p>
          <a:p>
            <a:pPr>
              <a:lnSpc>
                <a:spcPct val="98000"/>
              </a:lnSpc>
              <a:spcBef>
                <a:spcPts val="100"/>
              </a:spcBef>
            </a:pPr>
            <a:endParaRPr lang="en-US" dirty="0" smtClean="0">
              <a:solidFill>
                <a:srgbClr val="002060"/>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9144000" cy="838200"/>
          </a:xfrm>
        </p:spPr>
        <p:txBody>
          <a:bodyPr>
            <a:noAutofit/>
          </a:bodyPr>
          <a:lstStyle/>
          <a:p>
            <a:r>
              <a:rPr lang="en-US" sz="5400" dirty="0" smtClean="0">
                <a:solidFill>
                  <a:srgbClr val="002060"/>
                </a:solidFill>
              </a:rPr>
              <a:t>JESUS DEATH</a:t>
            </a:r>
            <a:endParaRPr lang="en-US" sz="5400" dirty="0">
              <a:solidFill>
                <a:srgbClr val="002060"/>
              </a:solidFill>
            </a:endParaRPr>
          </a:p>
        </p:txBody>
      </p:sp>
      <p:sp>
        <p:nvSpPr>
          <p:cNvPr id="4" name="Content Placeholder 3"/>
          <p:cNvSpPr>
            <a:spLocks noGrp="1"/>
          </p:cNvSpPr>
          <p:nvPr>
            <p:ph idx="1"/>
          </p:nvPr>
        </p:nvSpPr>
        <p:spPr>
          <a:xfrm>
            <a:off x="0" y="914400"/>
            <a:ext cx="9144000" cy="5943600"/>
          </a:xfrm>
        </p:spPr>
        <p:txBody>
          <a:bodyPr>
            <a:normAutofit fontScale="92500" lnSpcReduction="10000"/>
          </a:bodyPr>
          <a:lstStyle/>
          <a:p>
            <a:pPr>
              <a:lnSpc>
                <a:spcPct val="98000"/>
              </a:lnSpc>
              <a:spcBef>
                <a:spcPts val="300"/>
              </a:spcBef>
            </a:pPr>
            <a:r>
              <a:rPr lang="en-US" dirty="0" smtClean="0">
                <a:solidFill>
                  <a:srgbClr val="002060"/>
                </a:solidFill>
              </a:rPr>
              <a:t>Jesus was betrayed by Judas the same night that He had eaten the Seder with the disciples</a:t>
            </a:r>
          </a:p>
          <a:p>
            <a:pPr>
              <a:lnSpc>
                <a:spcPct val="98000"/>
              </a:lnSpc>
              <a:spcBef>
                <a:spcPts val="300"/>
              </a:spcBef>
            </a:pPr>
            <a:r>
              <a:rPr lang="en-US" dirty="0" smtClean="0">
                <a:solidFill>
                  <a:srgbClr val="002060"/>
                </a:solidFill>
              </a:rPr>
              <a:t>From the evening of 13</a:t>
            </a:r>
            <a:r>
              <a:rPr lang="en-US" baseline="30000" dirty="0" smtClean="0">
                <a:solidFill>
                  <a:srgbClr val="002060"/>
                </a:solidFill>
              </a:rPr>
              <a:t>th</a:t>
            </a:r>
            <a:r>
              <a:rPr lang="en-US" dirty="0" smtClean="0">
                <a:solidFill>
                  <a:srgbClr val="002060"/>
                </a:solidFill>
              </a:rPr>
              <a:t> Nisan to the beginning of the 14</a:t>
            </a:r>
            <a:r>
              <a:rPr lang="en-US" baseline="30000" dirty="0" smtClean="0">
                <a:solidFill>
                  <a:srgbClr val="002060"/>
                </a:solidFill>
              </a:rPr>
              <a:t>th</a:t>
            </a:r>
            <a:r>
              <a:rPr lang="en-US" dirty="0" smtClean="0">
                <a:solidFill>
                  <a:srgbClr val="002060"/>
                </a:solidFill>
              </a:rPr>
              <a:t> was called the day of preparation for Passover</a:t>
            </a:r>
          </a:p>
          <a:p>
            <a:pPr>
              <a:lnSpc>
                <a:spcPct val="98000"/>
              </a:lnSpc>
              <a:spcBef>
                <a:spcPts val="300"/>
              </a:spcBef>
            </a:pPr>
            <a:r>
              <a:rPr lang="en-US" dirty="0" smtClean="0">
                <a:solidFill>
                  <a:srgbClr val="002060"/>
                </a:solidFill>
              </a:rPr>
              <a:t>Jesus was crucified on the day of preparation</a:t>
            </a:r>
          </a:p>
          <a:p>
            <a:pPr>
              <a:lnSpc>
                <a:spcPct val="98000"/>
              </a:lnSpc>
              <a:spcBef>
                <a:spcPts val="300"/>
              </a:spcBef>
            </a:pPr>
            <a:r>
              <a:rPr lang="en-US" b="1" dirty="0" smtClean="0">
                <a:solidFill>
                  <a:srgbClr val="002060"/>
                </a:solidFill>
              </a:rPr>
              <a:t>Mark 15:42-43 </a:t>
            </a:r>
            <a:r>
              <a:rPr lang="en-US" dirty="0" smtClean="0">
                <a:solidFill>
                  <a:srgbClr val="002060"/>
                </a:solidFill>
              </a:rPr>
              <a:t> When evening had already come, because it was the preparation day, that is, the day before the Sabbath, Joseph of </a:t>
            </a:r>
            <a:r>
              <a:rPr lang="en-US" dirty="0" err="1" smtClean="0">
                <a:solidFill>
                  <a:srgbClr val="002060"/>
                </a:solidFill>
              </a:rPr>
              <a:t>Arimathea</a:t>
            </a:r>
            <a:r>
              <a:rPr lang="en-US" dirty="0" smtClean="0">
                <a:solidFill>
                  <a:srgbClr val="002060"/>
                </a:solidFill>
              </a:rPr>
              <a:t> came, a prominent member of the Council, who himself was waiting for the kingdom of God; and he gathered up courage and went in before Pilate, and asked for the body of Jesus. </a:t>
            </a:r>
          </a:p>
          <a:p>
            <a:pPr>
              <a:lnSpc>
                <a:spcPct val="98000"/>
              </a:lnSpc>
              <a:spcBef>
                <a:spcPts val="300"/>
              </a:spcBef>
            </a:pPr>
            <a:r>
              <a:rPr lang="en-US" b="1" dirty="0" smtClean="0">
                <a:solidFill>
                  <a:srgbClr val="002060"/>
                </a:solidFill>
              </a:rPr>
              <a:t>John 19:31 </a:t>
            </a:r>
            <a:r>
              <a:rPr lang="en-US" dirty="0" smtClean="0">
                <a:solidFill>
                  <a:srgbClr val="002060"/>
                </a:solidFill>
              </a:rPr>
              <a:t>Then the Jews, because it was the day of preparation, so that the bodies would not remain on the cross on the Sabbath (for that Sabbath was a high day), asked Pilate that their legs might be broken, and </a:t>
            </a:r>
            <a:r>
              <a:rPr lang="en-US" i="1" dirty="0" smtClean="0">
                <a:solidFill>
                  <a:srgbClr val="002060"/>
                </a:solidFill>
              </a:rPr>
              <a:t>that</a:t>
            </a:r>
            <a:r>
              <a:rPr lang="en-US" dirty="0" smtClean="0">
                <a:solidFill>
                  <a:srgbClr val="002060"/>
                </a:solidFill>
              </a:rPr>
              <a:t> they might be taken away</a:t>
            </a:r>
            <a:r>
              <a:rPr lang="en-US" dirty="0" smtClean="0"/>
              <a:t>. </a:t>
            </a:r>
            <a:endParaRPr lang="en-US" dirty="0">
              <a:solidFill>
                <a:srgbClr val="002060"/>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rmAutofit fontScale="90000"/>
          </a:bodyPr>
          <a:lstStyle/>
          <a:p>
            <a:r>
              <a:rPr lang="en-US" sz="5400" dirty="0" smtClean="0">
                <a:solidFill>
                  <a:srgbClr val="002060"/>
                </a:solidFill>
              </a:rPr>
              <a:t>THE CALENDAR</a:t>
            </a:r>
            <a:endParaRPr lang="en-US" sz="5400" dirty="0">
              <a:solidFill>
                <a:srgbClr val="002060"/>
              </a:solidFill>
            </a:endParaRPr>
          </a:p>
        </p:txBody>
      </p:sp>
      <p:sp>
        <p:nvSpPr>
          <p:cNvPr id="3" name="Content Placeholder 2"/>
          <p:cNvSpPr>
            <a:spLocks noGrp="1"/>
          </p:cNvSpPr>
          <p:nvPr>
            <p:ph idx="1"/>
          </p:nvPr>
        </p:nvSpPr>
        <p:spPr>
          <a:xfrm>
            <a:off x="0" y="838200"/>
            <a:ext cx="9144000" cy="6019800"/>
          </a:xfrm>
        </p:spPr>
        <p:txBody>
          <a:bodyPr>
            <a:normAutofit lnSpcReduction="10000"/>
          </a:bodyPr>
          <a:lstStyle/>
          <a:p>
            <a:pPr>
              <a:lnSpc>
                <a:spcPct val="90000"/>
              </a:lnSpc>
              <a:spcBef>
                <a:spcPts val="600"/>
              </a:spcBef>
            </a:pPr>
            <a:r>
              <a:rPr lang="en-US" dirty="0" smtClean="0">
                <a:solidFill>
                  <a:srgbClr val="002060"/>
                </a:solidFill>
              </a:rPr>
              <a:t>Scripture doesn’t tell us what day of the week Jesus rode into Jerusalem; historical accounts tell us that it </a:t>
            </a:r>
            <a:r>
              <a:rPr lang="en-US" dirty="0" smtClean="0">
                <a:solidFill>
                  <a:srgbClr val="002060"/>
                </a:solidFill>
              </a:rPr>
              <a:t>was the afternoon of </a:t>
            </a:r>
            <a:r>
              <a:rPr lang="en-US" dirty="0" smtClean="0">
                <a:solidFill>
                  <a:srgbClr val="002060"/>
                </a:solidFill>
              </a:rPr>
              <a:t>the first day of the </a:t>
            </a:r>
            <a:r>
              <a:rPr lang="en-US" dirty="0" smtClean="0">
                <a:solidFill>
                  <a:srgbClr val="002060"/>
                </a:solidFill>
              </a:rPr>
              <a:t>week    (Sunday </a:t>
            </a:r>
            <a:r>
              <a:rPr lang="en-US" dirty="0" smtClean="0">
                <a:solidFill>
                  <a:srgbClr val="002060"/>
                </a:solidFill>
              </a:rPr>
              <a:t>afternoon)</a:t>
            </a:r>
          </a:p>
          <a:p>
            <a:pPr>
              <a:lnSpc>
                <a:spcPct val="90000"/>
              </a:lnSpc>
              <a:spcBef>
                <a:spcPts val="600"/>
              </a:spcBef>
            </a:pPr>
            <a:r>
              <a:rPr lang="en-US" dirty="0" smtClean="0">
                <a:solidFill>
                  <a:srgbClr val="002060"/>
                </a:solidFill>
              </a:rPr>
              <a:t>We can be fairly certain that it was beginning Nisan 10</a:t>
            </a:r>
          </a:p>
          <a:p>
            <a:pPr>
              <a:lnSpc>
                <a:spcPct val="90000"/>
              </a:lnSpc>
              <a:spcBef>
                <a:spcPts val="600"/>
              </a:spcBef>
            </a:pPr>
            <a:r>
              <a:rPr lang="en-US" dirty="0" smtClean="0">
                <a:solidFill>
                  <a:srgbClr val="002060"/>
                </a:solidFill>
              </a:rPr>
              <a:t>Sunday   Monday    Tuesday   Wednesday   </a:t>
            </a:r>
            <a:r>
              <a:rPr lang="en-US" b="1" dirty="0" smtClean="0">
                <a:solidFill>
                  <a:srgbClr val="002060"/>
                </a:solidFill>
              </a:rPr>
              <a:t>Thursday</a:t>
            </a:r>
          </a:p>
          <a:p>
            <a:pPr>
              <a:lnSpc>
                <a:spcPct val="90000"/>
              </a:lnSpc>
              <a:spcBef>
                <a:spcPts val="600"/>
              </a:spcBef>
              <a:buNone/>
            </a:pPr>
            <a:r>
              <a:rPr lang="en-US" dirty="0" smtClean="0">
                <a:solidFill>
                  <a:srgbClr val="002060"/>
                </a:solidFill>
              </a:rPr>
              <a:t>      9             10           11            12              </a:t>
            </a:r>
            <a:r>
              <a:rPr lang="en-US" b="1" dirty="0" smtClean="0">
                <a:solidFill>
                  <a:srgbClr val="002060"/>
                </a:solidFill>
              </a:rPr>
              <a:t>13</a:t>
            </a:r>
          </a:p>
          <a:p>
            <a:pPr>
              <a:lnSpc>
                <a:spcPct val="90000"/>
              </a:lnSpc>
              <a:spcBef>
                <a:spcPts val="600"/>
              </a:spcBef>
              <a:buNone/>
            </a:pPr>
            <a:r>
              <a:rPr lang="en-US" dirty="0" smtClean="0">
                <a:solidFill>
                  <a:srgbClr val="002060"/>
                </a:solidFill>
              </a:rPr>
              <a:t>     10            11           12            </a:t>
            </a:r>
            <a:r>
              <a:rPr lang="en-US" b="1" dirty="0" smtClean="0">
                <a:solidFill>
                  <a:srgbClr val="002060"/>
                </a:solidFill>
              </a:rPr>
              <a:t>13</a:t>
            </a:r>
            <a:r>
              <a:rPr lang="en-US" dirty="0" smtClean="0">
                <a:solidFill>
                  <a:srgbClr val="002060"/>
                </a:solidFill>
              </a:rPr>
              <a:t>              14</a:t>
            </a:r>
          </a:p>
          <a:p>
            <a:pPr>
              <a:lnSpc>
                <a:spcPct val="90000"/>
              </a:lnSpc>
              <a:spcBef>
                <a:spcPts val="600"/>
              </a:spcBef>
            </a:pPr>
            <a:r>
              <a:rPr lang="en-US" dirty="0" smtClean="0">
                <a:solidFill>
                  <a:srgbClr val="002060"/>
                </a:solidFill>
              </a:rPr>
              <a:t>This means Jesus ate the Passover Seder a day earlier than other Jews who would have killed it beginning at 3:00 PM (or earlier) on the 13</a:t>
            </a:r>
            <a:r>
              <a:rPr lang="en-US" baseline="30000" dirty="0" smtClean="0">
                <a:solidFill>
                  <a:srgbClr val="002060"/>
                </a:solidFill>
              </a:rPr>
              <a:t>th</a:t>
            </a:r>
            <a:r>
              <a:rPr lang="en-US" dirty="0" smtClean="0">
                <a:solidFill>
                  <a:srgbClr val="002060"/>
                </a:solidFill>
              </a:rPr>
              <a:t> and roasted and eaten it late on the night of the 14</a:t>
            </a:r>
            <a:r>
              <a:rPr lang="en-US" baseline="30000" dirty="0" smtClean="0">
                <a:solidFill>
                  <a:srgbClr val="002060"/>
                </a:solidFill>
              </a:rPr>
              <a:t>th</a:t>
            </a:r>
            <a:endParaRPr lang="en-US" dirty="0" smtClean="0">
              <a:solidFill>
                <a:srgbClr val="002060"/>
              </a:solidFill>
            </a:endParaRPr>
          </a:p>
          <a:p>
            <a:pPr>
              <a:lnSpc>
                <a:spcPct val="90000"/>
              </a:lnSpc>
              <a:spcBef>
                <a:spcPts val="600"/>
              </a:spcBef>
            </a:pPr>
            <a:r>
              <a:rPr lang="en-US" b="1" dirty="0" smtClean="0">
                <a:solidFill>
                  <a:srgbClr val="002060"/>
                </a:solidFill>
              </a:rPr>
              <a:t>Luke 22:10 </a:t>
            </a:r>
            <a:r>
              <a:rPr lang="en-US" dirty="0" smtClean="0">
                <a:solidFill>
                  <a:srgbClr val="002060"/>
                </a:solidFill>
              </a:rPr>
              <a:t>And He said to them, "When you have entered the city, a man will meet you carrying a pitcher of water; follow him into the house that he enters. </a:t>
            </a:r>
            <a:endParaRPr lang="en-US" dirty="0">
              <a:solidFill>
                <a:srgbClr val="002060"/>
              </a:solidFill>
            </a:endParaRPr>
          </a:p>
        </p:txBody>
      </p:sp>
      <p:cxnSp>
        <p:nvCxnSpPr>
          <p:cNvPr id="6" name="Elbow Connector 5"/>
          <p:cNvCxnSpPr/>
          <p:nvPr/>
        </p:nvCxnSpPr>
        <p:spPr>
          <a:xfrm flipV="1">
            <a:off x="1219200" y="3581400"/>
            <a:ext cx="685800" cy="38100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Elbow Connector 11"/>
          <p:cNvCxnSpPr/>
          <p:nvPr/>
        </p:nvCxnSpPr>
        <p:spPr>
          <a:xfrm flipV="1">
            <a:off x="2819400" y="3581400"/>
            <a:ext cx="685800" cy="38100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Elbow Connector 12"/>
          <p:cNvCxnSpPr/>
          <p:nvPr/>
        </p:nvCxnSpPr>
        <p:spPr>
          <a:xfrm flipV="1">
            <a:off x="4343400" y="3505200"/>
            <a:ext cx="685800" cy="38100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Elbow Connector 13"/>
          <p:cNvCxnSpPr/>
          <p:nvPr/>
        </p:nvCxnSpPr>
        <p:spPr>
          <a:xfrm flipV="1">
            <a:off x="6096000" y="3505200"/>
            <a:ext cx="685800" cy="38100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002060"/>
                </a:solidFill>
              </a:rPr>
              <a:t>CALENDAR CONTINUES</a:t>
            </a:r>
            <a:endParaRPr lang="en-US" dirty="0">
              <a:solidFill>
                <a:srgbClr val="002060"/>
              </a:solidFill>
            </a:endParaRPr>
          </a:p>
        </p:txBody>
      </p:sp>
      <p:sp>
        <p:nvSpPr>
          <p:cNvPr id="3" name="Content Placeholder 2"/>
          <p:cNvSpPr>
            <a:spLocks noGrp="1"/>
          </p:cNvSpPr>
          <p:nvPr>
            <p:ph idx="1"/>
          </p:nvPr>
        </p:nvSpPr>
        <p:spPr>
          <a:xfrm>
            <a:off x="0" y="990600"/>
            <a:ext cx="9144000" cy="5867400"/>
          </a:xfrm>
        </p:spPr>
        <p:txBody>
          <a:bodyPr>
            <a:noAutofit/>
          </a:bodyPr>
          <a:lstStyle/>
          <a:p>
            <a:pPr>
              <a:lnSpc>
                <a:spcPct val="98000"/>
              </a:lnSpc>
              <a:spcBef>
                <a:spcPts val="100"/>
              </a:spcBef>
              <a:buNone/>
            </a:pPr>
            <a:r>
              <a:rPr lang="en-US" dirty="0" smtClean="0">
                <a:solidFill>
                  <a:srgbClr val="002060"/>
                </a:solidFill>
              </a:rPr>
              <a:t>   Thursday       Friday       Saturday       Sunday</a:t>
            </a:r>
          </a:p>
          <a:p>
            <a:pPr>
              <a:lnSpc>
                <a:spcPct val="98000"/>
              </a:lnSpc>
              <a:spcBef>
                <a:spcPts val="100"/>
              </a:spcBef>
              <a:buNone/>
            </a:pPr>
            <a:r>
              <a:rPr lang="en-US" dirty="0" smtClean="0">
                <a:solidFill>
                  <a:srgbClr val="002060"/>
                </a:solidFill>
              </a:rPr>
              <a:t>                  </a:t>
            </a:r>
            <a:r>
              <a:rPr lang="en-US" sz="2400" b="1" dirty="0" smtClean="0">
                <a:solidFill>
                  <a:srgbClr val="002060"/>
                </a:solidFill>
              </a:rPr>
              <a:t>High Sabbath   </a:t>
            </a:r>
            <a:r>
              <a:rPr lang="en-US" sz="2400" b="1" dirty="0" err="1" smtClean="0">
                <a:solidFill>
                  <a:srgbClr val="002060"/>
                </a:solidFill>
              </a:rPr>
              <a:t>Sabbath</a:t>
            </a:r>
            <a:r>
              <a:rPr lang="en-US" dirty="0" smtClean="0">
                <a:solidFill>
                  <a:srgbClr val="002060"/>
                </a:solidFill>
              </a:rPr>
              <a:t>      </a:t>
            </a:r>
            <a:r>
              <a:rPr lang="en-US" sz="2400" b="1" dirty="0" smtClean="0">
                <a:solidFill>
                  <a:srgbClr val="002060"/>
                </a:solidFill>
              </a:rPr>
              <a:t>First Fruits</a:t>
            </a:r>
          </a:p>
          <a:p>
            <a:pPr>
              <a:lnSpc>
                <a:spcPct val="98000"/>
              </a:lnSpc>
              <a:spcBef>
                <a:spcPts val="100"/>
              </a:spcBef>
              <a:buNone/>
            </a:pPr>
            <a:r>
              <a:rPr lang="en-US" dirty="0" smtClean="0">
                <a:solidFill>
                  <a:srgbClr val="002060"/>
                </a:solidFill>
              </a:rPr>
              <a:t>       13                14             15               16</a:t>
            </a:r>
          </a:p>
          <a:p>
            <a:pPr>
              <a:lnSpc>
                <a:spcPct val="98000"/>
              </a:lnSpc>
              <a:spcBef>
                <a:spcPts val="100"/>
              </a:spcBef>
              <a:buNone/>
            </a:pPr>
            <a:r>
              <a:rPr lang="en-US" dirty="0" smtClean="0">
                <a:solidFill>
                  <a:srgbClr val="002060"/>
                </a:solidFill>
              </a:rPr>
              <a:t>       14                15             16               17</a:t>
            </a:r>
          </a:p>
          <a:p>
            <a:pPr>
              <a:lnSpc>
                <a:spcPct val="90000"/>
              </a:lnSpc>
              <a:spcBef>
                <a:spcPts val="100"/>
              </a:spcBef>
              <a:buNone/>
            </a:pPr>
            <a:r>
              <a:rPr lang="en-US" sz="2400" b="1" dirty="0" smtClean="0">
                <a:solidFill>
                  <a:srgbClr val="002060"/>
                </a:solidFill>
              </a:rPr>
              <a:t>    NIGHT 1            DAY 1          DAY 2           DAY 3</a:t>
            </a:r>
          </a:p>
          <a:p>
            <a:pPr>
              <a:lnSpc>
                <a:spcPct val="90000"/>
              </a:lnSpc>
              <a:spcBef>
                <a:spcPts val="600"/>
              </a:spcBef>
              <a:buNone/>
            </a:pPr>
            <a:r>
              <a:rPr lang="en-US" sz="2400" b="1" dirty="0" smtClean="0">
                <a:solidFill>
                  <a:srgbClr val="002060"/>
                </a:solidFill>
              </a:rPr>
              <a:t>                            NIGHT 2      NIGHT 3</a:t>
            </a:r>
          </a:p>
          <a:p>
            <a:pPr>
              <a:lnSpc>
                <a:spcPct val="90000"/>
              </a:lnSpc>
              <a:spcBef>
                <a:spcPts val="600"/>
              </a:spcBef>
            </a:pPr>
            <a:r>
              <a:rPr lang="en-US" b="1" dirty="0" smtClean="0">
                <a:solidFill>
                  <a:srgbClr val="002060"/>
                </a:solidFill>
              </a:rPr>
              <a:t>Luke 24:45-46 </a:t>
            </a:r>
            <a:r>
              <a:rPr lang="en-US" dirty="0" smtClean="0">
                <a:solidFill>
                  <a:srgbClr val="002060"/>
                </a:solidFill>
              </a:rPr>
              <a:t>Then He opened their minds to understand the Scriptures, and He said to them, "Thus it is written, that the Christ would suffer and rise again from the dead the third day…</a:t>
            </a:r>
          </a:p>
          <a:p>
            <a:pPr>
              <a:lnSpc>
                <a:spcPct val="90000"/>
              </a:lnSpc>
              <a:spcBef>
                <a:spcPts val="100"/>
              </a:spcBef>
            </a:pPr>
            <a:r>
              <a:rPr lang="en-US" b="1" dirty="0" smtClean="0">
                <a:solidFill>
                  <a:srgbClr val="002060"/>
                </a:solidFill>
              </a:rPr>
              <a:t>Matthew 12:40 ….</a:t>
            </a:r>
            <a:r>
              <a:rPr lang="en-US" dirty="0" smtClean="0">
                <a:solidFill>
                  <a:srgbClr val="002060"/>
                </a:solidFill>
              </a:rPr>
              <a:t>for just as </a:t>
            </a:r>
            <a:r>
              <a:rPr lang="en-US" sz="2400" cap="small" dirty="0" smtClean="0">
                <a:solidFill>
                  <a:srgbClr val="002060"/>
                </a:solidFill>
              </a:rPr>
              <a:t>JONAH WAS THREE DAYS AND THREE</a:t>
            </a:r>
            <a:r>
              <a:rPr lang="en-US" sz="2400" dirty="0" smtClean="0">
                <a:solidFill>
                  <a:srgbClr val="002060"/>
                </a:solidFill>
              </a:rPr>
              <a:t> </a:t>
            </a:r>
            <a:r>
              <a:rPr lang="en-US" sz="2400" cap="small" dirty="0" smtClean="0">
                <a:solidFill>
                  <a:srgbClr val="002060"/>
                </a:solidFill>
              </a:rPr>
              <a:t>NIGHTS IN THE BELLY OF THE SEA MONSTER</a:t>
            </a:r>
            <a:r>
              <a:rPr lang="en-US" dirty="0" smtClean="0">
                <a:solidFill>
                  <a:srgbClr val="002060"/>
                </a:solidFill>
              </a:rPr>
              <a:t>, so will the Son of Man be three days and three nights in the heart of the earth. </a:t>
            </a:r>
            <a:br>
              <a:rPr lang="en-US" dirty="0" smtClean="0">
                <a:solidFill>
                  <a:srgbClr val="002060"/>
                </a:solidFill>
              </a:rPr>
            </a:br>
            <a:r>
              <a:rPr lang="en-US" dirty="0" smtClean="0">
                <a:solidFill>
                  <a:srgbClr val="002060"/>
                </a:solidFill>
              </a:rPr>
              <a:t> </a:t>
            </a:r>
          </a:p>
        </p:txBody>
      </p:sp>
      <p:cxnSp>
        <p:nvCxnSpPr>
          <p:cNvPr id="4" name="Elbow Connector 3"/>
          <p:cNvCxnSpPr/>
          <p:nvPr/>
        </p:nvCxnSpPr>
        <p:spPr>
          <a:xfrm flipV="1">
            <a:off x="1752600" y="2133600"/>
            <a:ext cx="685800" cy="38100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 name="Elbow Connector 4"/>
          <p:cNvCxnSpPr/>
          <p:nvPr/>
        </p:nvCxnSpPr>
        <p:spPr>
          <a:xfrm flipV="1">
            <a:off x="5867400" y="2057400"/>
            <a:ext cx="685800" cy="38100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 name="Elbow Connector 5"/>
          <p:cNvCxnSpPr/>
          <p:nvPr/>
        </p:nvCxnSpPr>
        <p:spPr>
          <a:xfrm flipV="1">
            <a:off x="3810000" y="2133600"/>
            <a:ext cx="685800" cy="38100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002060"/>
                </a:solidFill>
              </a:rPr>
              <a:t>FIRST FRUITS</a:t>
            </a:r>
            <a:endParaRPr lang="en-US" dirty="0">
              <a:solidFill>
                <a:srgbClr val="002060"/>
              </a:solidFill>
            </a:endParaRPr>
          </a:p>
        </p:txBody>
      </p:sp>
      <p:sp>
        <p:nvSpPr>
          <p:cNvPr id="4" name="Content Placeholder 3"/>
          <p:cNvSpPr>
            <a:spLocks noGrp="1"/>
          </p:cNvSpPr>
          <p:nvPr>
            <p:ph idx="1"/>
          </p:nvPr>
        </p:nvSpPr>
        <p:spPr>
          <a:xfrm>
            <a:off x="0" y="914400"/>
            <a:ext cx="9144000" cy="5943600"/>
          </a:xfrm>
        </p:spPr>
        <p:txBody>
          <a:bodyPr>
            <a:normAutofit/>
          </a:bodyPr>
          <a:lstStyle/>
          <a:p>
            <a:pPr>
              <a:lnSpc>
                <a:spcPct val="90000"/>
              </a:lnSpc>
              <a:spcBef>
                <a:spcPts val="100"/>
              </a:spcBef>
            </a:pPr>
            <a:r>
              <a:rPr lang="en-US" dirty="0" smtClean="0">
                <a:solidFill>
                  <a:srgbClr val="002060"/>
                </a:solidFill>
              </a:rPr>
              <a:t>On Nisan 16, the first barley sheaf of the spring harvest was waved before the Lord; no grain or bread from the first harvest could be eaten until this offering was completed; no harvesting could start until this offering was completed</a:t>
            </a:r>
          </a:p>
          <a:p>
            <a:pPr>
              <a:lnSpc>
                <a:spcPct val="90000"/>
              </a:lnSpc>
              <a:spcBef>
                <a:spcPts val="100"/>
              </a:spcBef>
            </a:pPr>
            <a:r>
              <a:rPr lang="en-US" b="1" dirty="0" smtClean="0">
                <a:solidFill>
                  <a:srgbClr val="002060"/>
                </a:solidFill>
              </a:rPr>
              <a:t>1 Corinthians 15:20-24  </a:t>
            </a:r>
            <a:r>
              <a:rPr lang="en-US" dirty="0" smtClean="0">
                <a:solidFill>
                  <a:srgbClr val="002060"/>
                </a:solidFill>
              </a:rPr>
              <a:t>But now Christ has been raised from the dead, the first fruits of those who are asleep. For since by a man </a:t>
            </a:r>
            <a:r>
              <a:rPr lang="en-US" i="1" dirty="0" smtClean="0">
                <a:solidFill>
                  <a:srgbClr val="002060"/>
                </a:solidFill>
              </a:rPr>
              <a:t>came</a:t>
            </a:r>
            <a:r>
              <a:rPr lang="en-US" dirty="0" smtClean="0">
                <a:solidFill>
                  <a:srgbClr val="002060"/>
                </a:solidFill>
              </a:rPr>
              <a:t> death, by a man also </a:t>
            </a:r>
            <a:r>
              <a:rPr lang="en-US" i="1" dirty="0" smtClean="0">
                <a:solidFill>
                  <a:srgbClr val="002060"/>
                </a:solidFill>
              </a:rPr>
              <a:t>came</a:t>
            </a:r>
            <a:r>
              <a:rPr lang="en-US" dirty="0" smtClean="0">
                <a:solidFill>
                  <a:srgbClr val="002060"/>
                </a:solidFill>
              </a:rPr>
              <a:t> the resurrection of the dead. For as in Adam all die, so also in Christ all will be made alive.  But each in his own order: Christ the first fruits, after that those who are Christ's at His coming, then </a:t>
            </a:r>
            <a:r>
              <a:rPr lang="en-US" i="1" dirty="0" smtClean="0">
                <a:solidFill>
                  <a:srgbClr val="002060"/>
                </a:solidFill>
              </a:rPr>
              <a:t>comes</a:t>
            </a:r>
            <a:r>
              <a:rPr lang="en-US" dirty="0" smtClean="0">
                <a:solidFill>
                  <a:srgbClr val="002060"/>
                </a:solidFill>
              </a:rPr>
              <a:t> the end, when He hands over the kingdom to the God and Father, when He has abolished all rule and all authority and power. </a:t>
            </a:r>
          </a:p>
          <a:p>
            <a:pPr>
              <a:lnSpc>
                <a:spcPct val="90000"/>
              </a:lnSpc>
              <a:spcBef>
                <a:spcPts val="100"/>
              </a:spcBef>
            </a:pPr>
            <a:endParaRPr lang="en-US" dirty="0">
              <a:solidFill>
                <a:srgbClr val="002060"/>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solidFill>
                  <a:srgbClr val="002060"/>
                </a:solidFill>
              </a:rPr>
              <a:t>PENTECOST</a:t>
            </a:r>
            <a:endParaRPr lang="en-US" sz="5400" dirty="0">
              <a:solidFill>
                <a:srgbClr val="002060"/>
              </a:solidFill>
            </a:endParaRPr>
          </a:p>
        </p:txBody>
      </p:sp>
      <p:sp>
        <p:nvSpPr>
          <p:cNvPr id="3" name="Content Placeholder 2"/>
          <p:cNvSpPr>
            <a:spLocks noGrp="1"/>
          </p:cNvSpPr>
          <p:nvPr>
            <p:ph idx="1"/>
          </p:nvPr>
        </p:nvSpPr>
        <p:spPr>
          <a:xfrm>
            <a:off x="0" y="914400"/>
            <a:ext cx="9144000" cy="5943600"/>
          </a:xfrm>
        </p:spPr>
        <p:txBody>
          <a:bodyPr>
            <a:noAutofit/>
          </a:bodyPr>
          <a:lstStyle/>
          <a:p>
            <a:pPr>
              <a:spcBef>
                <a:spcPts val="200"/>
              </a:spcBef>
            </a:pPr>
            <a:r>
              <a:rPr lang="en-US" b="1" dirty="0" smtClean="0">
                <a:solidFill>
                  <a:srgbClr val="002060"/>
                </a:solidFill>
              </a:rPr>
              <a:t>Exodus 23:16-17  </a:t>
            </a:r>
            <a:r>
              <a:rPr lang="en-US" dirty="0" smtClean="0">
                <a:solidFill>
                  <a:srgbClr val="002060"/>
                </a:solidFill>
              </a:rPr>
              <a:t>"Also </a:t>
            </a:r>
            <a:r>
              <a:rPr lang="en-US" i="1" dirty="0" smtClean="0">
                <a:solidFill>
                  <a:srgbClr val="002060"/>
                </a:solidFill>
              </a:rPr>
              <a:t>you shall observe</a:t>
            </a:r>
            <a:r>
              <a:rPr lang="en-US" dirty="0" smtClean="0">
                <a:solidFill>
                  <a:srgbClr val="002060"/>
                </a:solidFill>
              </a:rPr>
              <a:t> the Feast of the Harvest </a:t>
            </a:r>
            <a:r>
              <a:rPr lang="en-US" i="1" dirty="0" smtClean="0">
                <a:solidFill>
                  <a:srgbClr val="002060"/>
                </a:solidFill>
              </a:rPr>
              <a:t>of</a:t>
            </a:r>
            <a:r>
              <a:rPr lang="en-US" dirty="0" smtClean="0">
                <a:solidFill>
                  <a:srgbClr val="002060"/>
                </a:solidFill>
              </a:rPr>
              <a:t> the first fruits of your labors </a:t>
            </a:r>
            <a:r>
              <a:rPr lang="en-US" i="1" dirty="0" smtClean="0">
                <a:solidFill>
                  <a:srgbClr val="002060"/>
                </a:solidFill>
              </a:rPr>
              <a:t>from</a:t>
            </a:r>
            <a:r>
              <a:rPr lang="en-US" dirty="0" smtClean="0">
                <a:solidFill>
                  <a:srgbClr val="002060"/>
                </a:solidFill>
              </a:rPr>
              <a:t> what you sow in the field; </a:t>
            </a:r>
          </a:p>
          <a:p>
            <a:pPr>
              <a:spcBef>
                <a:spcPts val="200"/>
              </a:spcBef>
            </a:pPr>
            <a:r>
              <a:rPr lang="en-US" dirty="0" smtClean="0">
                <a:solidFill>
                  <a:srgbClr val="002060"/>
                </a:solidFill>
              </a:rPr>
              <a:t>Also called the Feast of Weeks</a:t>
            </a:r>
          </a:p>
          <a:p>
            <a:pPr>
              <a:spcBef>
                <a:spcPts val="200"/>
              </a:spcBef>
            </a:pPr>
            <a:r>
              <a:rPr lang="en-US" dirty="0" smtClean="0">
                <a:solidFill>
                  <a:srgbClr val="002060"/>
                </a:solidFill>
              </a:rPr>
              <a:t>Pentecost is the 50</a:t>
            </a:r>
            <a:r>
              <a:rPr lang="en-US" baseline="30000" dirty="0" smtClean="0">
                <a:solidFill>
                  <a:srgbClr val="002060"/>
                </a:solidFill>
              </a:rPr>
              <a:t>th</a:t>
            </a:r>
            <a:r>
              <a:rPr lang="en-US" dirty="0" smtClean="0">
                <a:solidFill>
                  <a:srgbClr val="002060"/>
                </a:solidFill>
              </a:rPr>
              <a:t> day from the day after the Sabbath of the Passover</a:t>
            </a:r>
          </a:p>
          <a:p>
            <a:pPr>
              <a:spcBef>
                <a:spcPts val="200"/>
              </a:spcBef>
            </a:pPr>
            <a:r>
              <a:rPr lang="en-US" dirty="0" smtClean="0">
                <a:solidFill>
                  <a:srgbClr val="002060"/>
                </a:solidFill>
              </a:rPr>
              <a:t>Two interpretations:</a:t>
            </a:r>
          </a:p>
          <a:p>
            <a:pPr>
              <a:spcBef>
                <a:spcPts val="200"/>
              </a:spcBef>
              <a:buNone/>
            </a:pPr>
            <a:r>
              <a:rPr lang="en-US" dirty="0" smtClean="0">
                <a:solidFill>
                  <a:srgbClr val="002060"/>
                </a:solidFill>
              </a:rPr>
              <a:t>    1.  the first day of Unleavened Bread was a Sabbath; Pentecost was 50 days after that</a:t>
            </a:r>
          </a:p>
          <a:p>
            <a:pPr>
              <a:spcBef>
                <a:spcPts val="200"/>
              </a:spcBef>
              <a:buNone/>
            </a:pPr>
            <a:r>
              <a:rPr lang="en-US" dirty="0" smtClean="0">
                <a:solidFill>
                  <a:srgbClr val="002060"/>
                </a:solidFill>
              </a:rPr>
              <a:t>    2.  The nearest Saturday to Passover was considered making Pentecost always on Sunday</a:t>
            </a:r>
          </a:p>
          <a:p>
            <a:pPr>
              <a:spcBef>
                <a:spcPts val="200"/>
              </a:spcBef>
            </a:pPr>
            <a:r>
              <a:rPr lang="en-US" dirty="0" smtClean="0">
                <a:solidFill>
                  <a:srgbClr val="002060"/>
                </a:solidFill>
              </a:rPr>
              <a:t>By the time of Christ, Jews were also celebrating it as the day of giving of the Ten Commandments on Sinai</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lstStyle/>
          <a:p>
            <a:r>
              <a:rPr lang="en-US" dirty="0" smtClean="0">
                <a:solidFill>
                  <a:srgbClr val="002060"/>
                </a:solidFill>
              </a:rPr>
              <a:t>VERSE FOR THE JOURNEY</a:t>
            </a:r>
            <a:endParaRPr lang="en-US" dirty="0">
              <a:solidFill>
                <a:srgbClr val="002060"/>
              </a:solidFill>
            </a:endParaRPr>
          </a:p>
        </p:txBody>
      </p:sp>
      <p:sp>
        <p:nvSpPr>
          <p:cNvPr id="3" name="Content Placeholder 2"/>
          <p:cNvSpPr>
            <a:spLocks noGrp="1"/>
          </p:cNvSpPr>
          <p:nvPr>
            <p:ph idx="1"/>
          </p:nvPr>
        </p:nvSpPr>
        <p:spPr>
          <a:xfrm>
            <a:off x="0" y="914400"/>
            <a:ext cx="9144000" cy="5943600"/>
          </a:xfrm>
        </p:spPr>
        <p:txBody>
          <a:bodyPr>
            <a:noAutofit/>
          </a:bodyPr>
          <a:lstStyle/>
          <a:p>
            <a:pPr>
              <a:lnSpc>
                <a:spcPct val="90000"/>
              </a:lnSpc>
              <a:spcBef>
                <a:spcPts val="300"/>
              </a:spcBef>
            </a:pPr>
            <a:r>
              <a:rPr lang="en-US" b="1" dirty="0" smtClean="0">
                <a:solidFill>
                  <a:srgbClr val="002060"/>
                </a:solidFill>
              </a:rPr>
              <a:t>Ephesians 1:9-12 </a:t>
            </a:r>
            <a:r>
              <a:rPr lang="en-US" dirty="0" smtClean="0">
                <a:solidFill>
                  <a:srgbClr val="002060"/>
                </a:solidFill>
              </a:rPr>
              <a:t>He made known to us the mystery of His will, according to His kind intention which He purposed in Him with a view to an administration suitable to the fullness of the times, </a:t>
            </a:r>
            <a:r>
              <a:rPr lang="en-US" i="1" dirty="0" smtClean="0">
                <a:solidFill>
                  <a:srgbClr val="002060"/>
                </a:solidFill>
              </a:rPr>
              <a:t>that is,</a:t>
            </a:r>
            <a:r>
              <a:rPr lang="en-US" dirty="0" smtClean="0">
                <a:solidFill>
                  <a:srgbClr val="002060"/>
                </a:solidFill>
              </a:rPr>
              <a:t> the summing </a:t>
            </a:r>
            <a:r>
              <a:rPr lang="en-US" spc="-150" dirty="0" smtClean="0">
                <a:solidFill>
                  <a:srgbClr val="002060"/>
                </a:solidFill>
              </a:rPr>
              <a:t>up of all </a:t>
            </a:r>
            <a:r>
              <a:rPr lang="en-US" dirty="0" smtClean="0">
                <a:solidFill>
                  <a:srgbClr val="002060"/>
                </a:solidFill>
              </a:rPr>
              <a:t>things in Christ, things </a:t>
            </a:r>
            <a:r>
              <a:rPr lang="en-US" spc="-150" dirty="0" smtClean="0">
                <a:solidFill>
                  <a:srgbClr val="002060"/>
                </a:solidFill>
              </a:rPr>
              <a:t>in the </a:t>
            </a:r>
            <a:r>
              <a:rPr lang="en-US" dirty="0" smtClean="0">
                <a:solidFill>
                  <a:srgbClr val="002060"/>
                </a:solidFill>
              </a:rPr>
              <a:t>heavens and things on the earth. In Him also we have obtained an inheritance, having been predestined according to His purpose who works all things after the counsel of His </a:t>
            </a:r>
            <a:r>
              <a:rPr lang="en-US" dirty="0" err="1" smtClean="0">
                <a:solidFill>
                  <a:srgbClr val="002060"/>
                </a:solidFill>
              </a:rPr>
              <a:t>will,to</a:t>
            </a:r>
            <a:r>
              <a:rPr lang="en-US" dirty="0" smtClean="0">
                <a:solidFill>
                  <a:srgbClr val="002060"/>
                </a:solidFill>
              </a:rPr>
              <a:t> the end that we who were the first to hope in Christ would be to the praise of His glory. </a:t>
            </a:r>
          </a:p>
          <a:p>
            <a:pPr>
              <a:lnSpc>
                <a:spcPct val="90000"/>
              </a:lnSpc>
              <a:spcBef>
                <a:spcPts val="300"/>
              </a:spcBef>
            </a:pPr>
            <a:r>
              <a:rPr lang="en-US" b="1" dirty="0" smtClean="0">
                <a:solidFill>
                  <a:srgbClr val="002060"/>
                </a:solidFill>
              </a:rPr>
              <a:t>Summed up: </a:t>
            </a:r>
            <a:r>
              <a:rPr lang="en-US" i="1" dirty="0" err="1" smtClean="0">
                <a:solidFill>
                  <a:srgbClr val="002060"/>
                </a:solidFill>
              </a:rPr>
              <a:t>anakephalaiomai</a:t>
            </a:r>
            <a:r>
              <a:rPr lang="en-US" i="1" dirty="0" smtClean="0">
                <a:solidFill>
                  <a:srgbClr val="002060"/>
                </a:solidFill>
              </a:rPr>
              <a:t>: </a:t>
            </a:r>
            <a:r>
              <a:rPr lang="en-US" dirty="0" smtClean="0">
                <a:solidFill>
                  <a:srgbClr val="002060"/>
                </a:solidFill>
              </a:rPr>
              <a:t>gathered in one place</a:t>
            </a:r>
          </a:p>
          <a:p>
            <a:pPr>
              <a:lnSpc>
                <a:spcPct val="90000"/>
              </a:lnSpc>
              <a:spcBef>
                <a:spcPts val="300"/>
              </a:spcBef>
            </a:pPr>
            <a:r>
              <a:rPr lang="en-US" b="1" dirty="0" smtClean="0">
                <a:solidFill>
                  <a:srgbClr val="002060"/>
                </a:solidFill>
              </a:rPr>
              <a:t>Predestined: </a:t>
            </a:r>
            <a:r>
              <a:rPr lang="en-US" i="1" dirty="0" err="1" smtClean="0">
                <a:solidFill>
                  <a:srgbClr val="002060"/>
                </a:solidFill>
              </a:rPr>
              <a:t>proorizo</a:t>
            </a:r>
            <a:r>
              <a:rPr lang="en-US" i="1" dirty="0" smtClean="0">
                <a:solidFill>
                  <a:srgbClr val="002060"/>
                </a:solidFill>
              </a:rPr>
              <a:t>: </a:t>
            </a:r>
            <a:r>
              <a:rPr lang="en-US" dirty="0" smtClean="0">
                <a:solidFill>
                  <a:srgbClr val="002060"/>
                </a:solidFill>
              </a:rPr>
              <a:t>to limit in advance</a:t>
            </a:r>
          </a:p>
          <a:p>
            <a:pPr>
              <a:lnSpc>
                <a:spcPct val="90000"/>
              </a:lnSpc>
              <a:spcBef>
                <a:spcPts val="300"/>
              </a:spcBef>
            </a:pPr>
            <a:r>
              <a:rPr lang="en-US" b="1" dirty="0" smtClean="0">
                <a:solidFill>
                  <a:srgbClr val="002060"/>
                </a:solidFill>
              </a:rPr>
              <a:t>Purpose: </a:t>
            </a:r>
            <a:r>
              <a:rPr lang="en-US" i="1" dirty="0" err="1" smtClean="0">
                <a:solidFill>
                  <a:srgbClr val="002060"/>
                </a:solidFill>
              </a:rPr>
              <a:t>prothesis</a:t>
            </a:r>
            <a:r>
              <a:rPr lang="en-US" i="1" dirty="0" smtClean="0">
                <a:solidFill>
                  <a:srgbClr val="002060"/>
                </a:solidFill>
              </a:rPr>
              <a:t>: </a:t>
            </a:r>
            <a:r>
              <a:rPr lang="en-US" dirty="0" smtClean="0">
                <a:solidFill>
                  <a:srgbClr val="002060"/>
                </a:solidFill>
              </a:rPr>
              <a:t>sacred showbread; setting forth of a design for living</a:t>
            </a:r>
            <a:endParaRPr lang="en-US" dirty="0">
              <a:solidFill>
                <a:srgbClr val="002060"/>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solidFill>
                  <a:srgbClr val="002060"/>
                </a:solidFill>
              </a:rPr>
              <a:t>SIMILARITIES</a:t>
            </a:r>
            <a:endParaRPr lang="en-US" sz="4800" dirty="0">
              <a:solidFill>
                <a:srgbClr val="002060"/>
              </a:solidFill>
            </a:endParaRPr>
          </a:p>
        </p:txBody>
      </p:sp>
      <p:sp>
        <p:nvSpPr>
          <p:cNvPr id="3" name="Content Placeholder 2"/>
          <p:cNvSpPr>
            <a:spLocks noGrp="1"/>
          </p:cNvSpPr>
          <p:nvPr>
            <p:ph idx="1"/>
          </p:nvPr>
        </p:nvSpPr>
        <p:spPr>
          <a:xfrm>
            <a:off x="0" y="914400"/>
            <a:ext cx="9144000" cy="5943600"/>
          </a:xfrm>
        </p:spPr>
        <p:txBody>
          <a:bodyPr>
            <a:noAutofit/>
          </a:bodyPr>
          <a:lstStyle/>
          <a:p>
            <a:pPr>
              <a:lnSpc>
                <a:spcPct val="90000"/>
              </a:lnSpc>
              <a:spcBef>
                <a:spcPts val="200"/>
              </a:spcBef>
            </a:pPr>
            <a:r>
              <a:rPr lang="en-US" dirty="0" smtClean="0">
                <a:solidFill>
                  <a:srgbClr val="002060"/>
                </a:solidFill>
              </a:rPr>
              <a:t>Waiting for God to act; fire, sound of wind</a:t>
            </a:r>
          </a:p>
          <a:p>
            <a:pPr>
              <a:lnSpc>
                <a:spcPct val="90000"/>
              </a:lnSpc>
              <a:spcBef>
                <a:spcPts val="200"/>
              </a:spcBef>
            </a:pPr>
            <a:r>
              <a:rPr lang="en-US" dirty="0" smtClean="0">
                <a:solidFill>
                  <a:srgbClr val="002060"/>
                </a:solidFill>
              </a:rPr>
              <a:t>God gave something wonderful to His people that would guide them in the future</a:t>
            </a:r>
          </a:p>
          <a:p>
            <a:pPr>
              <a:lnSpc>
                <a:spcPct val="90000"/>
              </a:lnSpc>
              <a:spcBef>
                <a:spcPts val="200"/>
              </a:spcBef>
            </a:pPr>
            <a:r>
              <a:rPr lang="en-US" dirty="0" smtClean="0">
                <a:solidFill>
                  <a:srgbClr val="002060"/>
                </a:solidFill>
              </a:rPr>
              <a:t>Differences:</a:t>
            </a:r>
          </a:p>
          <a:p>
            <a:pPr>
              <a:lnSpc>
                <a:spcPct val="90000"/>
              </a:lnSpc>
              <a:spcBef>
                <a:spcPts val="200"/>
              </a:spcBef>
              <a:buNone/>
            </a:pPr>
            <a:r>
              <a:rPr lang="en-US" dirty="0" smtClean="0">
                <a:solidFill>
                  <a:srgbClr val="002060"/>
                </a:solidFill>
              </a:rPr>
              <a:t>    </a:t>
            </a:r>
            <a:r>
              <a:rPr lang="en-US" b="1" dirty="0" smtClean="0">
                <a:solidFill>
                  <a:srgbClr val="002060"/>
                </a:solidFill>
              </a:rPr>
              <a:t>Exodus 19:12 </a:t>
            </a:r>
            <a:r>
              <a:rPr lang="en-US" dirty="0" smtClean="0">
                <a:solidFill>
                  <a:srgbClr val="002060"/>
                </a:solidFill>
              </a:rPr>
              <a:t>"You shall set bounds for the people all around, saying, 'Beware that you do not go up on the mountain or touch the border of it; whoever touches the mountain shall surely be put to death. </a:t>
            </a:r>
          </a:p>
          <a:p>
            <a:pPr>
              <a:lnSpc>
                <a:spcPct val="90000"/>
              </a:lnSpc>
              <a:spcBef>
                <a:spcPts val="200"/>
              </a:spcBef>
              <a:buNone/>
            </a:pPr>
            <a:r>
              <a:rPr lang="en-US" dirty="0" smtClean="0">
                <a:solidFill>
                  <a:srgbClr val="002060"/>
                </a:solidFill>
              </a:rPr>
              <a:t>    </a:t>
            </a:r>
            <a:r>
              <a:rPr lang="en-US" b="1" dirty="0" smtClean="0">
                <a:solidFill>
                  <a:srgbClr val="002060"/>
                </a:solidFill>
              </a:rPr>
              <a:t>Hebrews 12:18-19  </a:t>
            </a:r>
            <a:r>
              <a:rPr lang="en-US" dirty="0" smtClean="0">
                <a:solidFill>
                  <a:srgbClr val="002060"/>
                </a:solidFill>
              </a:rPr>
              <a:t>For you have not come to </a:t>
            </a:r>
            <a:r>
              <a:rPr lang="en-US" i="1" dirty="0" smtClean="0">
                <a:solidFill>
                  <a:srgbClr val="002060"/>
                </a:solidFill>
              </a:rPr>
              <a:t>a mountain</a:t>
            </a:r>
            <a:r>
              <a:rPr lang="en-US" dirty="0" smtClean="0">
                <a:solidFill>
                  <a:srgbClr val="002060"/>
                </a:solidFill>
              </a:rPr>
              <a:t> that can be touched and to a blazing fire, and to darkness and gloom and whirlwind, and to the blast of a trumpet and the sound of words which </a:t>
            </a:r>
            <a:r>
              <a:rPr lang="en-US" i="1" dirty="0" smtClean="0">
                <a:solidFill>
                  <a:srgbClr val="002060"/>
                </a:solidFill>
              </a:rPr>
              <a:t>sound was such that</a:t>
            </a:r>
            <a:r>
              <a:rPr lang="en-US" dirty="0" smtClean="0">
                <a:solidFill>
                  <a:srgbClr val="002060"/>
                </a:solidFill>
              </a:rPr>
              <a:t> those who heard begged that no further word be spoken to them. </a:t>
            </a:r>
          </a:p>
          <a:p>
            <a:pPr>
              <a:lnSpc>
                <a:spcPct val="90000"/>
              </a:lnSpc>
              <a:spcBef>
                <a:spcPts val="200"/>
              </a:spcBef>
            </a:pPr>
            <a:r>
              <a:rPr lang="en-US" dirty="0" smtClean="0">
                <a:solidFill>
                  <a:srgbClr val="002060"/>
                </a:solidFill>
              </a:rPr>
              <a:t>The Galatians 4 allegory</a:t>
            </a:r>
          </a:p>
          <a:p>
            <a:pPr>
              <a:lnSpc>
                <a:spcPct val="92000"/>
              </a:lnSpc>
              <a:spcBef>
                <a:spcPts val="200"/>
              </a:spcBef>
              <a:buNone/>
            </a:pPr>
            <a:r>
              <a:rPr lang="en-US" dirty="0" smtClean="0">
                <a:solidFill>
                  <a:srgbClr val="002060"/>
                </a:solidFill>
              </a:rPr>
              <a:t/>
            </a:r>
            <a:br>
              <a:rPr lang="en-US" dirty="0" smtClean="0">
                <a:solidFill>
                  <a:srgbClr val="002060"/>
                </a:solidFill>
              </a:rPr>
            </a:br>
            <a:endParaRPr lang="en-US" dirty="0">
              <a:solidFill>
                <a:srgbClr val="00206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lstStyle/>
          <a:p>
            <a:r>
              <a:rPr lang="en-US" dirty="0" smtClean="0">
                <a:solidFill>
                  <a:srgbClr val="002060"/>
                </a:solidFill>
              </a:rPr>
              <a:t>THE FIRST PASSOVER</a:t>
            </a:r>
            <a:endParaRPr lang="en-US" dirty="0">
              <a:solidFill>
                <a:srgbClr val="002060"/>
              </a:solidFill>
            </a:endParaRPr>
          </a:p>
        </p:txBody>
      </p:sp>
      <p:sp>
        <p:nvSpPr>
          <p:cNvPr id="3" name="Content Placeholder 2"/>
          <p:cNvSpPr>
            <a:spLocks noGrp="1"/>
          </p:cNvSpPr>
          <p:nvPr>
            <p:ph idx="1"/>
          </p:nvPr>
        </p:nvSpPr>
        <p:spPr>
          <a:xfrm>
            <a:off x="0" y="914400"/>
            <a:ext cx="9144000" cy="5943600"/>
          </a:xfrm>
        </p:spPr>
        <p:txBody>
          <a:bodyPr>
            <a:noAutofit/>
          </a:bodyPr>
          <a:lstStyle/>
          <a:p>
            <a:pPr>
              <a:lnSpc>
                <a:spcPct val="90000"/>
              </a:lnSpc>
              <a:spcBef>
                <a:spcPts val="300"/>
              </a:spcBef>
            </a:pPr>
            <a:r>
              <a:rPr lang="en-US" dirty="0" smtClean="0">
                <a:solidFill>
                  <a:srgbClr val="002060"/>
                </a:solidFill>
              </a:rPr>
              <a:t>After God made the covenant, Abraham, died at old age; his descendants, the family of Jacob, went to Egypt during a time of famine.</a:t>
            </a:r>
          </a:p>
          <a:p>
            <a:pPr>
              <a:lnSpc>
                <a:spcPct val="90000"/>
              </a:lnSpc>
              <a:spcBef>
                <a:spcPts val="300"/>
              </a:spcBef>
            </a:pPr>
            <a:r>
              <a:rPr lang="en-US" dirty="0" smtClean="0">
                <a:solidFill>
                  <a:srgbClr val="002060"/>
                </a:solidFill>
              </a:rPr>
              <a:t>For the first 30 years, all was well: Joseph was alive and the pharaoh liked them; but a pharaoh arose who didn’t know Joseph; Israel was enslaved for 400 years</a:t>
            </a:r>
          </a:p>
          <a:p>
            <a:pPr>
              <a:lnSpc>
                <a:spcPct val="90000"/>
              </a:lnSpc>
              <a:spcBef>
                <a:spcPts val="300"/>
              </a:spcBef>
            </a:pPr>
            <a:r>
              <a:rPr lang="en-US" dirty="0" smtClean="0">
                <a:solidFill>
                  <a:srgbClr val="002060"/>
                </a:solidFill>
              </a:rPr>
              <a:t>God called Moses to lead them from Egypt, speaking to him directly through a burning bush</a:t>
            </a:r>
          </a:p>
          <a:p>
            <a:pPr>
              <a:lnSpc>
                <a:spcPct val="90000"/>
              </a:lnSpc>
              <a:spcBef>
                <a:spcPts val="300"/>
              </a:spcBef>
            </a:pPr>
            <a:r>
              <a:rPr lang="en-US" b="1" dirty="0" smtClean="0">
                <a:solidFill>
                  <a:srgbClr val="002060"/>
                </a:solidFill>
              </a:rPr>
              <a:t>Exodus 3:13-14 </a:t>
            </a:r>
            <a:r>
              <a:rPr lang="en-US" dirty="0" smtClean="0">
                <a:solidFill>
                  <a:srgbClr val="002060"/>
                </a:solidFill>
              </a:rPr>
              <a:t>Then Moses said to God, "Behold, I am going to the sons of Israel, and I will say to them, 'The God of your fathers has sent me to you.' Now they may say to me, 'What is His name?' What shall I say to them?”God said to Moses, "I AM WHO I AM"; and He said, "Thus you shall say to the sons of Israel, 'I AM has sent me to you.'" </a:t>
            </a:r>
            <a:br>
              <a:rPr lang="en-US" dirty="0" smtClean="0">
                <a:solidFill>
                  <a:srgbClr val="002060"/>
                </a:solidFill>
              </a:rPr>
            </a:br>
            <a:endParaRPr lang="en-US" dirty="0">
              <a:solidFill>
                <a:srgbClr val="00206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lstStyle/>
          <a:p>
            <a:r>
              <a:rPr lang="en-US" dirty="0" smtClean="0">
                <a:solidFill>
                  <a:srgbClr val="002060"/>
                </a:solidFill>
              </a:rPr>
              <a:t>THE PLAGUES</a:t>
            </a:r>
            <a:endParaRPr lang="en-US" dirty="0">
              <a:solidFill>
                <a:srgbClr val="002060"/>
              </a:solidFill>
            </a:endParaRPr>
          </a:p>
        </p:txBody>
      </p:sp>
      <p:sp>
        <p:nvSpPr>
          <p:cNvPr id="3" name="Content Placeholder 2"/>
          <p:cNvSpPr>
            <a:spLocks noGrp="1"/>
          </p:cNvSpPr>
          <p:nvPr>
            <p:ph idx="1"/>
          </p:nvPr>
        </p:nvSpPr>
        <p:spPr>
          <a:xfrm>
            <a:off x="0" y="914400"/>
            <a:ext cx="9144000" cy="5943600"/>
          </a:xfrm>
        </p:spPr>
        <p:txBody>
          <a:bodyPr>
            <a:noAutofit/>
          </a:bodyPr>
          <a:lstStyle/>
          <a:p>
            <a:pPr>
              <a:lnSpc>
                <a:spcPct val="87000"/>
              </a:lnSpc>
              <a:spcBef>
                <a:spcPts val="0"/>
              </a:spcBef>
              <a:buClr>
                <a:srgbClr val="002060"/>
              </a:buClr>
            </a:pPr>
            <a:r>
              <a:rPr lang="en-US" dirty="0" smtClean="0">
                <a:solidFill>
                  <a:srgbClr val="002060"/>
                </a:solidFill>
              </a:rPr>
              <a:t>Moses introduced ten plagues from the hand of God; </a:t>
            </a:r>
          </a:p>
          <a:p>
            <a:pPr>
              <a:lnSpc>
                <a:spcPct val="87000"/>
              </a:lnSpc>
              <a:spcBef>
                <a:spcPts val="0"/>
              </a:spcBef>
              <a:buClr>
                <a:srgbClr val="002060"/>
              </a:buClr>
            </a:pPr>
            <a:r>
              <a:rPr lang="en-US" b="1" dirty="0" smtClean="0">
                <a:solidFill>
                  <a:schemeClr val="tx2">
                    <a:lumMod val="75000"/>
                  </a:schemeClr>
                </a:solidFill>
              </a:rPr>
              <a:t>Exodus 11:4-5 </a:t>
            </a:r>
            <a:r>
              <a:rPr lang="en-US" dirty="0" smtClean="0">
                <a:solidFill>
                  <a:schemeClr val="tx2">
                    <a:lumMod val="75000"/>
                  </a:schemeClr>
                </a:solidFill>
              </a:rPr>
              <a:t> Moses said, "Thus says the </a:t>
            </a:r>
            <a:r>
              <a:rPr lang="en-US" cap="small" dirty="0" smtClean="0">
                <a:solidFill>
                  <a:schemeClr val="tx2">
                    <a:lumMod val="75000"/>
                  </a:schemeClr>
                </a:solidFill>
              </a:rPr>
              <a:t>LORD</a:t>
            </a:r>
            <a:r>
              <a:rPr lang="en-US" dirty="0" smtClean="0">
                <a:solidFill>
                  <a:schemeClr val="tx2">
                    <a:lumMod val="75000"/>
                  </a:schemeClr>
                </a:solidFill>
              </a:rPr>
              <a:t>, 'About midnight I am going </a:t>
            </a:r>
            <a:r>
              <a:rPr lang="en-US" spc="-150" dirty="0" smtClean="0">
                <a:solidFill>
                  <a:schemeClr val="tx2">
                    <a:lumMod val="75000"/>
                  </a:schemeClr>
                </a:solidFill>
              </a:rPr>
              <a:t>out into the </a:t>
            </a:r>
            <a:r>
              <a:rPr lang="en-US" dirty="0" smtClean="0">
                <a:solidFill>
                  <a:schemeClr val="tx2">
                    <a:lumMod val="75000"/>
                  </a:schemeClr>
                </a:solidFill>
              </a:rPr>
              <a:t>midst of Egypt, </a:t>
            </a:r>
            <a:r>
              <a:rPr lang="en-US" spc="-150" dirty="0" smtClean="0">
                <a:solidFill>
                  <a:schemeClr val="tx2">
                    <a:lumMod val="75000"/>
                  </a:schemeClr>
                </a:solidFill>
              </a:rPr>
              <a:t>and all </a:t>
            </a:r>
            <a:r>
              <a:rPr lang="en-US" dirty="0" smtClean="0">
                <a:solidFill>
                  <a:schemeClr val="tx2">
                    <a:lumMod val="75000"/>
                  </a:schemeClr>
                </a:solidFill>
              </a:rPr>
              <a:t>the firstborn in the land of Egypt shall die, from the firstborn of the Pharaoh who sits on his throne, even to the firstborn of the slave girl who is behind the millstones; all the firstborn of the cattle as well. </a:t>
            </a:r>
          </a:p>
          <a:p>
            <a:pPr>
              <a:lnSpc>
                <a:spcPct val="87000"/>
              </a:lnSpc>
              <a:spcBef>
                <a:spcPts val="0"/>
              </a:spcBef>
              <a:buClr>
                <a:srgbClr val="002060"/>
              </a:buClr>
            </a:pPr>
            <a:r>
              <a:rPr lang="en-US" b="1" dirty="0" smtClean="0">
                <a:solidFill>
                  <a:schemeClr val="tx2">
                    <a:lumMod val="75000"/>
                  </a:schemeClr>
                </a:solidFill>
              </a:rPr>
              <a:t>Exodus 12:3, 6-7 </a:t>
            </a:r>
            <a:r>
              <a:rPr lang="en-US" dirty="0" smtClean="0">
                <a:solidFill>
                  <a:schemeClr val="tx2">
                    <a:lumMod val="75000"/>
                  </a:schemeClr>
                </a:solidFill>
              </a:rPr>
              <a:t>"Speak to all the congregation of Israel, saying</a:t>
            </a:r>
            <a:r>
              <a:rPr lang="en-US" spc="-150" dirty="0" smtClean="0">
                <a:solidFill>
                  <a:schemeClr val="tx2">
                    <a:lumMod val="75000"/>
                  </a:schemeClr>
                </a:solidFill>
              </a:rPr>
              <a:t>, 'On the </a:t>
            </a:r>
            <a:r>
              <a:rPr lang="en-US" dirty="0" smtClean="0">
                <a:solidFill>
                  <a:schemeClr val="tx2">
                    <a:lumMod val="75000"/>
                  </a:schemeClr>
                </a:solidFill>
              </a:rPr>
              <a:t>tenth of</a:t>
            </a:r>
            <a:r>
              <a:rPr lang="en-US" spc="-150" dirty="0" smtClean="0">
                <a:solidFill>
                  <a:schemeClr val="tx2">
                    <a:lumMod val="75000"/>
                  </a:schemeClr>
                </a:solidFill>
              </a:rPr>
              <a:t> this </a:t>
            </a:r>
            <a:r>
              <a:rPr lang="en-US" dirty="0" smtClean="0">
                <a:solidFill>
                  <a:schemeClr val="tx2">
                    <a:lumMod val="75000"/>
                  </a:schemeClr>
                </a:solidFill>
              </a:rPr>
              <a:t>month they are each one to take a lamb for themselves, according to their fathers' households, a lamb for each household. 'You </a:t>
            </a:r>
            <a:r>
              <a:rPr lang="en-US" spc="-150" dirty="0" smtClean="0">
                <a:solidFill>
                  <a:schemeClr val="tx2">
                    <a:lumMod val="75000"/>
                  </a:schemeClr>
                </a:solidFill>
              </a:rPr>
              <a:t>shall keep it until </a:t>
            </a:r>
            <a:r>
              <a:rPr lang="en-US" dirty="0" smtClean="0">
                <a:solidFill>
                  <a:schemeClr val="tx2">
                    <a:lumMod val="75000"/>
                  </a:schemeClr>
                </a:solidFill>
              </a:rPr>
              <a:t>the fourteenth day of the same month, then the whole assembly of the congregation of Israel is to kill it at twilight. Moreover, they shall take some of the blood and put it on the two doorposts and on the lintel of the houses in which they eat it. </a:t>
            </a:r>
            <a:r>
              <a:rPr lang="en-US" dirty="0" smtClean="0"/>
              <a:t/>
            </a:r>
            <a:br>
              <a:rPr lang="en-US" dirty="0" smtClean="0"/>
            </a:br>
            <a:endParaRPr lang="en-US" dirty="0" smtClean="0">
              <a:solidFill>
                <a:schemeClr val="tx2">
                  <a:lumMod val="75000"/>
                </a:schemeClr>
              </a:solidFill>
            </a:endParaRPr>
          </a:p>
          <a:p>
            <a:pPr>
              <a:lnSpc>
                <a:spcPct val="87000"/>
              </a:lnSpc>
              <a:spcBef>
                <a:spcPts val="0"/>
              </a:spcBef>
              <a:buClr>
                <a:srgbClr val="002060"/>
              </a:buClr>
            </a:pPr>
            <a:endParaRPr lang="en-US" dirty="0" smtClean="0">
              <a:solidFill>
                <a:srgbClr val="00206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solidFill>
                  <a:srgbClr val="002060"/>
                </a:solidFill>
              </a:rPr>
              <a:t>THE ESCAPE</a:t>
            </a:r>
            <a:endParaRPr lang="en-US" sz="4800" dirty="0">
              <a:solidFill>
                <a:srgbClr val="002060"/>
              </a:solidFill>
            </a:endParaRPr>
          </a:p>
        </p:txBody>
      </p:sp>
      <p:sp>
        <p:nvSpPr>
          <p:cNvPr id="3" name="Content Placeholder 2"/>
          <p:cNvSpPr>
            <a:spLocks noGrp="1"/>
          </p:cNvSpPr>
          <p:nvPr>
            <p:ph idx="1"/>
          </p:nvPr>
        </p:nvSpPr>
        <p:spPr>
          <a:xfrm>
            <a:off x="0" y="914400"/>
            <a:ext cx="9144000" cy="5943600"/>
          </a:xfrm>
        </p:spPr>
        <p:txBody>
          <a:bodyPr>
            <a:noAutofit/>
          </a:bodyPr>
          <a:lstStyle/>
          <a:p>
            <a:pPr>
              <a:lnSpc>
                <a:spcPct val="87000"/>
              </a:lnSpc>
              <a:spcBef>
                <a:spcPts val="0"/>
              </a:spcBef>
              <a:buClr>
                <a:srgbClr val="002060"/>
              </a:buClr>
            </a:pPr>
            <a:r>
              <a:rPr lang="en-US" dirty="0" smtClean="0">
                <a:solidFill>
                  <a:srgbClr val="002060"/>
                </a:solidFill>
              </a:rPr>
              <a:t>When the Egyptians recanted and pursued God parted the Red (reed) Sea for their escape</a:t>
            </a:r>
          </a:p>
          <a:p>
            <a:pPr>
              <a:lnSpc>
                <a:spcPct val="87000"/>
              </a:lnSpc>
              <a:spcBef>
                <a:spcPts val="0"/>
              </a:spcBef>
              <a:buClr>
                <a:srgbClr val="002060"/>
              </a:buClr>
            </a:pPr>
            <a:r>
              <a:rPr lang="en-US" b="1" dirty="0" smtClean="0">
                <a:solidFill>
                  <a:schemeClr val="tx2">
                    <a:lumMod val="75000"/>
                  </a:schemeClr>
                </a:solidFill>
              </a:rPr>
              <a:t>Exodus 19:1 </a:t>
            </a:r>
            <a:r>
              <a:rPr lang="en-US" dirty="0" smtClean="0">
                <a:solidFill>
                  <a:schemeClr val="tx2">
                    <a:lumMod val="75000"/>
                  </a:schemeClr>
                </a:solidFill>
              </a:rPr>
              <a:t> In the third month after the sons of Israel had gone out of the land of Egypt, on that very day they came into the wilderness of Sinai. (1</a:t>
            </a:r>
            <a:r>
              <a:rPr lang="en-US" baseline="30000" dirty="0" smtClean="0">
                <a:solidFill>
                  <a:schemeClr val="tx2">
                    <a:lumMod val="75000"/>
                  </a:schemeClr>
                </a:solidFill>
              </a:rPr>
              <a:t>st</a:t>
            </a:r>
            <a:r>
              <a:rPr lang="en-US" dirty="0" smtClean="0">
                <a:solidFill>
                  <a:schemeClr val="tx2">
                    <a:lumMod val="75000"/>
                  </a:schemeClr>
                </a:solidFill>
              </a:rPr>
              <a:t> Sivan)</a:t>
            </a:r>
          </a:p>
          <a:p>
            <a:pPr>
              <a:lnSpc>
                <a:spcPct val="87000"/>
              </a:lnSpc>
              <a:spcBef>
                <a:spcPts val="0"/>
              </a:spcBef>
              <a:buClr>
                <a:srgbClr val="002060"/>
              </a:buClr>
            </a:pPr>
            <a:r>
              <a:rPr lang="en-US" b="1" dirty="0" smtClean="0">
                <a:solidFill>
                  <a:schemeClr val="tx2">
                    <a:lumMod val="75000"/>
                  </a:schemeClr>
                </a:solidFill>
              </a:rPr>
              <a:t>Exodus 12:14-16 </a:t>
            </a:r>
            <a:r>
              <a:rPr lang="en-US" dirty="0" smtClean="0">
                <a:solidFill>
                  <a:schemeClr val="tx2">
                    <a:lumMod val="75000"/>
                  </a:schemeClr>
                </a:solidFill>
              </a:rPr>
              <a:t> 'Now this day </a:t>
            </a:r>
            <a:r>
              <a:rPr lang="en-US" spc="-150" dirty="0" smtClean="0">
                <a:solidFill>
                  <a:schemeClr val="tx2">
                    <a:lumMod val="75000"/>
                  </a:schemeClr>
                </a:solidFill>
              </a:rPr>
              <a:t>will be a </a:t>
            </a:r>
            <a:r>
              <a:rPr lang="en-US" dirty="0" smtClean="0">
                <a:solidFill>
                  <a:schemeClr val="tx2">
                    <a:lumMod val="75000"/>
                  </a:schemeClr>
                </a:solidFill>
              </a:rPr>
              <a:t>memorial to you, and you shall celebrate it </a:t>
            </a:r>
            <a:r>
              <a:rPr lang="en-US" i="1" dirty="0" smtClean="0">
                <a:solidFill>
                  <a:schemeClr val="tx2">
                    <a:lumMod val="75000"/>
                  </a:schemeClr>
                </a:solidFill>
              </a:rPr>
              <a:t>as</a:t>
            </a:r>
            <a:r>
              <a:rPr lang="en-US" dirty="0" smtClean="0">
                <a:solidFill>
                  <a:schemeClr val="tx2">
                    <a:lumMod val="75000"/>
                  </a:schemeClr>
                </a:solidFill>
              </a:rPr>
              <a:t> a feast to the </a:t>
            </a:r>
            <a:r>
              <a:rPr lang="en-US" cap="small" dirty="0" smtClean="0">
                <a:solidFill>
                  <a:schemeClr val="tx2">
                    <a:lumMod val="75000"/>
                  </a:schemeClr>
                </a:solidFill>
              </a:rPr>
              <a:t>LORD</a:t>
            </a:r>
            <a:r>
              <a:rPr lang="en-US" dirty="0" smtClean="0">
                <a:solidFill>
                  <a:schemeClr val="tx2">
                    <a:lumMod val="75000"/>
                  </a:schemeClr>
                </a:solidFill>
              </a:rPr>
              <a:t>; throughout </a:t>
            </a:r>
            <a:r>
              <a:rPr lang="en-US" spc="-150" dirty="0" smtClean="0">
                <a:solidFill>
                  <a:schemeClr val="tx2">
                    <a:lumMod val="75000"/>
                  </a:schemeClr>
                </a:solidFill>
              </a:rPr>
              <a:t>your generations </a:t>
            </a:r>
            <a:r>
              <a:rPr lang="en-US" dirty="0" smtClean="0">
                <a:solidFill>
                  <a:schemeClr val="tx2">
                    <a:lumMod val="75000"/>
                  </a:schemeClr>
                </a:solidFill>
              </a:rPr>
              <a:t>you are to celebrate it </a:t>
            </a:r>
            <a:r>
              <a:rPr lang="en-US" i="1" dirty="0" smtClean="0">
                <a:solidFill>
                  <a:schemeClr val="tx2">
                    <a:lumMod val="75000"/>
                  </a:schemeClr>
                </a:solidFill>
              </a:rPr>
              <a:t>as</a:t>
            </a:r>
            <a:r>
              <a:rPr lang="en-US" dirty="0" smtClean="0">
                <a:solidFill>
                  <a:schemeClr val="tx2">
                    <a:lumMod val="75000"/>
                  </a:schemeClr>
                </a:solidFill>
              </a:rPr>
              <a:t> a </a:t>
            </a:r>
            <a:r>
              <a:rPr lang="en-US" spc="-150" dirty="0" smtClean="0">
                <a:solidFill>
                  <a:schemeClr val="tx2">
                    <a:lumMod val="75000"/>
                  </a:schemeClr>
                </a:solidFill>
              </a:rPr>
              <a:t>permanent ordinance.</a:t>
            </a:r>
            <a:r>
              <a:rPr lang="en-US" dirty="0" smtClean="0">
                <a:solidFill>
                  <a:schemeClr val="tx2">
                    <a:lumMod val="75000"/>
                  </a:schemeClr>
                </a:solidFill>
              </a:rPr>
              <a:t> </a:t>
            </a:r>
            <a:r>
              <a:rPr lang="en-US" spc="-150" dirty="0" smtClean="0">
                <a:solidFill>
                  <a:schemeClr val="tx2">
                    <a:lumMod val="75000"/>
                  </a:schemeClr>
                </a:solidFill>
              </a:rPr>
              <a:t>'Seven days you </a:t>
            </a:r>
            <a:r>
              <a:rPr lang="en-US" dirty="0" smtClean="0">
                <a:solidFill>
                  <a:schemeClr val="tx2">
                    <a:lumMod val="75000"/>
                  </a:schemeClr>
                </a:solidFill>
              </a:rPr>
              <a:t>shall eat </a:t>
            </a:r>
            <a:r>
              <a:rPr lang="en-US" spc="-150" dirty="0" smtClean="0">
                <a:solidFill>
                  <a:schemeClr val="tx2">
                    <a:lumMod val="75000"/>
                  </a:schemeClr>
                </a:solidFill>
              </a:rPr>
              <a:t>unleavened</a:t>
            </a:r>
            <a:r>
              <a:rPr lang="en-US" dirty="0" smtClean="0">
                <a:solidFill>
                  <a:schemeClr val="tx2">
                    <a:lumMod val="75000"/>
                  </a:schemeClr>
                </a:solidFill>
              </a:rPr>
              <a:t> bread; on the first </a:t>
            </a:r>
            <a:r>
              <a:rPr lang="en-US" spc="-150" dirty="0" smtClean="0">
                <a:solidFill>
                  <a:schemeClr val="tx2">
                    <a:lumMod val="75000"/>
                  </a:schemeClr>
                </a:solidFill>
              </a:rPr>
              <a:t>day you shall </a:t>
            </a:r>
            <a:r>
              <a:rPr lang="en-US" dirty="0" smtClean="0">
                <a:solidFill>
                  <a:schemeClr val="tx2">
                    <a:lumMod val="75000"/>
                  </a:schemeClr>
                </a:solidFill>
              </a:rPr>
              <a:t>remove </a:t>
            </a:r>
            <a:r>
              <a:rPr lang="en-US" spc="-150" dirty="0" smtClean="0">
                <a:solidFill>
                  <a:schemeClr val="tx2">
                    <a:lumMod val="75000"/>
                  </a:schemeClr>
                </a:solidFill>
              </a:rPr>
              <a:t>leaven from </a:t>
            </a:r>
            <a:r>
              <a:rPr lang="en-US" dirty="0" smtClean="0">
                <a:solidFill>
                  <a:schemeClr val="tx2">
                    <a:lumMod val="75000"/>
                  </a:schemeClr>
                </a:solidFill>
              </a:rPr>
              <a:t>your </a:t>
            </a:r>
            <a:r>
              <a:rPr lang="en-US" spc="-150" dirty="0" smtClean="0">
                <a:solidFill>
                  <a:schemeClr val="tx2">
                    <a:lumMod val="75000"/>
                  </a:schemeClr>
                </a:solidFill>
              </a:rPr>
              <a:t>houses; for </a:t>
            </a:r>
            <a:r>
              <a:rPr lang="en-US" dirty="0" smtClean="0">
                <a:solidFill>
                  <a:schemeClr val="tx2">
                    <a:lumMod val="75000"/>
                  </a:schemeClr>
                </a:solidFill>
              </a:rPr>
              <a:t>whoever eats anything </a:t>
            </a:r>
            <a:r>
              <a:rPr lang="en-US" spc="-150" dirty="0" smtClean="0">
                <a:solidFill>
                  <a:schemeClr val="tx2">
                    <a:lumMod val="75000"/>
                  </a:schemeClr>
                </a:solidFill>
              </a:rPr>
              <a:t>leavened from the </a:t>
            </a:r>
            <a:r>
              <a:rPr lang="en-US" dirty="0" smtClean="0">
                <a:solidFill>
                  <a:schemeClr val="tx2">
                    <a:lumMod val="75000"/>
                  </a:schemeClr>
                </a:solidFill>
              </a:rPr>
              <a:t>first </a:t>
            </a:r>
            <a:r>
              <a:rPr lang="en-US" spc="-150" dirty="0" smtClean="0">
                <a:solidFill>
                  <a:schemeClr val="tx2">
                    <a:lumMod val="75000"/>
                  </a:schemeClr>
                </a:solidFill>
              </a:rPr>
              <a:t>day </a:t>
            </a:r>
            <a:r>
              <a:rPr lang="en-US" dirty="0" smtClean="0">
                <a:solidFill>
                  <a:schemeClr val="tx2">
                    <a:lumMod val="75000"/>
                  </a:schemeClr>
                </a:solidFill>
              </a:rPr>
              <a:t>until the </a:t>
            </a:r>
            <a:r>
              <a:rPr lang="en-US" spc="-150" dirty="0" smtClean="0">
                <a:solidFill>
                  <a:schemeClr val="tx2">
                    <a:lumMod val="75000"/>
                  </a:schemeClr>
                </a:solidFill>
              </a:rPr>
              <a:t>seventh day</a:t>
            </a:r>
            <a:r>
              <a:rPr lang="en-US" dirty="0" smtClean="0">
                <a:solidFill>
                  <a:schemeClr val="tx2">
                    <a:lumMod val="75000"/>
                  </a:schemeClr>
                </a:solidFill>
              </a:rPr>
              <a:t>, that </a:t>
            </a:r>
            <a:r>
              <a:rPr lang="en-US" spc="-150" dirty="0" smtClean="0">
                <a:solidFill>
                  <a:schemeClr val="tx2">
                    <a:lumMod val="75000"/>
                  </a:schemeClr>
                </a:solidFill>
              </a:rPr>
              <a:t>person shall be cut off </a:t>
            </a:r>
            <a:r>
              <a:rPr lang="en-US" dirty="0" smtClean="0">
                <a:solidFill>
                  <a:schemeClr val="tx2">
                    <a:lumMod val="75000"/>
                  </a:schemeClr>
                </a:solidFill>
              </a:rPr>
              <a:t>from Israel. 'On the first day you shall have a holy </a:t>
            </a:r>
            <a:r>
              <a:rPr lang="en-US" spc="-150" dirty="0" smtClean="0">
                <a:solidFill>
                  <a:schemeClr val="tx2">
                    <a:lumMod val="75000"/>
                  </a:schemeClr>
                </a:solidFill>
              </a:rPr>
              <a:t>assembly</a:t>
            </a:r>
            <a:r>
              <a:rPr lang="en-US" dirty="0" smtClean="0">
                <a:solidFill>
                  <a:schemeClr val="tx2">
                    <a:lumMod val="75000"/>
                  </a:schemeClr>
                </a:solidFill>
              </a:rPr>
              <a:t>, and </a:t>
            </a:r>
            <a:r>
              <a:rPr lang="en-US" i="1" dirty="0" smtClean="0">
                <a:solidFill>
                  <a:schemeClr val="tx2">
                    <a:lumMod val="75000"/>
                  </a:schemeClr>
                </a:solidFill>
              </a:rPr>
              <a:t>another</a:t>
            </a:r>
            <a:r>
              <a:rPr lang="en-US" dirty="0" smtClean="0">
                <a:solidFill>
                  <a:schemeClr val="tx2">
                    <a:lumMod val="75000"/>
                  </a:schemeClr>
                </a:solidFill>
              </a:rPr>
              <a:t> holy assembly </a:t>
            </a:r>
            <a:r>
              <a:rPr lang="en-US" spc="-150" dirty="0" smtClean="0">
                <a:solidFill>
                  <a:schemeClr val="tx2">
                    <a:lumMod val="75000"/>
                  </a:schemeClr>
                </a:solidFill>
              </a:rPr>
              <a:t>on the seventh </a:t>
            </a:r>
            <a:r>
              <a:rPr lang="en-US" dirty="0" smtClean="0">
                <a:solidFill>
                  <a:schemeClr val="tx2">
                    <a:lumMod val="75000"/>
                  </a:schemeClr>
                </a:solidFill>
              </a:rPr>
              <a:t>day; no work </a:t>
            </a:r>
            <a:r>
              <a:rPr lang="en-US" spc="-150" dirty="0" smtClean="0">
                <a:solidFill>
                  <a:schemeClr val="tx2">
                    <a:lumMod val="75000"/>
                  </a:schemeClr>
                </a:solidFill>
              </a:rPr>
              <a:t>at all shall </a:t>
            </a:r>
            <a:r>
              <a:rPr lang="en-US" dirty="0" smtClean="0">
                <a:solidFill>
                  <a:schemeClr val="tx2">
                    <a:lumMod val="75000"/>
                  </a:schemeClr>
                </a:solidFill>
              </a:rPr>
              <a:t>be done on them</a:t>
            </a:r>
            <a:r>
              <a:rPr lang="en-US" spc="-150" dirty="0" smtClean="0">
                <a:solidFill>
                  <a:schemeClr val="tx2">
                    <a:lumMod val="75000"/>
                  </a:schemeClr>
                </a:solidFill>
              </a:rPr>
              <a:t>, except </a:t>
            </a:r>
            <a:r>
              <a:rPr lang="en-US" dirty="0" smtClean="0">
                <a:solidFill>
                  <a:schemeClr val="tx2">
                    <a:lumMod val="75000"/>
                  </a:schemeClr>
                </a:solidFill>
              </a:rPr>
              <a:t>what must be eaten by every person, that alone may be prepared by you.’ </a:t>
            </a:r>
          </a:p>
          <a:p>
            <a:pPr>
              <a:lnSpc>
                <a:spcPct val="88000"/>
              </a:lnSpc>
              <a:spcBef>
                <a:spcPts val="0"/>
              </a:spcBef>
            </a:pPr>
            <a:endParaRPr lang="en-US" dirty="0">
              <a:solidFill>
                <a:schemeClr val="tx2">
                  <a:lumMod val="75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THE MONTH BEFORE PASSOVER</a:t>
            </a:r>
            <a:endParaRPr lang="en-US" dirty="0">
              <a:solidFill>
                <a:srgbClr val="002060"/>
              </a:solidFill>
            </a:endParaRPr>
          </a:p>
        </p:txBody>
      </p:sp>
      <p:sp>
        <p:nvSpPr>
          <p:cNvPr id="3" name="Content Placeholder 2"/>
          <p:cNvSpPr>
            <a:spLocks noGrp="1"/>
          </p:cNvSpPr>
          <p:nvPr>
            <p:ph idx="1"/>
          </p:nvPr>
        </p:nvSpPr>
        <p:spPr>
          <a:xfrm>
            <a:off x="0" y="914400"/>
            <a:ext cx="9144000" cy="5943600"/>
          </a:xfrm>
        </p:spPr>
        <p:txBody>
          <a:bodyPr>
            <a:normAutofit fontScale="85000" lnSpcReduction="20000"/>
          </a:bodyPr>
          <a:lstStyle/>
          <a:p>
            <a:pPr>
              <a:lnSpc>
                <a:spcPct val="108000"/>
              </a:lnSpc>
              <a:spcBef>
                <a:spcPts val="300"/>
              </a:spcBef>
            </a:pPr>
            <a:r>
              <a:rPr lang="en-US" sz="3100" dirty="0" smtClean="0">
                <a:solidFill>
                  <a:srgbClr val="002060"/>
                </a:solidFill>
              </a:rPr>
              <a:t>Roads began to be repaired, ready for many pilgrims</a:t>
            </a:r>
          </a:p>
          <a:p>
            <a:pPr>
              <a:lnSpc>
                <a:spcPct val="108000"/>
              </a:lnSpc>
              <a:spcBef>
                <a:spcPts val="300"/>
              </a:spcBef>
            </a:pPr>
            <a:r>
              <a:rPr lang="en-US" sz="3100" dirty="0" smtClean="0">
                <a:solidFill>
                  <a:srgbClr val="002060"/>
                </a:solidFill>
              </a:rPr>
              <a:t>Women who suspected of adultery were brought before leaders for testing by ordeal (</a:t>
            </a:r>
            <a:r>
              <a:rPr lang="en-US" sz="3100" spc="-150" dirty="0" smtClean="0">
                <a:solidFill>
                  <a:srgbClr val="002060"/>
                </a:solidFill>
              </a:rPr>
              <a:t>Numbers 5:11-31)</a:t>
            </a:r>
          </a:p>
          <a:p>
            <a:pPr>
              <a:lnSpc>
                <a:spcPct val="108000"/>
              </a:lnSpc>
              <a:spcBef>
                <a:spcPts val="300"/>
              </a:spcBef>
            </a:pPr>
            <a:r>
              <a:rPr lang="en-US" sz="3100" dirty="0" smtClean="0">
                <a:solidFill>
                  <a:srgbClr val="002060"/>
                </a:solidFill>
              </a:rPr>
              <a:t>The red heifer was burned and ashes gathered </a:t>
            </a:r>
          </a:p>
          <a:p>
            <a:pPr>
              <a:lnSpc>
                <a:spcPct val="108000"/>
              </a:lnSpc>
              <a:spcBef>
                <a:spcPts val="300"/>
              </a:spcBef>
            </a:pPr>
            <a:r>
              <a:rPr lang="en-US" sz="3100" dirty="0" smtClean="0">
                <a:solidFill>
                  <a:srgbClr val="002060"/>
                </a:solidFill>
              </a:rPr>
              <a:t>People choosing to be a “doulos,”  had ears pierced</a:t>
            </a:r>
          </a:p>
          <a:p>
            <a:pPr>
              <a:lnSpc>
                <a:spcPct val="108000"/>
              </a:lnSpc>
              <a:spcBef>
                <a:spcPts val="300"/>
              </a:spcBef>
            </a:pPr>
            <a:r>
              <a:rPr lang="en-US" sz="3100" b="1" dirty="0" smtClean="0">
                <a:solidFill>
                  <a:srgbClr val="002060"/>
                </a:solidFill>
              </a:rPr>
              <a:t>Exodus 21:5-6 </a:t>
            </a:r>
            <a:r>
              <a:rPr lang="en-US" sz="3100" dirty="0" smtClean="0">
                <a:solidFill>
                  <a:srgbClr val="002060"/>
                </a:solidFill>
              </a:rPr>
              <a:t>"But if the slave plainly says, 'I love my master, my wife and my children; I will not go out as a free man,‘ then his master shall bring him to God, then he shall bring him to the door or the doorpost. And his master shall pierce his ear with an awl; and he shall serve him permanently. </a:t>
            </a:r>
          </a:p>
          <a:p>
            <a:pPr>
              <a:lnSpc>
                <a:spcPct val="108000"/>
              </a:lnSpc>
              <a:spcBef>
                <a:spcPts val="300"/>
              </a:spcBef>
            </a:pPr>
            <a:r>
              <a:rPr lang="en-US" sz="3100" dirty="0" smtClean="0">
                <a:solidFill>
                  <a:srgbClr val="002060"/>
                </a:solidFill>
              </a:rPr>
              <a:t>Tombs along the road were whitewashed</a:t>
            </a:r>
          </a:p>
          <a:p>
            <a:pPr>
              <a:lnSpc>
                <a:spcPct val="108000"/>
              </a:lnSpc>
              <a:spcBef>
                <a:spcPts val="300"/>
              </a:spcBef>
            </a:pPr>
            <a:r>
              <a:rPr lang="en-US" sz="3100" b="1" dirty="0" smtClean="0">
                <a:solidFill>
                  <a:srgbClr val="002060"/>
                </a:solidFill>
              </a:rPr>
              <a:t>Matthew 23:27 </a:t>
            </a:r>
            <a:r>
              <a:rPr lang="en-US" sz="3100" dirty="0" smtClean="0">
                <a:solidFill>
                  <a:srgbClr val="002060"/>
                </a:solidFill>
              </a:rPr>
              <a:t>"Woe to you, scribes and Pharisees, hypocrites! For you are like whitewashed tombs which on the outside appear beautiful, but inside they are full of dead men's bones and all uncleanness</a:t>
            </a:r>
            <a:r>
              <a:rPr lang="en-US" dirty="0" smtClean="0">
                <a:solidFill>
                  <a:srgbClr val="002060"/>
                </a:solidFill>
              </a:rPr>
              <a:t>. </a:t>
            </a:r>
            <a:endParaRPr lang="en-US" dirty="0">
              <a:solidFill>
                <a:srgbClr val="00206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txBody>
          <a:bodyPr>
            <a:normAutofit/>
          </a:bodyPr>
          <a:lstStyle/>
          <a:p>
            <a:r>
              <a:rPr lang="en-US" sz="5400" dirty="0" smtClean="0">
                <a:solidFill>
                  <a:srgbClr val="002060"/>
                </a:solidFill>
              </a:rPr>
              <a:t>JESUS IN THE PASSOVER</a:t>
            </a:r>
            <a:endParaRPr lang="en-US" sz="5400" dirty="0">
              <a:solidFill>
                <a:srgbClr val="002060"/>
              </a:solidFill>
            </a:endParaRPr>
          </a:p>
        </p:txBody>
      </p:sp>
      <p:sp>
        <p:nvSpPr>
          <p:cNvPr id="3" name="Content Placeholder 2"/>
          <p:cNvSpPr>
            <a:spLocks noGrp="1"/>
          </p:cNvSpPr>
          <p:nvPr>
            <p:ph idx="1"/>
          </p:nvPr>
        </p:nvSpPr>
        <p:spPr>
          <a:xfrm>
            <a:off x="0" y="990600"/>
            <a:ext cx="9144000" cy="5867400"/>
          </a:xfrm>
        </p:spPr>
        <p:txBody>
          <a:bodyPr>
            <a:noAutofit/>
          </a:bodyPr>
          <a:lstStyle/>
          <a:p>
            <a:pPr>
              <a:lnSpc>
                <a:spcPct val="95000"/>
              </a:lnSpc>
              <a:spcBef>
                <a:spcPts val="300"/>
              </a:spcBef>
            </a:pPr>
            <a:r>
              <a:rPr lang="en-US" dirty="0" smtClean="0">
                <a:solidFill>
                  <a:srgbClr val="002060"/>
                </a:solidFill>
              </a:rPr>
              <a:t>Nisan 10 the lamb for the Passover was presented to the priest; those not close enough to the Temple to present their lamb used the day for teaching</a:t>
            </a:r>
          </a:p>
          <a:p>
            <a:pPr>
              <a:lnSpc>
                <a:spcPct val="95000"/>
              </a:lnSpc>
              <a:spcBef>
                <a:spcPts val="300"/>
              </a:spcBef>
            </a:pPr>
            <a:r>
              <a:rPr lang="en-US" dirty="0" smtClean="0">
                <a:solidFill>
                  <a:srgbClr val="002060"/>
                </a:solidFill>
              </a:rPr>
              <a:t>Nisan 10 was called The Great Sabbath because originally it was on the Sabbath; historical accounts say that Nisan 10 began on Sunday evening when Jesus made His triumphal entry (Palm Sunday)</a:t>
            </a:r>
          </a:p>
          <a:p>
            <a:pPr>
              <a:lnSpc>
                <a:spcPct val="95000"/>
              </a:lnSpc>
              <a:spcBef>
                <a:spcPts val="300"/>
              </a:spcBef>
            </a:pPr>
            <a:r>
              <a:rPr lang="en-US" dirty="0" smtClean="0">
                <a:solidFill>
                  <a:srgbClr val="002060"/>
                </a:solidFill>
              </a:rPr>
              <a:t>People would have begun presenting the lambs after 3:00 in the afternoon (some believe 1:30 or after)</a:t>
            </a:r>
          </a:p>
          <a:p>
            <a:pPr>
              <a:lnSpc>
                <a:spcPct val="95000"/>
              </a:lnSpc>
              <a:spcBef>
                <a:spcPts val="300"/>
              </a:spcBef>
            </a:pPr>
            <a:r>
              <a:rPr lang="en-US" b="1" dirty="0" smtClean="0">
                <a:solidFill>
                  <a:schemeClr val="tx2">
                    <a:lumMod val="75000"/>
                  </a:schemeClr>
                </a:solidFill>
              </a:rPr>
              <a:t>Mark 11:11 </a:t>
            </a:r>
            <a:r>
              <a:rPr lang="en-US" dirty="0" smtClean="0">
                <a:solidFill>
                  <a:schemeClr val="tx2">
                    <a:lumMod val="75000"/>
                  </a:schemeClr>
                </a:solidFill>
              </a:rPr>
              <a:t> Jesus entered Jerusalem </a:t>
            </a:r>
            <a:r>
              <a:rPr lang="en-US" i="1" dirty="0" smtClean="0">
                <a:solidFill>
                  <a:schemeClr val="tx2">
                    <a:lumMod val="75000"/>
                  </a:schemeClr>
                </a:solidFill>
              </a:rPr>
              <a:t>and came</a:t>
            </a:r>
            <a:r>
              <a:rPr lang="en-US" dirty="0" smtClean="0">
                <a:solidFill>
                  <a:schemeClr val="tx2">
                    <a:lumMod val="75000"/>
                  </a:schemeClr>
                </a:solidFill>
              </a:rPr>
              <a:t> into the temple; and after looking around at everything, He left for Bethany with the twelve, since it was </a:t>
            </a:r>
            <a:r>
              <a:rPr lang="en-US" u="sng" dirty="0" smtClean="0">
                <a:solidFill>
                  <a:schemeClr val="tx2">
                    <a:lumMod val="75000"/>
                  </a:schemeClr>
                </a:solidFill>
              </a:rPr>
              <a:t>already late.</a:t>
            </a:r>
            <a:r>
              <a:rPr lang="en-US" dirty="0" smtClean="0">
                <a:solidFill>
                  <a:schemeClr val="tx2">
                    <a:lumMod val="75000"/>
                  </a:schemeClr>
                </a:solidFill>
              </a:rPr>
              <a:t> </a:t>
            </a:r>
            <a:endParaRPr lang="en-US" dirty="0" smtClean="0">
              <a:solidFill>
                <a:srgbClr val="00206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4" descr="Related image"/>
          <p:cNvPicPr>
            <a:picLocks noGrp="1" noChangeAspect="1" noChangeArrowheads="1"/>
          </p:cNvPicPr>
          <p:nvPr>
            <p:ph idx="1"/>
          </p:nvPr>
        </p:nvPicPr>
        <p:blipFill>
          <a:blip r:embed="rId2" cstate="print">
            <a:extLst>
              <a:ext uri="{28A0092B-C50C-407E-A947-70E740481C1C}">
                <a14:useLocalDpi xmlns="" xmlns:lc="http://schemas.openxmlformats.org/drawingml/2006/lockedCanvas" xmlns:a14="http://schemas.microsoft.com/office/drawing/2010/main" val="0"/>
              </a:ext>
            </a:extLst>
          </a:blip>
          <a:srcRect/>
          <a:stretch>
            <a:fillRect/>
          </a:stretch>
        </p:blipFill>
        <p:spPr bwMode="auto">
          <a:xfrm>
            <a:off x="609600" y="533400"/>
            <a:ext cx="8327390" cy="6324600"/>
          </a:xfrm>
          <a:prstGeom prst="rect">
            <a:avLst/>
          </a:prstGeom>
          <a:solidFill>
            <a:schemeClr val="bg2"/>
          </a:solidFill>
          <a:extLst>
            <a:ext uri="{909E8E84-426E-40DD-AFC4-6F175D3DCCD1}">
              <a14:hiddenFill xmlns="" xmlns:lc="http://schemas.openxmlformats.org/drawingml/2006/lockedCanvas" xmlns:a14="http://schemas.microsoft.com/office/drawing/2010/main">
                <a:solidFill>
                  <a:srgbClr val="FFFFFF"/>
                </a:solidFill>
              </a14:hiddenFill>
            </a:ext>
          </a:extLst>
        </p:spPr>
      </p:pic>
      <p:sp>
        <p:nvSpPr>
          <p:cNvPr id="2" name="Title 1"/>
          <p:cNvSpPr>
            <a:spLocks noGrp="1"/>
          </p:cNvSpPr>
          <p:nvPr>
            <p:ph type="title"/>
          </p:nvPr>
        </p:nvSpPr>
        <p:spPr/>
        <p:txBody>
          <a:bodyPr>
            <a:normAutofit/>
          </a:bodyPr>
          <a:lstStyle/>
          <a:p>
            <a:r>
              <a:rPr lang="en-US" sz="5400" dirty="0" smtClean="0">
                <a:solidFill>
                  <a:srgbClr val="002060"/>
                </a:solidFill>
              </a:rPr>
              <a:t>TRIUMPHAL ENTRY</a:t>
            </a:r>
            <a:endParaRPr lang="en-US" sz="5400" dirty="0">
              <a:solidFill>
                <a:srgbClr val="00206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solidFill>
                  <a:srgbClr val="002060"/>
                </a:solidFill>
              </a:rPr>
              <a:t>THE TEMPLE</a:t>
            </a:r>
            <a:endParaRPr lang="en-US" sz="5400" dirty="0">
              <a:solidFill>
                <a:srgbClr val="002060"/>
              </a:solidFill>
            </a:endParaRPr>
          </a:p>
        </p:txBody>
      </p:sp>
      <p:pic>
        <p:nvPicPr>
          <p:cNvPr id="4" name="Content Placeholder 3"/>
          <p:cNvPicPr>
            <a:picLocks noGrp="1" noChangeAspect="1" noChangeArrowheads="1"/>
          </p:cNvPicPr>
          <p:nvPr>
            <p:ph idx="1"/>
          </p:nvPr>
        </p:nvPicPr>
        <p:blipFill>
          <a:blip r:embed="rId3" cstate="print"/>
          <a:srcRect/>
          <a:stretch>
            <a:fillRect/>
          </a:stretch>
        </p:blipFill>
        <p:spPr bwMode="auto">
          <a:xfrm>
            <a:off x="152400" y="1066799"/>
            <a:ext cx="8776450" cy="5654209"/>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5829</TotalTime>
  <Words>1510</Words>
  <Application>Microsoft Office PowerPoint</Application>
  <PresentationFormat>On-screen Show (4:3)</PresentationFormat>
  <Paragraphs>106</Paragraphs>
  <Slides>20</Slides>
  <Notes>5</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 JoLynn Gower        April 2019 jgower@guardingthetruth.org</vt:lpstr>
      <vt:lpstr>VERSE FOR THE JOURNEY</vt:lpstr>
      <vt:lpstr>THE FIRST PASSOVER</vt:lpstr>
      <vt:lpstr>THE PLAGUES</vt:lpstr>
      <vt:lpstr>THE ESCAPE</vt:lpstr>
      <vt:lpstr>THE MONTH BEFORE PASSOVER</vt:lpstr>
      <vt:lpstr>JESUS IN THE PASSOVER</vt:lpstr>
      <vt:lpstr>TRIUMPHAL ENTRY</vt:lpstr>
      <vt:lpstr>THE TEMPLE</vt:lpstr>
      <vt:lpstr>THE PASSION WEEK</vt:lpstr>
      <vt:lpstr>GOING TO THE TEMPLE</vt:lpstr>
      <vt:lpstr>OBSERVING THE PASSOVER</vt:lpstr>
      <vt:lpstr>PASSOVER MEAL</vt:lpstr>
      <vt:lpstr>PASSOVER</vt:lpstr>
      <vt:lpstr>JESUS DEATH</vt:lpstr>
      <vt:lpstr>THE CALENDAR</vt:lpstr>
      <vt:lpstr>CALENDAR CONTINUES</vt:lpstr>
      <vt:lpstr>FIRST FRUITS</vt:lpstr>
      <vt:lpstr>PENTECOST</vt:lpstr>
      <vt:lpstr>SIMILARITIES</vt:lpstr>
    </vt:vector>
  </TitlesOfParts>
  <Company>Gower Rentals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JoLynn Gower April 2019 jgower@guardingthetruth.org</dc:title>
  <dc:creator>JoLynn Rees</dc:creator>
  <cp:lastModifiedBy>JoLynn Rees</cp:lastModifiedBy>
  <cp:revision>13</cp:revision>
  <dcterms:created xsi:type="dcterms:W3CDTF">2019-03-09T20:36:58Z</dcterms:created>
  <dcterms:modified xsi:type="dcterms:W3CDTF">2019-04-22T00:08:32Z</dcterms:modified>
</cp:coreProperties>
</file>