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256" r:id="rId2"/>
    <p:sldId id="257" r:id="rId3"/>
    <p:sldId id="266" r:id="rId4"/>
    <p:sldId id="259" r:id="rId5"/>
    <p:sldId id="258" r:id="rId6"/>
    <p:sldId id="260" r:id="rId7"/>
    <p:sldId id="261" r:id="rId8"/>
    <p:sldId id="262" r:id="rId9"/>
    <p:sldId id="263" r:id="rId10"/>
    <p:sldId id="265" r:id="rId11"/>
    <p:sldId id="270" r:id="rId12"/>
    <p:sldId id="272" r:id="rId13"/>
    <p:sldId id="264" r:id="rId14"/>
    <p:sldId id="271" r:id="rId15"/>
    <p:sldId id="267" r:id="rId16"/>
    <p:sldId id="268" r:id="rId17"/>
    <p:sldId id="269" r:id="rId18"/>
  </p:sldIdLst>
  <p:sldSz cx="9144000" cy="6858000" type="screen4x3"/>
  <p:notesSz cx="7086600" cy="90249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3">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43"/>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512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51247"/>
          </a:xfrm>
          <a:prstGeom prst="rect">
            <a:avLst/>
          </a:prstGeom>
        </p:spPr>
        <p:txBody>
          <a:bodyPr vert="horz" lIns="91440" tIns="45720" rIns="91440" bIns="45720" rtlCol="0"/>
          <a:lstStyle>
            <a:lvl1pPr algn="r">
              <a:defRPr sz="1200"/>
            </a:lvl1pPr>
          </a:lstStyle>
          <a:p>
            <a:fld id="{3FA403A5-C670-4A97-B71E-2E8365A25D94}" type="datetimeFigureOut">
              <a:rPr lang="en-US" smtClean="0"/>
              <a:pPr/>
              <a:t>4/2/2019</a:t>
            </a:fld>
            <a:endParaRPr lang="en-US"/>
          </a:p>
        </p:txBody>
      </p:sp>
      <p:sp>
        <p:nvSpPr>
          <p:cNvPr id="4" name="Footer Placeholder 3"/>
          <p:cNvSpPr>
            <a:spLocks noGrp="1"/>
          </p:cNvSpPr>
          <p:nvPr>
            <p:ph type="ftr" sz="quarter" idx="2"/>
          </p:nvPr>
        </p:nvSpPr>
        <p:spPr>
          <a:xfrm>
            <a:off x="0" y="8572125"/>
            <a:ext cx="3070860" cy="45124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572125"/>
            <a:ext cx="3070860" cy="451247"/>
          </a:xfrm>
          <a:prstGeom prst="rect">
            <a:avLst/>
          </a:prstGeom>
        </p:spPr>
        <p:txBody>
          <a:bodyPr vert="horz" lIns="91440" tIns="45720" rIns="91440" bIns="45720" rtlCol="0" anchor="b"/>
          <a:lstStyle>
            <a:lvl1pPr algn="r">
              <a:defRPr sz="1200"/>
            </a:lvl1pPr>
          </a:lstStyle>
          <a:p>
            <a:fld id="{26000C75-B151-465B-BEC7-35246736A4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512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100" y="0"/>
            <a:ext cx="3070860" cy="451247"/>
          </a:xfrm>
          <a:prstGeom prst="rect">
            <a:avLst/>
          </a:prstGeom>
        </p:spPr>
        <p:txBody>
          <a:bodyPr vert="horz" lIns="91440" tIns="45720" rIns="91440" bIns="45720" rtlCol="0"/>
          <a:lstStyle>
            <a:lvl1pPr algn="r">
              <a:defRPr sz="1200"/>
            </a:lvl1pPr>
          </a:lstStyle>
          <a:p>
            <a:fld id="{D713BBF4-D1DC-4CCF-8DF1-E3AB6F533B3B}" type="datetimeFigureOut">
              <a:rPr lang="en-US" smtClean="0"/>
              <a:pPr/>
              <a:t>4/2/2019</a:t>
            </a:fld>
            <a:endParaRPr lang="en-US"/>
          </a:p>
        </p:txBody>
      </p:sp>
      <p:sp>
        <p:nvSpPr>
          <p:cNvPr id="4" name="Slide Image Placeholder 3"/>
          <p:cNvSpPr>
            <a:spLocks noGrp="1" noRot="1" noChangeAspect="1"/>
          </p:cNvSpPr>
          <p:nvPr>
            <p:ph type="sldImg" idx="2"/>
          </p:nvPr>
        </p:nvSpPr>
        <p:spPr>
          <a:xfrm>
            <a:off x="1287463" y="676275"/>
            <a:ext cx="4511675" cy="3384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660" y="4286846"/>
            <a:ext cx="5669280" cy="40612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2125"/>
            <a:ext cx="3070860" cy="4512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572125"/>
            <a:ext cx="3070860" cy="451247"/>
          </a:xfrm>
          <a:prstGeom prst="rect">
            <a:avLst/>
          </a:prstGeom>
        </p:spPr>
        <p:txBody>
          <a:bodyPr vert="horz" lIns="91440" tIns="45720" rIns="91440" bIns="45720" rtlCol="0" anchor="b"/>
          <a:lstStyle>
            <a:lvl1pPr algn="r">
              <a:defRPr sz="1200"/>
            </a:lvl1pPr>
          </a:lstStyle>
          <a:p>
            <a:fld id="{8D76862D-15CB-47A3-A7A5-1988CA76F0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76862D-15CB-47A3-A7A5-1988CA76F0F5}"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76862D-15CB-47A3-A7A5-1988CA76F0F5}"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76862D-15CB-47A3-A7A5-1988CA76F0F5}"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76862D-15CB-47A3-A7A5-1988CA76F0F5}"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BF20FA-5E04-4793-B6C0-249B16A4D4A7}" type="datetimeFigureOut">
              <a:rPr lang="en-US" smtClean="0"/>
              <a:pPr/>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C3D70-4869-4106-BD34-34EE14EFA9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F20FA-5E04-4793-B6C0-249B16A4D4A7}" type="datetimeFigureOut">
              <a:rPr lang="en-US" smtClean="0"/>
              <a:pPr/>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C3D70-4869-4106-BD34-34EE14EFA9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F20FA-5E04-4793-B6C0-249B16A4D4A7}" type="datetimeFigureOut">
              <a:rPr lang="en-US" smtClean="0"/>
              <a:pPr/>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C3D70-4869-4106-BD34-34EE14EFA9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lvl1pPr>
              <a:defRPr>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0" y="1066800"/>
            <a:ext cx="9144000" cy="5791200"/>
          </a:xfrm>
        </p:spPr>
        <p:txBody>
          <a:bodyPr>
            <a:normAutofit/>
          </a:bodyPr>
          <a:lstStyle>
            <a:lvl1pPr>
              <a:buFont typeface="Wingdings" pitchFamily="2" charset="2"/>
              <a:buChar char="v"/>
              <a:defRPr sz="2800">
                <a:solidFill>
                  <a:srgbClr val="C00000"/>
                </a:solidFill>
              </a:defRPr>
            </a:lvl1pPr>
            <a:lvl2pPr>
              <a:buFont typeface="Wingdings" pitchFamily="2" charset="2"/>
              <a:buChar char="v"/>
              <a:defRPr sz="2800">
                <a:solidFill>
                  <a:srgbClr val="C00000"/>
                </a:solidFill>
              </a:defRPr>
            </a:lvl2pPr>
            <a:lvl3pPr>
              <a:buFont typeface="Wingdings" pitchFamily="2" charset="2"/>
              <a:buChar char="v"/>
              <a:defRPr sz="2800">
                <a:solidFill>
                  <a:srgbClr val="C00000"/>
                </a:solidFill>
              </a:defRPr>
            </a:lvl3pPr>
            <a:lvl4pPr>
              <a:buFont typeface="Wingdings" pitchFamily="2" charset="2"/>
              <a:buChar char="v"/>
              <a:defRPr sz="2800">
                <a:solidFill>
                  <a:srgbClr val="C00000"/>
                </a:solidFill>
              </a:defRPr>
            </a:lvl4pPr>
            <a:lvl5pPr>
              <a:buFont typeface="Wingdings" pitchFamily="2" charset="2"/>
              <a:buChar char="v"/>
              <a:defRPr sz="2800">
                <a:solidFill>
                  <a:srgbClr val="C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BF20FA-5E04-4793-B6C0-249B16A4D4A7}" type="datetimeFigureOut">
              <a:rPr lang="en-US" smtClean="0"/>
              <a:pPr/>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C3D70-4869-4106-BD34-34EE14EFA9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BF20FA-5E04-4793-B6C0-249B16A4D4A7}" type="datetimeFigureOut">
              <a:rPr lang="en-US" smtClean="0"/>
              <a:pPr/>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C3D70-4869-4106-BD34-34EE14EFA9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BF20FA-5E04-4793-B6C0-249B16A4D4A7}" type="datetimeFigureOut">
              <a:rPr lang="en-US" smtClean="0"/>
              <a:pPr/>
              <a:t>4/2/2019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1C3D70-4869-4106-BD34-34EE14EFA9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BF20FA-5E04-4793-B6C0-249B16A4D4A7}" type="datetimeFigureOut">
              <a:rPr lang="en-US" smtClean="0"/>
              <a:pPr/>
              <a:t>4/2/2019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1C3D70-4869-4106-BD34-34EE14EFA9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F20FA-5E04-4793-B6C0-249B16A4D4A7}" type="datetimeFigureOut">
              <a:rPr lang="en-US" smtClean="0"/>
              <a:pPr/>
              <a:t>4/2/2019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1C3D70-4869-4106-BD34-34EE14EFA9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BF20FA-5E04-4793-B6C0-249B16A4D4A7}" type="datetimeFigureOut">
              <a:rPr lang="en-US" smtClean="0"/>
              <a:pPr/>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C3D70-4869-4106-BD34-34EE14EFA9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BF20FA-5E04-4793-B6C0-249B16A4D4A7}" type="datetimeFigureOut">
              <a:rPr lang="en-US" smtClean="0"/>
              <a:pPr/>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C3D70-4869-4106-BD34-34EE14EFA9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F20FA-5E04-4793-B6C0-249B16A4D4A7}" type="datetimeFigureOut">
              <a:rPr lang="en-US" smtClean="0"/>
              <a:pPr/>
              <a:t>4/2/2019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C3D70-4869-4106-BD34-34EE14EFA9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72100"/>
            <a:ext cx="8458200" cy="1485900"/>
          </a:xfrm>
        </p:spPr>
        <p:txBody>
          <a:bodyPr>
            <a:normAutofit/>
          </a:bodyPr>
          <a:lstStyle/>
          <a:p>
            <a:pPr algn="ctr"/>
            <a:br>
              <a:rPr lang="en-US" sz="2000" cap="none" dirty="0">
                <a:solidFill>
                  <a:schemeClr val="accent4">
                    <a:lumMod val="75000"/>
                  </a:schemeClr>
                </a:solidFill>
                <a:latin typeface="Tahoma" pitchFamily="34" charset="0"/>
                <a:ea typeface="Tahoma" pitchFamily="34" charset="0"/>
                <a:cs typeface="Tahoma" pitchFamily="34" charset="0"/>
              </a:rPr>
            </a:br>
            <a:r>
              <a:rPr lang="en-US" sz="2000" cap="none" dirty="0">
                <a:solidFill>
                  <a:schemeClr val="accent4">
                    <a:lumMod val="75000"/>
                  </a:schemeClr>
                </a:solidFill>
                <a:latin typeface="Tahoma" pitchFamily="34" charset="0"/>
                <a:ea typeface="Tahoma" pitchFamily="34" charset="0"/>
                <a:cs typeface="Tahoma" pitchFamily="34" charset="0"/>
              </a:rPr>
              <a:t>JoLynn Gower        April 2019</a:t>
            </a:r>
            <a:br>
              <a:rPr lang="en-US" sz="2000" cap="none" dirty="0">
                <a:solidFill>
                  <a:schemeClr val="accent4">
                    <a:lumMod val="75000"/>
                  </a:schemeClr>
                </a:solidFill>
                <a:latin typeface="Tahoma" pitchFamily="34" charset="0"/>
                <a:ea typeface="Tahoma" pitchFamily="34" charset="0"/>
                <a:cs typeface="Tahoma" pitchFamily="34" charset="0"/>
              </a:rPr>
            </a:br>
            <a:r>
              <a:rPr lang="en-US" sz="2000" cap="none" dirty="0">
                <a:solidFill>
                  <a:schemeClr val="accent4">
                    <a:lumMod val="75000"/>
                  </a:schemeClr>
                </a:solidFill>
                <a:latin typeface="Tahoma" pitchFamily="34" charset="0"/>
                <a:ea typeface="Tahoma" pitchFamily="34" charset="0"/>
                <a:cs typeface="Tahoma" pitchFamily="34" charset="0"/>
              </a:rPr>
              <a:t>jgower@guardingthetruth.org</a:t>
            </a:r>
          </a:p>
        </p:txBody>
      </p:sp>
      <p:sp>
        <p:nvSpPr>
          <p:cNvPr id="3" name="Subtitle 2"/>
          <p:cNvSpPr>
            <a:spLocks noGrp="1"/>
          </p:cNvSpPr>
          <p:nvPr>
            <p:ph type="subTitle" idx="1"/>
          </p:nvPr>
        </p:nvSpPr>
        <p:spPr>
          <a:xfrm>
            <a:off x="228600" y="3962400"/>
            <a:ext cx="8458200" cy="1295400"/>
          </a:xfrm>
        </p:spPr>
        <p:txBody>
          <a:bodyPr/>
          <a:lstStyle/>
          <a:p>
            <a:endParaRPr lang="en-US" dirty="0"/>
          </a:p>
        </p:txBody>
      </p:sp>
      <p:sp>
        <p:nvSpPr>
          <p:cNvPr id="8" name="TextBox 7"/>
          <p:cNvSpPr txBox="1"/>
          <p:nvPr/>
        </p:nvSpPr>
        <p:spPr>
          <a:xfrm>
            <a:off x="7577155" y="2971801"/>
            <a:ext cx="962122" cy="646331"/>
          </a:xfrm>
          <a:prstGeom prst="rect">
            <a:avLst/>
          </a:prstGeom>
          <a:noFill/>
          <a:ln>
            <a:solidFill>
              <a:schemeClr val="accent5">
                <a:lumMod val="75000"/>
              </a:schemeClr>
            </a:solidFill>
          </a:ln>
        </p:spPr>
        <p:txBody>
          <a:bodyPr wrap="none" rtlCol="0">
            <a:spAutoFit/>
          </a:bodyPr>
          <a:lstStyle/>
          <a:p>
            <a:pPr algn="ctr"/>
            <a:r>
              <a:rPr lang="en-US" dirty="0">
                <a:solidFill>
                  <a:schemeClr val="accent4">
                    <a:lumMod val="75000"/>
                  </a:schemeClr>
                </a:solidFill>
                <a:latin typeface="Tahoma" pitchFamily="34" charset="0"/>
                <a:ea typeface="Tahoma" pitchFamily="34" charset="0"/>
                <a:cs typeface="Tahoma" pitchFamily="34" charset="0"/>
              </a:rPr>
              <a:t>FALL</a:t>
            </a:r>
          </a:p>
          <a:p>
            <a:pPr algn="ctr"/>
            <a:r>
              <a:rPr lang="en-US" dirty="0">
                <a:solidFill>
                  <a:schemeClr val="accent4">
                    <a:lumMod val="75000"/>
                  </a:schemeClr>
                </a:solidFill>
                <a:latin typeface="Tahoma" pitchFamily="34" charset="0"/>
                <a:ea typeface="Tahoma" pitchFamily="34" charset="0"/>
                <a:cs typeface="Tahoma" pitchFamily="34" charset="0"/>
              </a:rPr>
              <a:t>FEASTS</a:t>
            </a:r>
          </a:p>
        </p:txBody>
      </p:sp>
      <p:sp>
        <p:nvSpPr>
          <p:cNvPr id="9" name="TextBox 8"/>
          <p:cNvSpPr txBox="1"/>
          <p:nvPr/>
        </p:nvSpPr>
        <p:spPr>
          <a:xfrm>
            <a:off x="609601" y="3028951"/>
            <a:ext cx="1048685" cy="646331"/>
          </a:xfrm>
          <a:prstGeom prst="rect">
            <a:avLst/>
          </a:prstGeom>
          <a:noFill/>
          <a:ln>
            <a:solidFill>
              <a:schemeClr val="accent5">
                <a:lumMod val="75000"/>
              </a:schemeClr>
            </a:solidFill>
          </a:ln>
        </p:spPr>
        <p:txBody>
          <a:bodyPr wrap="none" rtlCol="0">
            <a:spAutoFit/>
          </a:bodyPr>
          <a:lstStyle/>
          <a:p>
            <a:r>
              <a:rPr lang="en-US" dirty="0">
                <a:solidFill>
                  <a:schemeClr val="accent4">
                    <a:lumMod val="75000"/>
                  </a:schemeClr>
                </a:solidFill>
                <a:latin typeface="Tahoma" pitchFamily="34" charset="0"/>
                <a:ea typeface="Tahoma" pitchFamily="34" charset="0"/>
                <a:cs typeface="Tahoma" pitchFamily="34" charset="0"/>
              </a:rPr>
              <a:t>SPRING </a:t>
            </a:r>
          </a:p>
          <a:p>
            <a:r>
              <a:rPr lang="en-US" dirty="0">
                <a:solidFill>
                  <a:schemeClr val="accent4">
                    <a:lumMod val="75000"/>
                  </a:schemeClr>
                </a:solidFill>
                <a:latin typeface="Tahoma" pitchFamily="34" charset="0"/>
                <a:ea typeface="Tahoma" pitchFamily="34" charset="0"/>
                <a:cs typeface="Tahoma" pitchFamily="34" charset="0"/>
              </a:rPr>
              <a:t>FEASTS</a:t>
            </a:r>
          </a:p>
        </p:txBody>
      </p:sp>
      <p:sp>
        <p:nvSpPr>
          <p:cNvPr id="10" name="TextBox 9"/>
          <p:cNvSpPr txBox="1"/>
          <p:nvPr/>
        </p:nvSpPr>
        <p:spPr>
          <a:xfrm>
            <a:off x="3505200" y="1828800"/>
            <a:ext cx="2371162" cy="369332"/>
          </a:xfrm>
          <a:prstGeom prst="rect">
            <a:avLst/>
          </a:prstGeom>
          <a:noFill/>
          <a:ln>
            <a:solidFill>
              <a:schemeClr val="accent5">
                <a:lumMod val="75000"/>
              </a:schemeClr>
            </a:solidFill>
          </a:ln>
        </p:spPr>
        <p:txBody>
          <a:bodyPr wrap="none" rtlCol="0">
            <a:spAutoFit/>
          </a:bodyPr>
          <a:lstStyle/>
          <a:p>
            <a:r>
              <a:rPr lang="en-US" dirty="0">
                <a:solidFill>
                  <a:schemeClr val="accent4">
                    <a:lumMod val="75000"/>
                  </a:schemeClr>
                </a:solidFill>
                <a:latin typeface="Tahoma" pitchFamily="34" charset="0"/>
                <a:ea typeface="Tahoma" pitchFamily="34" charset="0"/>
                <a:cs typeface="Tahoma" pitchFamily="34" charset="0"/>
              </a:rPr>
              <a:t>KINSMAN REDEEMER</a:t>
            </a:r>
          </a:p>
        </p:txBody>
      </p:sp>
      <p:sp>
        <p:nvSpPr>
          <p:cNvPr id="11" name="TextBox 10"/>
          <p:cNvSpPr txBox="1"/>
          <p:nvPr/>
        </p:nvSpPr>
        <p:spPr>
          <a:xfrm>
            <a:off x="3810000" y="4648200"/>
            <a:ext cx="1527854" cy="369332"/>
          </a:xfrm>
          <a:prstGeom prst="rect">
            <a:avLst/>
          </a:prstGeom>
          <a:noFill/>
          <a:ln>
            <a:solidFill>
              <a:schemeClr val="accent5">
                <a:lumMod val="75000"/>
              </a:schemeClr>
            </a:solidFill>
          </a:ln>
        </p:spPr>
        <p:txBody>
          <a:bodyPr wrap="none" rtlCol="0">
            <a:spAutoFit/>
          </a:bodyPr>
          <a:lstStyle/>
          <a:p>
            <a:r>
              <a:rPr lang="en-US" dirty="0">
                <a:solidFill>
                  <a:schemeClr val="accent4">
                    <a:lumMod val="75000"/>
                  </a:schemeClr>
                </a:solidFill>
                <a:latin typeface="Tahoma" pitchFamily="34" charset="0"/>
                <a:ea typeface="Tahoma" pitchFamily="34" charset="0"/>
                <a:cs typeface="Tahoma" pitchFamily="34" charset="0"/>
              </a:rPr>
              <a:t>TABERNACLE</a:t>
            </a:r>
          </a:p>
        </p:txBody>
      </p:sp>
      <p:sp>
        <p:nvSpPr>
          <p:cNvPr id="12" name="TextBox 11"/>
          <p:cNvSpPr txBox="1"/>
          <p:nvPr/>
        </p:nvSpPr>
        <p:spPr>
          <a:xfrm>
            <a:off x="3149600" y="2914651"/>
            <a:ext cx="3149600" cy="1015663"/>
          </a:xfrm>
          <a:prstGeom prst="rect">
            <a:avLst/>
          </a:prstGeom>
          <a:solidFill>
            <a:schemeClr val="accent4">
              <a:lumMod val="75000"/>
            </a:schemeClr>
          </a:solidFill>
          <a:ln w="38100">
            <a:solidFill>
              <a:schemeClr val="accent5">
                <a:lumMod val="75000"/>
              </a:schemeClr>
            </a:solidFill>
          </a:ln>
        </p:spPr>
        <p:txBody>
          <a:bodyPr wrap="square" rtlCol="0">
            <a:spAutoFit/>
          </a:bodyPr>
          <a:lstStyle/>
          <a:p>
            <a:r>
              <a:rPr lang="en-US" sz="6000" dirty="0">
                <a:effectLst>
                  <a:outerShdw blurRad="38100" dist="38100" dir="2700000" algn="tl">
                    <a:srgbClr val="000000">
                      <a:alpha val="43137"/>
                    </a:srgbClr>
                  </a:outerShdw>
                </a:effectLst>
                <a:latin typeface="Tahoma" pitchFamily="34" charset="0"/>
                <a:ea typeface="Tahoma" pitchFamily="34" charset="0"/>
                <a:cs typeface="Tahoma" pitchFamily="34" charset="0"/>
              </a:rPr>
              <a:t>  JESUS</a:t>
            </a:r>
          </a:p>
        </p:txBody>
      </p:sp>
      <p:sp>
        <p:nvSpPr>
          <p:cNvPr id="13" name="Down Arrow 12"/>
          <p:cNvSpPr/>
          <p:nvPr/>
        </p:nvSpPr>
        <p:spPr>
          <a:xfrm>
            <a:off x="4368800" y="2286000"/>
            <a:ext cx="646176" cy="544675"/>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4267200" y="4038600"/>
            <a:ext cx="711200" cy="514350"/>
          </a:xfrm>
          <a:prstGeom prst="up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6400800" y="3086100"/>
            <a:ext cx="914400" cy="363474"/>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2133600" y="3086100"/>
            <a:ext cx="914400" cy="363474"/>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219200" y="514350"/>
            <a:ext cx="7213600" cy="1323439"/>
          </a:xfrm>
          <a:prstGeom prst="rect">
            <a:avLst/>
          </a:prstGeom>
          <a:noFill/>
          <a:ln>
            <a:noFill/>
          </a:ln>
        </p:spPr>
        <p:txBody>
          <a:bodyPr wrap="square" rtlCol="0">
            <a:spAutoFit/>
          </a:bodyPr>
          <a:lstStyle/>
          <a:p>
            <a:pPr algn="ctr"/>
            <a:r>
              <a:rPr lang="en-US" sz="4000" dirty="0">
                <a:solidFill>
                  <a:schemeClr val="accent4">
                    <a:lumMod val="75000"/>
                  </a:schemeClr>
                </a:solidFill>
                <a:latin typeface="Tahoma" pitchFamily="34" charset="0"/>
                <a:ea typeface="Tahoma" pitchFamily="34" charset="0"/>
                <a:cs typeface="Tahoma" pitchFamily="34" charset="0"/>
              </a:rPr>
              <a:t>EVERYTHING SUMMED UP IN CHRIST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90600"/>
          </a:xfrm>
        </p:spPr>
        <p:txBody>
          <a:bodyPr>
            <a:normAutofit/>
          </a:bodyPr>
          <a:lstStyle/>
          <a:p>
            <a:pPr algn="ctr"/>
            <a:r>
              <a:rPr lang="en-US" dirty="0">
                <a:solidFill>
                  <a:srgbClr val="002060"/>
                </a:solidFill>
              </a:rPr>
              <a:t>BABYLON, MOTHER OF HARLOTS</a:t>
            </a:r>
          </a:p>
        </p:txBody>
      </p:sp>
      <p:sp>
        <p:nvSpPr>
          <p:cNvPr id="6" name="Content Placeholder 5"/>
          <p:cNvSpPr>
            <a:spLocks noGrp="1"/>
          </p:cNvSpPr>
          <p:nvPr>
            <p:ph idx="1"/>
          </p:nvPr>
        </p:nvSpPr>
        <p:spPr>
          <a:xfrm>
            <a:off x="0" y="1066800"/>
            <a:ext cx="9144000" cy="5791200"/>
          </a:xfrm>
        </p:spPr>
        <p:txBody>
          <a:bodyPr>
            <a:noAutofit/>
          </a:bodyPr>
          <a:lstStyle/>
          <a:p>
            <a:pPr>
              <a:lnSpc>
                <a:spcPct val="90000"/>
              </a:lnSpc>
              <a:spcBef>
                <a:spcPts val="0"/>
              </a:spcBef>
            </a:pPr>
            <a:r>
              <a:rPr lang="en-US" b="1" dirty="0">
                <a:solidFill>
                  <a:srgbClr val="002060"/>
                </a:solidFill>
              </a:rPr>
              <a:t>Revelation 17:4 </a:t>
            </a:r>
            <a:r>
              <a:rPr lang="en-US" dirty="0">
                <a:solidFill>
                  <a:srgbClr val="002060"/>
                </a:solidFill>
              </a:rPr>
              <a:t>The woman was clothed in purple and scarlet</a:t>
            </a:r>
            <a:r>
              <a:rPr lang="en-US" spc="-150" dirty="0">
                <a:solidFill>
                  <a:srgbClr val="002060"/>
                </a:solidFill>
              </a:rPr>
              <a:t>, and </a:t>
            </a:r>
            <a:r>
              <a:rPr lang="en-US" dirty="0">
                <a:solidFill>
                  <a:srgbClr val="002060"/>
                </a:solidFill>
              </a:rPr>
              <a:t>adorned with gold and precious stones and pearls, having in her hand a gold cup </a:t>
            </a:r>
            <a:r>
              <a:rPr lang="en-US" spc="-150" dirty="0">
                <a:solidFill>
                  <a:srgbClr val="002060"/>
                </a:solidFill>
              </a:rPr>
              <a:t>full of </a:t>
            </a:r>
            <a:r>
              <a:rPr lang="en-US" dirty="0" err="1">
                <a:solidFill>
                  <a:srgbClr val="002060"/>
                </a:solidFill>
              </a:rPr>
              <a:t>abom</a:t>
            </a:r>
            <a:r>
              <a:rPr lang="en-US" dirty="0">
                <a:solidFill>
                  <a:srgbClr val="002060"/>
                </a:solidFill>
              </a:rPr>
              <a:t>-         </a:t>
            </a:r>
            <a:r>
              <a:rPr lang="en-US" dirty="0" err="1">
                <a:solidFill>
                  <a:srgbClr val="002060"/>
                </a:solidFill>
              </a:rPr>
              <a:t>inations</a:t>
            </a:r>
            <a:r>
              <a:rPr lang="en-US" dirty="0">
                <a:solidFill>
                  <a:srgbClr val="002060"/>
                </a:solidFill>
              </a:rPr>
              <a:t> and of the unclean things of her immorality…</a:t>
            </a:r>
            <a:br>
              <a:rPr lang="en-US" dirty="0">
                <a:solidFill>
                  <a:srgbClr val="002060"/>
                </a:solidFill>
              </a:rPr>
            </a:br>
            <a:endParaRPr lang="en-US" dirty="0">
              <a:solidFill>
                <a:srgbClr val="002060"/>
              </a:solidFill>
              <a:latin typeface="Tahoma" pitchFamily="34" charset="0"/>
              <a:ea typeface="Tahoma" pitchFamily="34" charset="0"/>
              <a:cs typeface="Tahoma" pitchFamily="34" charset="0"/>
            </a:endParaRPr>
          </a:p>
        </p:txBody>
      </p:sp>
      <p:pic>
        <p:nvPicPr>
          <p:cNvPr id="10242" name="Picture 2" descr="https://classconnection.s3.amazonaws.com/718/flashcards/411718/png/41319211101507.png"/>
          <p:cNvPicPr>
            <a:picLocks noChangeAspect="1" noChangeArrowheads="1"/>
          </p:cNvPicPr>
          <p:nvPr/>
        </p:nvPicPr>
        <p:blipFill>
          <a:blip r:embed="rId2" cstate="print"/>
          <a:srcRect/>
          <a:stretch>
            <a:fillRect/>
          </a:stretch>
        </p:blipFill>
        <p:spPr bwMode="auto">
          <a:xfrm>
            <a:off x="304800" y="2743200"/>
            <a:ext cx="2172615" cy="4114800"/>
          </a:xfrm>
          <a:prstGeom prst="rect">
            <a:avLst/>
          </a:prstGeom>
          <a:noFill/>
        </p:spPr>
      </p:pic>
      <p:pic>
        <p:nvPicPr>
          <p:cNvPr id="10244" name="Picture 4" descr="https://2.bp.blogspot.com/_W7UCmSjCuNE/RaQd8FIni5I/AAAAAAAAAD8/gg5IgTi5oKM/s320/hadrian-crescent%2520and%2520star.jpg"/>
          <p:cNvPicPr>
            <a:picLocks noChangeAspect="1" noChangeArrowheads="1"/>
          </p:cNvPicPr>
          <p:nvPr/>
        </p:nvPicPr>
        <p:blipFill>
          <a:blip r:embed="rId3" cstate="print"/>
          <a:srcRect/>
          <a:stretch>
            <a:fillRect/>
          </a:stretch>
        </p:blipFill>
        <p:spPr bwMode="auto">
          <a:xfrm>
            <a:off x="2819400" y="2743200"/>
            <a:ext cx="3048000" cy="1552576"/>
          </a:xfrm>
          <a:prstGeom prst="rect">
            <a:avLst/>
          </a:prstGeom>
          <a:noFill/>
        </p:spPr>
      </p:pic>
      <p:pic>
        <p:nvPicPr>
          <p:cNvPr id="10246" name="Picture 6" descr="https://tse1.mm.bing.net/th?id=OIP.lhyRfFdJbji8K1quMfojwQAAAA&amp;pid=15.1&amp;P=0&amp;w=300&amp;h=300"/>
          <p:cNvPicPr>
            <a:picLocks noChangeAspect="1" noChangeArrowheads="1"/>
          </p:cNvPicPr>
          <p:nvPr/>
        </p:nvPicPr>
        <p:blipFill>
          <a:blip r:embed="rId4" cstate="print"/>
          <a:srcRect/>
          <a:stretch>
            <a:fillRect/>
          </a:stretch>
        </p:blipFill>
        <p:spPr bwMode="auto">
          <a:xfrm>
            <a:off x="2819400" y="4419600"/>
            <a:ext cx="2619375" cy="2609851"/>
          </a:xfrm>
          <a:prstGeom prst="rect">
            <a:avLst/>
          </a:prstGeom>
          <a:noFill/>
        </p:spPr>
      </p:pic>
      <p:pic>
        <p:nvPicPr>
          <p:cNvPr id="10250" name="Picture 10" descr="http://www.catholicvote.org/wp-content/uploads/2014/03/golden-calf.jpg"/>
          <p:cNvPicPr>
            <a:picLocks noChangeAspect="1" noChangeArrowheads="1"/>
          </p:cNvPicPr>
          <p:nvPr/>
        </p:nvPicPr>
        <p:blipFill>
          <a:blip r:embed="rId5" cstate="print"/>
          <a:srcRect/>
          <a:stretch>
            <a:fillRect/>
          </a:stretch>
        </p:blipFill>
        <p:spPr bwMode="auto">
          <a:xfrm>
            <a:off x="5943600" y="2895600"/>
            <a:ext cx="3426822" cy="3657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eter Bruegel the Elder - The Tower of Babel (Vienna) - Google Art Project.jpg"/>
          <p:cNvPicPr>
            <a:picLocks noChangeAspect="1" noChangeArrowheads="1"/>
          </p:cNvPicPr>
          <p:nvPr/>
        </p:nvPicPr>
        <p:blipFill>
          <a:blip r:embed="rId2" cstate="print"/>
          <a:srcRect/>
          <a:stretch>
            <a:fillRect/>
          </a:stretch>
        </p:blipFill>
        <p:spPr bwMode="auto">
          <a:xfrm>
            <a:off x="152400" y="228600"/>
            <a:ext cx="4468089" cy="3276600"/>
          </a:xfrm>
          <a:prstGeom prst="rect">
            <a:avLst/>
          </a:prstGeom>
          <a:noFill/>
        </p:spPr>
      </p:pic>
      <p:pic>
        <p:nvPicPr>
          <p:cNvPr id="2052" name="Picture 4" descr="http://www.nowtheendbegins.com/wp-content/uploads/2015/02/europe-many-tongues-one-voice-parliament-building-tower-of-babel-babylon.jpg"/>
          <p:cNvPicPr>
            <a:picLocks noChangeAspect="1" noChangeArrowheads="1"/>
          </p:cNvPicPr>
          <p:nvPr/>
        </p:nvPicPr>
        <p:blipFill>
          <a:blip r:embed="rId3" cstate="print"/>
          <a:srcRect/>
          <a:stretch>
            <a:fillRect/>
          </a:stretch>
        </p:blipFill>
        <p:spPr bwMode="auto">
          <a:xfrm>
            <a:off x="4724400" y="609600"/>
            <a:ext cx="4114800" cy="5740810"/>
          </a:xfrm>
          <a:prstGeom prst="rect">
            <a:avLst/>
          </a:prstGeom>
          <a:noFill/>
        </p:spPr>
      </p:pic>
      <p:sp>
        <p:nvSpPr>
          <p:cNvPr id="7" name="TextBox 6"/>
          <p:cNvSpPr txBox="1"/>
          <p:nvPr/>
        </p:nvSpPr>
        <p:spPr>
          <a:xfrm>
            <a:off x="4800600" y="152400"/>
            <a:ext cx="2134559" cy="369332"/>
          </a:xfrm>
          <a:prstGeom prst="rect">
            <a:avLst/>
          </a:prstGeom>
          <a:noFill/>
        </p:spPr>
        <p:txBody>
          <a:bodyPr wrap="none" rtlCol="0">
            <a:spAutoFit/>
          </a:bodyPr>
          <a:lstStyle/>
          <a:p>
            <a:r>
              <a:rPr lang="en-US" dirty="0"/>
              <a:t>Peter </a:t>
            </a:r>
            <a:r>
              <a:rPr lang="en-US" dirty="0" err="1"/>
              <a:t>Bruegel</a:t>
            </a:r>
            <a:r>
              <a:rPr lang="en-US" dirty="0"/>
              <a:t> 1563</a:t>
            </a:r>
          </a:p>
        </p:txBody>
      </p:sp>
      <p:pic>
        <p:nvPicPr>
          <p:cNvPr id="2055" name="Picture 7"/>
          <p:cNvPicPr>
            <a:picLocks noChangeAspect="1" noChangeArrowheads="1"/>
          </p:cNvPicPr>
          <p:nvPr/>
        </p:nvPicPr>
        <p:blipFill>
          <a:blip r:embed="rId4" cstate="print"/>
          <a:srcRect/>
          <a:stretch>
            <a:fillRect/>
          </a:stretch>
        </p:blipFill>
        <p:spPr bwMode="auto">
          <a:xfrm>
            <a:off x="228600" y="3657600"/>
            <a:ext cx="4114800" cy="3055942"/>
          </a:xfrm>
          <a:prstGeom prst="rect">
            <a:avLst/>
          </a:prstGeom>
          <a:noFill/>
          <a:ln w="9525">
            <a:noFill/>
            <a:miter lim="800000"/>
            <a:headEnd/>
            <a:tailEnd/>
          </a:ln>
        </p:spPr>
      </p:pic>
      <p:cxnSp>
        <p:nvCxnSpPr>
          <p:cNvPr id="11" name="Straight Arrow Connector 10"/>
          <p:cNvCxnSpPr>
            <a:stCxn id="7" idx="1"/>
          </p:cNvCxnSpPr>
          <p:nvPr/>
        </p:nvCxnSpPr>
        <p:spPr>
          <a:xfrm flipH="1">
            <a:off x="4648200" y="337066"/>
            <a:ext cx="152400" cy="439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0" y="6400800"/>
            <a:ext cx="4267200" cy="369332"/>
          </a:xfrm>
          <a:prstGeom prst="rect">
            <a:avLst/>
          </a:prstGeom>
          <a:noFill/>
        </p:spPr>
        <p:txBody>
          <a:bodyPr wrap="square" rtlCol="0">
            <a:spAutoFit/>
          </a:bodyPr>
          <a:lstStyle/>
          <a:p>
            <a:r>
              <a:rPr lang="en-US" dirty="0"/>
              <a:t>EU Parliament, </a:t>
            </a:r>
            <a:r>
              <a:rPr lang="en-US" dirty="0" err="1"/>
              <a:t>Strawbourg</a:t>
            </a:r>
            <a:r>
              <a:rPr lang="en-US"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8610600" cy="7010400"/>
          </a:xfrm>
        </p:spPr>
        <p:txBody>
          <a:bodyPr>
            <a:normAutofit fontScale="90000"/>
          </a:bodyPr>
          <a:lstStyle/>
          <a:p>
            <a:pPr algn="l"/>
            <a:br>
              <a:rPr lang="en-US" dirty="0"/>
            </a:br>
            <a:r>
              <a:rPr lang="en-US" dirty="0"/>
              <a:t>Creation – </a:t>
            </a:r>
            <a:br>
              <a:rPr lang="en-US" dirty="0"/>
            </a:br>
            <a:r>
              <a:rPr lang="en-US" dirty="0" err="1"/>
              <a:t>Nephilim</a:t>
            </a:r>
            <a:r>
              <a:rPr lang="en-US" dirty="0"/>
              <a:t>/sin/making a name –</a:t>
            </a:r>
            <a:br>
              <a:rPr lang="en-US" dirty="0"/>
            </a:br>
            <a:r>
              <a:rPr lang="en-US" dirty="0"/>
              <a:t>Noah/flood –</a:t>
            </a:r>
            <a:br>
              <a:rPr lang="en-US" dirty="0"/>
            </a:br>
            <a:r>
              <a:rPr lang="en-US" dirty="0"/>
              <a:t>Nimrod/Babel/</a:t>
            </a:r>
            <a:r>
              <a:rPr lang="en-US" dirty="0" err="1"/>
              <a:t>Marduk</a:t>
            </a:r>
            <a:r>
              <a:rPr lang="en-US" dirty="0"/>
              <a:t>, Sin/Ishtar/</a:t>
            </a:r>
            <a:br>
              <a:rPr lang="en-US" dirty="0"/>
            </a:br>
            <a:r>
              <a:rPr lang="en-US" dirty="0"/>
              <a:t>   making a name</a:t>
            </a:r>
            <a:br>
              <a:rPr lang="en-US" dirty="0"/>
            </a:br>
            <a:r>
              <a:rPr lang="en-US" dirty="0"/>
              <a:t>Abram called; covenant for land –</a:t>
            </a:r>
            <a:br>
              <a:rPr lang="en-US" dirty="0"/>
            </a:br>
            <a:r>
              <a:rPr lang="en-US" dirty="0"/>
              <a:t>Isaac, Jacob (Israel) – </a:t>
            </a:r>
            <a:br>
              <a:rPr lang="en-US" dirty="0"/>
            </a:br>
            <a:r>
              <a:rPr lang="en-US" dirty="0"/>
              <a:t>Egypt - Moses (law)</a:t>
            </a:r>
            <a:br>
              <a:rPr lang="en-US" dirty="0"/>
            </a:br>
            <a:br>
              <a:rPr lang="en-US" sz="1300" dirty="0"/>
            </a:br>
            <a:r>
              <a:rPr lang="en-US" sz="3100" dirty="0"/>
              <a:t>Noah –</a:t>
            </a:r>
            <a:r>
              <a:rPr lang="en-US" sz="3100" b="1" dirty="0"/>
              <a:t> Shem </a:t>
            </a:r>
            <a:r>
              <a:rPr lang="en-US" sz="3100" dirty="0"/>
              <a:t>– </a:t>
            </a:r>
            <a:r>
              <a:rPr lang="en-US" sz="3100" dirty="0" err="1"/>
              <a:t>Arpachshad</a:t>
            </a:r>
            <a:r>
              <a:rPr lang="en-US" sz="3100" dirty="0"/>
              <a:t> – </a:t>
            </a:r>
            <a:r>
              <a:rPr lang="en-US" sz="3100" dirty="0" err="1"/>
              <a:t>Shelah</a:t>
            </a:r>
            <a:r>
              <a:rPr lang="en-US" sz="3100" dirty="0"/>
              <a:t> – </a:t>
            </a:r>
            <a:r>
              <a:rPr lang="en-US" sz="3100" b="1" dirty="0" err="1"/>
              <a:t>Eber</a:t>
            </a:r>
            <a:r>
              <a:rPr lang="en-US" sz="3100" dirty="0"/>
              <a:t> (Hebrews)</a:t>
            </a:r>
            <a:br>
              <a:rPr lang="en-US" sz="3100" dirty="0"/>
            </a:br>
            <a:r>
              <a:rPr lang="en-US" sz="3100" dirty="0" err="1"/>
              <a:t>Peleg</a:t>
            </a:r>
            <a:r>
              <a:rPr lang="en-US" sz="3100" dirty="0"/>
              <a:t>, </a:t>
            </a:r>
            <a:r>
              <a:rPr lang="en-US" sz="3100" dirty="0" err="1"/>
              <a:t>Reu</a:t>
            </a:r>
            <a:r>
              <a:rPr lang="en-US" sz="3100" dirty="0"/>
              <a:t>, </a:t>
            </a:r>
            <a:r>
              <a:rPr lang="en-US" sz="3100" dirty="0" err="1"/>
              <a:t>Serug</a:t>
            </a:r>
            <a:r>
              <a:rPr lang="en-US" sz="3100" dirty="0"/>
              <a:t>, </a:t>
            </a:r>
            <a:r>
              <a:rPr lang="en-US" sz="3100" dirty="0" err="1"/>
              <a:t>Nahor</a:t>
            </a:r>
            <a:r>
              <a:rPr lang="en-US" sz="3100" dirty="0"/>
              <a:t>, </a:t>
            </a:r>
            <a:r>
              <a:rPr lang="en-US" sz="3100" dirty="0" err="1"/>
              <a:t>Terah</a:t>
            </a:r>
            <a:r>
              <a:rPr lang="en-US" sz="3100" dirty="0"/>
              <a:t>, Abram, Isaac, </a:t>
            </a:r>
            <a:br>
              <a:rPr lang="en-US" sz="3100" dirty="0"/>
            </a:br>
            <a:r>
              <a:rPr lang="en-US" sz="3100" dirty="0"/>
              <a:t>Jacob </a:t>
            </a:r>
            <a:r>
              <a:rPr lang="en-US" sz="3100" b="1" dirty="0"/>
              <a:t>(Israelites)</a:t>
            </a:r>
            <a:br>
              <a:rPr lang="en-US" sz="3100" b="1" dirty="0"/>
            </a:br>
            <a:br>
              <a:rPr lang="en-US" sz="3100" dirty="0"/>
            </a:br>
            <a:endParaRPr lang="en-US" sz="3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rPr>
              <a:t>LAWS TO GOVERN</a:t>
            </a:r>
          </a:p>
        </p:txBody>
      </p:sp>
      <p:sp>
        <p:nvSpPr>
          <p:cNvPr id="3" name="Content Placeholder 2"/>
          <p:cNvSpPr>
            <a:spLocks noGrp="1"/>
          </p:cNvSpPr>
          <p:nvPr>
            <p:ph idx="1"/>
          </p:nvPr>
        </p:nvSpPr>
        <p:spPr>
          <a:xfrm>
            <a:off x="0" y="990600"/>
            <a:ext cx="9144000" cy="5867400"/>
          </a:xfrm>
        </p:spPr>
        <p:txBody>
          <a:bodyPr>
            <a:normAutofit/>
          </a:bodyPr>
          <a:lstStyle/>
          <a:p>
            <a:pPr>
              <a:lnSpc>
                <a:spcPct val="90000"/>
              </a:lnSpc>
              <a:spcBef>
                <a:spcPts val="100"/>
              </a:spcBef>
            </a:pPr>
            <a:r>
              <a:rPr lang="en-US" dirty="0"/>
              <a:t> </a:t>
            </a:r>
            <a:r>
              <a:rPr lang="en-US" dirty="0">
                <a:solidFill>
                  <a:srgbClr val="002060"/>
                </a:solidFill>
              </a:rPr>
              <a:t>When they left Egypt, God gave the Law to Moses to govern the people</a:t>
            </a:r>
          </a:p>
          <a:p>
            <a:pPr>
              <a:lnSpc>
                <a:spcPct val="90000"/>
              </a:lnSpc>
              <a:spcBef>
                <a:spcPts val="100"/>
              </a:spcBef>
            </a:pPr>
            <a:r>
              <a:rPr lang="en-US" b="1" dirty="0">
                <a:solidFill>
                  <a:srgbClr val="002060"/>
                </a:solidFill>
              </a:rPr>
              <a:t>Exodus 19:12-13 </a:t>
            </a:r>
            <a:r>
              <a:rPr lang="en-US" dirty="0">
                <a:solidFill>
                  <a:srgbClr val="002060"/>
                </a:solidFill>
              </a:rPr>
              <a:t>"You shall set bounds for the people all around, saying, 'Beware that you do not go up on the mountain or touch the border of it; whoever touches the mountain shall surely be put to death. No hand shall touch him, but he shall surely be stoned or shot through; whether beast or man, he shall not live.' When the ram's horn sounds a long blast, they shall come up to the mountain." </a:t>
            </a:r>
          </a:p>
          <a:p>
            <a:pPr>
              <a:lnSpc>
                <a:spcPct val="90000"/>
              </a:lnSpc>
              <a:spcBef>
                <a:spcPts val="100"/>
              </a:spcBef>
            </a:pPr>
            <a:r>
              <a:rPr lang="en-US" dirty="0">
                <a:solidFill>
                  <a:srgbClr val="002060"/>
                </a:solidFill>
              </a:rPr>
              <a:t>The Law included the 10 commandments and more</a:t>
            </a:r>
          </a:p>
          <a:p>
            <a:pPr>
              <a:lnSpc>
                <a:spcPct val="90000"/>
              </a:lnSpc>
              <a:spcBef>
                <a:spcPts val="100"/>
              </a:spcBef>
            </a:pPr>
            <a:r>
              <a:rPr lang="en-US" dirty="0">
                <a:solidFill>
                  <a:srgbClr val="002060"/>
                </a:solidFill>
              </a:rPr>
              <a:t> Today we will concern ourselves with the Tabernacle, its purpose, and its meaning; we specifically want to know how it was “summed up in Christ.”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tse2.mm.bing.net/th?id=OIP.uv55vcVqDRGX7lITWn3w0AHaFl&amp;pid=Api&amp;P=0&amp;w=217&amp;h=164"/>
          <p:cNvPicPr>
            <a:picLocks noChangeAspect="1" noChangeArrowheads="1"/>
          </p:cNvPicPr>
          <p:nvPr/>
        </p:nvPicPr>
        <p:blipFill>
          <a:blip r:embed="rId2" cstate="print">
            <a:lum bright="10000"/>
          </a:blip>
          <a:srcRect/>
          <a:stretch>
            <a:fillRect/>
          </a:stretch>
        </p:blipFill>
        <p:spPr bwMode="auto">
          <a:xfrm>
            <a:off x="1676400" y="1143000"/>
            <a:ext cx="5943600" cy="449193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IN THE TABERNACLE</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228600" y="1143000"/>
            <a:ext cx="9635067" cy="541972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rPr>
              <a:t>THE OLD AND THE NEW</a:t>
            </a:r>
          </a:p>
        </p:txBody>
      </p:sp>
      <p:sp>
        <p:nvSpPr>
          <p:cNvPr id="3" name="Content Placeholder 2"/>
          <p:cNvSpPr>
            <a:spLocks noGrp="1"/>
          </p:cNvSpPr>
          <p:nvPr>
            <p:ph idx="1"/>
          </p:nvPr>
        </p:nvSpPr>
        <p:spPr>
          <a:xfrm>
            <a:off x="0" y="990600"/>
            <a:ext cx="9144000" cy="5867400"/>
          </a:xfrm>
        </p:spPr>
        <p:txBody>
          <a:bodyPr>
            <a:normAutofit fontScale="92500"/>
          </a:bodyPr>
          <a:lstStyle/>
          <a:p>
            <a:pPr>
              <a:lnSpc>
                <a:spcPct val="90000"/>
              </a:lnSpc>
              <a:spcBef>
                <a:spcPts val="100"/>
              </a:spcBef>
            </a:pPr>
            <a:r>
              <a:rPr lang="en-US" b="1" dirty="0">
                <a:solidFill>
                  <a:srgbClr val="002060"/>
                </a:solidFill>
              </a:rPr>
              <a:t>Galatians 2:15-16 </a:t>
            </a:r>
            <a:r>
              <a:rPr lang="en-US" dirty="0">
                <a:solidFill>
                  <a:srgbClr val="002060"/>
                </a:solidFill>
              </a:rPr>
              <a:t>"We </a:t>
            </a:r>
            <a:r>
              <a:rPr lang="en-US" i="1" dirty="0">
                <a:solidFill>
                  <a:srgbClr val="002060"/>
                </a:solidFill>
              </a:rPr>
              <a:t>are</a:t>
            </a:r>
            <a:r>
              <a:rPr lang="en-US" dirty="0">
                <a:solidFill>
                  <a:srgbClr val="002060"/>
                </a:solidFill>
              </a:rPr>
              <a:t> Jews by nature and not sinners from among the Gentiles; nevertheless knowing that a man is not justified by the works of the Law but through faith in Christ Jesus, even we have believed in Christ Jesus, so that we may be justified by faith in Christ and not by the works of the Law; since by the works of the Law no flesh will be justified. </a:t>
            </a:r>
          </a:p>
          <a:p>
            <a:pPr>
              <a:lnSpc>
                <a:spcPct val="90000"/>
              </a:lnSpc>
              <a:spcBef>
                <a:spcPts val="100"/>
              </a:spcBef>
            </a:pPr>
            <a:r>
              <a:rPr lang="en-US" b="1" dirty="0">
                <a:solidFill>
                  <a:srgbClr val="002060"/>
                </a:solidFill>
              </a:rPr>
              <a:t>Galatians 3:19-21 </a:t>
            </a:r>
            <a:r>
              <a:rPr lang="en-US" dirty="0">
                <a:solidFill>
                  <a:srgbClr val="002060"/>
                </a:solidFill>
              </a:rPr>
              <a:t>Why the Law then? It was added because of transgressions, having been ordained through angels by the agency of a mediator, until the seed would come to whom the promise had been made. Now a mediator is not for one </a:t>
            </a:r>
            <a:r>
              <a:rPr lang="en-US" i="1" dirty="0">
                <a:solidFill>
                  <a:srgbClr val="002060"/>
                </a:solidFill>
              </a:rPr>
              <a:t>party only;</a:t>
            </a:r>
            <a:r>
              <a:rPr lang="en-US" dirty="0">
                <a:solidFill>
                  <a:srgbClr val="002060"/>
                </a:solidFill>
              </a:rPr>
              <a:t> whereas God is </a:t>
            </a:r>
            <a:r>
              <a:rPr lang="en-US" i="1" dirty="0">
                <a:solidFill>
                  <a:srgbClr val="002060"/>
                </a:solidFill>
              </a:rPr>
              <a:t>only</a:t>
            </a:r>
            <a:r>
              <a:rPr lang="en-US" dirty="0">
                <a:solidFill>
                  <a:srgbClr val="002060"/>
                </a:solidFill>
              </a:rPr>
              <a:t> one. Is the Law then contrary to the promises of God? May it never be! For if a law had been given which was able to impart life, then righteousness would indeed have been based on law.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a:solidFill>
                  <a:srgbClr val="002060"/>
                </a:solidFill>
              </a:rPr>
              <a:t>THE COMPARISON</a:t>
            </a:r>
          </a:p>
        </p:txBody>
      </p:sp>
      <p:sp>
        <p:nvSpPr>
          <p:cNvPr id="3" name="Content Placeholder 2"/>
          <p:cNvSpPr>
            <a:spLocks noGrp="1"/>
          </p:cNvSpPr>
          <p:nvPr>
            <p:ph sz="half" idx="1"/>
          </p:nvPr>
        </p:nvSpPr>
        <p:spPr>
          <a:xfrm>
            <a:off x="0" y="1066800"/>
            <a:ext cx="4495800" cy="3200400"/>
          </a:xfrm>
        </p:spPr>
        <p:txBody>
          <a:bodyPr>
            <a:normAutofit lnSpcReduction="10000"/>
          </a:bodyPr>
          <a:lstStyle/>
          <a:p>
            <a:pPr>
              <a:lnSpc>
                <a:spcPct val="90000"/>
              </a:lnSpc>
              <a:spcBef>
                <a:spcPts val="100"/>
              </a:spcBef>
            </a:pPr>
            <a:r>
              <a:rPr lang="en-US" dirty="0">
                <a:solidFill>
                  <a:srgbClr val="002060"/>
                </a:solidFill>
              </a:rPr>
              <a:t>Ministry of death and condemnation</a:t>
            </a:r>
          </a:p>
          <a:p>
            <a:pPr>
              <a:lnSpc>
                <a:spcPct val="90000"/>
              </a:lnSpc>
              <a:spcBef>
                <a:spcPts val="100"/>
              </a:spcBef>
            </a:pPr>
            <a:r>
              <a:rPr lang="en-US" dirty="0">
                <a:solidFill>
                  <a:srgbClr val="002060"/>
                </a:solidFill>
              </a:rPr>
              <a:t>Bondwoman/slave/Hagar</a:t>
            </a:r>
          </a:p>
          <a:p>
            <a:pPr>
              <a:lnSpc>
                <a:spcPct val="90000"/>
              </a:lnSpc>
              <a:spcBef>
                <a:spcPts val="100"/>
              </a:spcBef>
            </a:pPr>
            <a:r>
              <a:rPr lang="en-US" dirty="0">
                <a:solidFill>
                  <a:srgbClr val="002060"/>
                </a:solidFill>
              </a:rPr>
              <a:t>Old Covenant	</a:t>
            </a:r>
          </a:p>
          <a:p>
            <a:pPr>
              <a:lnSpc>
                <a:spcPct val="90000"/>
              </a:lnSpc>
              <a:spcBef>
                <a:spcPts val="100"/>
              </a:spcBef>
            </a:pPr>
            <a:r>
              <a:rPr lang="en-US" dirty="0">
                <a:solidFill>
                  <a:srgbClr val="002060"/>
                </a:solidFill>
              </a:rPr>
              <a:t>Present Jerusalem</a:t>
            </a:r>
          </a:p>
          <a:p>
            <a:pPr>
              <a:lnSpc>
                <a:spcPct val="90000"/>
              </a:lnSpc>
              <a:spcBef>
                <a:spcPts val="100"/>
              </a:spcBef>
            </a:pPr>
            <a:r>
              <a:rPr lang="en-US" dirty="0">
                <a:solidFill>
                  <a:srgbClr val="002060"/>
                </a:solidFill>
              </a:rPr>
              <a:t>Sinai: mountain that could be touched resulting in death</a:t>
            </a:r>
          </a:p>
        </p:txBody>
      </p:sp>
      <p:sp>
        <p:nvSpPr>
          <p:cNvPr id="4" name="Content Placeholder 3"/>
          <p:cNvSpPr>
            <a:spLocks noGrp="1"/>
          </p:cNvSpPr>
          <p:nvPr>
            <p:ph sz="half" idx="2"/>
          </p:nvPr>
        </p:nvSpPr>
        <p:spPr>
          <a:xfrm>
            <a:off x="4648200" y="1066800"/>
            <a:ext cx="4495800" cy="3733800"/>
          </a:xfrm>
        </p:spPr>
        <p:txBody>
          <a:bodyPr>
            <a:normAutofit lnSpcReduction="10000"/>
          </a:bodyPr>
          <a:lstStyle/>
          <a:p>
            <a:pPr>
              <a:lnSpc>
                <a:spcPct val="90000"/>
              </a:lnSpc>
              <a:spcBef>
                <a:spcPts val="100"/>
              </a:spcBef>
            </a:pPr>
            <a:r>
              <a:rPr lang="en-US" dirty="0">
                <a:solidFill>
                  <a:srgbClr val="002060"/>
                </a:solidFill>
              </a:rPr>
              <a:t>Ministry of Spirit/glory </a:t>
            </a:r>
          </a:p>
          <a:p>
            <a:pPr>
              <a:lnSpc>
                <a:spcPct val="90000"/>
              </a:lnSpc>
              <a:spcBef>
                <a:spcPts val="100"/>
              </a:spcBef>
            </a:pPr>
            <a:r>
              <a:rPr lang="en-US" dirty="0">
                <a:solidFill>
                  <a:srgbClr val="002060"/>
                </a:solidFill>
              </a:rPr>
              <a:t>Free woman/Sarah</a:t>
            </a:r>
          </a:p>
          <a:p>
            <a:pPr>
              <a:lnSpc>
                <a:spcPct val="90000"/>
              </a:lnSpc>
              <a:spcBef>
                <a:spcPts val="100"/>
              </a:spcBef>
            </a:pPr>
            <a:r>
              <a:rPr lang="en-US" dirty="0">
                <a:solidFill>
                  <a:srgbClr val="002060"/>
                </a:solidFill>
              </a:rPr>
              <a:t>New Covenant/Zion</a:t>
            </a:r>
          </a:p>
          <a:p>
            <a:pPr>
              <a:lnSpc>
                <a:spcPct val="90000"/>
              </a:lnSpc>
              <a:spcBef>
                <a:spcPts val="100"/>
              </a:spcBef>
            </a:pPr>
            <a:r>
              <a:rPr lang="en-US" dirty="0">
                <a:solidFill>
                  <a:srgbClr val="002060"/>
                </a:solidFill>
              </a:rPr>
              <a:t>New Jerusalem</a:t>
            </a:r>
          </a:p>
          <a:p>
            <a:pPr>
              <a:lnSpc>
                <a:spcPct val="90000"/>
              </a:lnSpc>
              <a:spcBef>
                <a:spcPts val="100"/>
              </a:spcBef>
            </a:pPr>
            <a:r>
              <a:rPr lang="en-US" sz="2600" b="1" dirty="0">
                <a:solidFill>
                  <a:srgbClr val="002060"/>
                </a:solidFill>
              </a:rPr>
              <a:t>Hebrews</a:t>
            </a:r>
            <a:r>
              <a:rPr lang="en-US" sz="2600" b="1" spc="-150" dirty="0">
                <a:solidFill>
                  <a:srgbClr val="002060"/>
                </a:solidFill>
              </a:rPr>
              <a:t> 12:18  </a:t>
            </a:r>
            <a:r>
              <a:rPr lang="en-US" sz="2600" dirty="0">
                <a:solidFill>
                  <a:srgbClr val="002060"/>
                </a:solidFill>
              </a:rPr>
              <a:t>For you have not come to </a:t>
            </a:r>
            <a:r>
              <a:rPr lang="en-US" sz="2600" i="1" dirty="0">
                <a:solidFill>
                  <a:srgbClr val="002060"/>
                </a:solidFill>
              </a:rPr>
              <a:t>a mountain</a:t>
            </a:r>
            <a:r>
              <a:rPr lang="en-US" sz="2600" dirty="0">
                <a:solidFill>
                  <a:srgbClr val="002060"/>
                </a:solidFill>
              </a:rPr>
              <a:t> that can be touched and to a blazing fire, and to darkness and gloom and whirlwind… </a:t>
            </a:r>
            <a:br>
              <a:rPr lang="en-US" sz="2600" dirty="0">
                <a:solidFill>
                  <a:srgbClr val="002060"/>
                </a:solidFill>
              </a:rPr>
            </a:br>
            <a:endParaRPr lang="en-US" sz="2600" dirty="0">
              <a:solidFill>
                <a:srgbClr val="002060"/>
              </a:solidFill>
            </a:endParaRPr>
          </a:p>
          <a:p>
            <a:pPr>
              <a:lnSpc>
                <a:spcPct val="90000"/>
              </a:lnSpc>
              <a:spcBef>
                <a:spcPts val="100"/>
              </a:spcBef>
            </a:pPr>
            <a:endParaRPr lang="en-US" dirty="0">
              <a:solidFill>
                <a:srgbClr val="002060"/>
              </a:solidFill>
            </a:endParaRPr>
          </a:p>
        </p:txBody>
      </p:sp>
      <p:sp>
        <p:nvSpPr>
          <p:cNvPr id="6" name="TextBox 5"/>
          <p:cNvSpPr txBox="1"/>
          <p:nvPr/>
        </p:nvSpPr>
        <p:spPr>
          <a:xfrm>
            <a:off x="152400" y="4605076"/>
            <a:ext cx="8991600" cy="2252924"/>
          </a:xfrm>
          <a:prstGeom prst="rect">
            <a:avLst/>
          </a:prstGeom>
          <a:noFill/>
        </p:spPr>
        <p:txBody>
          <a:bodyPr wrap="square" rtlCol="0">
            <a:spAutoFit/>
          </a:bodyPr>
          <a:lstStyle/>
          <a:p>
            <a:pPr>
              <a:lnSpc>
                <a:spcPct val="90000"/>
              </a:lnSpc>
            </a:pPr>
            <a:r>
              <a:rPr lang="en-US" sz="2600" b="1" dirty="0">
                <a:solidFill>
                  <a:srgbClr val="002060"/>
                </a:solidFill>
              </a:rPr>
              <a:t>Galatians 5:16-18 </a:t>
            </a:r>
            <a:r>
              <a:rPr lang="en-US" sz="2600" dirty="0">
                <a:solidFill>
                  <a:srgbClr val="002060"/>
                </a:solidFill>
              </a:rPr>
              <a:t> But I say, walk by the Spirit, and you will not carry out the desire of the flesh. For the flesh sets its desire against the Spirit, and the Spirit against the flesh; for these are in opposition to one another, so that you may not do the things that you please.  But if you are led by the Spirit, you are not under the Law.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a:solidFill>
                  <a:srgbClr val="002060"/>
                </a:solidFill>
              </a:rPr>
              <a:t>VERSE FOR THE JOURNEY</a:t>
            </a:r>
          </a:p>
        </p:txBody>
      </p:sp>
      <p:sp>
        <p:nvSpPr>
          <p:cNvPr id="3" name="Content Placeholder 2"/>
          <p:cNvSpPr>
            <a:spLocks noGrp="1"/>
          </p:cNvSpPr>
          <p:nvPr>
            <p:ph idx="1"/>
          </p:nvPr>
        </p:nvSpPr>
        <p:spPr>
          <a:xfrm>
            <a:off x="0" y="914400"/>
            <a:ext cx="9144000" cy="5943600"/>
          </a:xfrm>
        </p:spPr>
        <p:txBody>
          <a:bodyPr>
            <a:noAutofit/>
          </a:bodyPr>
          <a:lstStyle/>
          <a:p>
            <a:pPr>
              <a:lnSpc>
                <a:spcPct val="90000"/>
              </a:lnSpc>
              <a:spcBef>
                <a:spcPts val="300"/>
              </a:spcBef>
            </a:pPr>
            <a:r>
              <a:rPr lang="en-US" b="1" dirty="0">
                <a:solidFill>
                  <a:srgbClr val="002060"/>
                </a:solidFill>
              </a:rPr>
              <a:t>Ephesians 1:9-12 </a:t>
            </a:r>
            <a:r>
              <a:rPr lang="en-US" dirty="0">
                <a:solidFill>
                  <a:srgbClr val="002060"/>
                </a:solidFill>
              </a:rPr>
              <a:t>He made known to us the mystery of His will, according to His kind intention which He purposed in Him with a view to an administration suitable to the fullness of the times, </a:t>
            </a:r>
            <a:r>
              <a:rPr lang="en-US" i="1" dirty="0">
                <a:solidFill>
                  <a:srgbClr val="002060"/>
                </a:solidFill>
              </a:rPr>
              <a:t>that is,</a:t>
            </a:r>
            <a:r>
              <a:rPr lang="en-US" dirty="0">
                <a:solidFill>
                  <a:srgbClr val="002060"/>
                </a:solidFill>
              </a:rPr>
              <a:t> the summing </a:t>
            </a:r>
            <a:r>
              <a:rPr lang="en-US" spc="-150" dirty="0">
                <a:solidFill>
                  <a:srgbClr val="002060"/>
                </a:solidFill>
              </a:rPr>
              <a:t>up of all </a:t>
            </a:r>
            <a:r>
              <a:rPr lang="en-US" dirty="0">
                <a:solidFill>
                  <a:srgbClr val="002060"/>
                </a:solidFill>
              </a:rPr>
              <a:t>things in Christ, things </a:t>
            </a:r>
            <a:r>
              <a:rPr lang="en-US" spc="-150" dirty="0">
                <a:solidFill>
                  <a:srgbClr val="002060"/>
                </a:solidFill>
              </a:rPr>
              <a:t>in the </a:t>
            </a:r>
            <a:r>
              <a:rPr lang="en-US" dirty="0">
                <a:solidFill>
                  <a:srgbClr val="002060"/>
                </a:solidFill>
              </a:rPr>
              <a:t>heavens and things on the earth. In Him also we have obtained an inheritance, having been predestined according to His purpose who works all things after the counsel of His </a:t>
            </a:r>
            <a:r>
              <a:rPr lang="en-US" dirty="0" err="1">
                <a:solidFill>
                  <a:srgbClr val="002060"/>
                </a:solidFill>
              </a:rPr>
              <a:t>will,to</a:t>
            </a:r>
            <a:r>
              <a:rPr lang="en-US" dirty="0">
                <a:solidFill>
                  <a:srgbClr val="002060"/>
                </a:solidFill>
              </a:rPr>
              <a:t> the end that we who were the first to hope in Christ would be to the praise of His glory. </a:t>
            </a:r>
          </a:p>
          <a:p>
            <a:pPr>
              <a:lnSpc>
                <a:spcPct val="90000"/>
              </a:lnSpc>
              <a:spcBef>
                <a:spcPts val="300"/>
              </a:spcBef>
            </a:pPr>
            <a:r>
              <a:rPr lang="en-US" b="1" dirty="0">
                <a:solidFill>
                  <a:srgbClr val="002060"/>
                </a:solidFill>
              </a:rPr>
              <a:t>Summed up: </a:t>
            </a:r>
            <a:r>
              <a:rPr lang="en-US" i="1" dirty="0" err="1">
                <a:solidFill>
                  <a:srgbClr val="002060"/>
                </a:solidFill>
              </a:rPr>
              <a:t>anakephalaiomai</a:t>
            </a:r>
            <a:r>
              <a:rPr lang="en-US" i="1" dirty="0">
                <a:solidFill>
                  <a:srgbClr val="002060"/>
                </a:solidFill>
              </a:rPr>
              <a:t>: </a:t>
            </a:r>
            <a:r>
              <a:rPr lang="en-US" dirty="0">
                <a:solidFill>
                  <a:srgbClr val="002060"/>
                </a:solidFill>
              </a:rPr>
              <a:t>gathered in one place</a:t>
            </a:r>
          </a:p>
          <a:p>
            <a:pPr>
              <a:lnSpc>
                <a:spcPct val="90000"/>
              </a:lnSpc>
              <a:spcBef>
                <a:spcPts val="300"/>
              </a:spcBef>
            </a:pPr>
            <a:r>
              <a:rPr lang="en-US" b="1" dirty="0">
                <a:solidFill>
                  <a:srgbClr val="002060"/>
                </a:solidFill>
              </a:rPr>
              <a:t>Predestined: </a:t>
            </a:r>
            <a:r>
              <a:rPr lang="en-US" i="1" dirty="0" err="1">
                <a:solidFill>
                  <a:srgbClr val="002060"/>
                </a:solidFill>
              </a:rPr>
              <a:t>proorizo</a:t>
            </a:r>
            <a:r>
              <a:rPr lang="en-US" i="1" dirty="0">
                <a:solidFill>
                  <a:srgbClr val="002060"/>
                </a:solidFill>
              </a:rPr>
              <a:t>: </a:t>
            </a:r>
            <a:r>
              <a:rPr lang="en-US" dirty="0">
                <a:solidFill>
                  <a:srgbClr val="002060"/>
                </a:solidFill>
              </a:rPr>
              <a:t>to limit in advance</a:t>
            </a:r>
          </a:p>
          <a:p>
            <a:pPr>
              <a:lnSpc>
                <a:spcPct val="90000"/>
              </a:lnSpc>
              <a:spcBef>
                <a:spcPts val="300"/>
              </a:spcBef>
            </a:pPr>
            <a:r>
              <a:rPr lang="en-US" b="1" dirty="0">
                <a:solidFill>
                  <a:srgbClr val="002060"/>
                </a:solidFill>
              </a:rPr>
              <a:t>Purpose: </a:t>
            </a:r>
            <a:r>
              <a:rPr lang="en-US" i="1" dirty="0" err="1">
                <a:solidFill>
                  <a:srgbClr val="002060"/>
                </a:solidFill>
              </a:rPr>
              <a:t>prothesis</a:t>
            </a:r>
            <a:r>
              <a:rPr lang="en-US" i="1" dirty="0">
                <a:solidFill>
                  <a:srgbClr val="002060"/>
                </a:solidFill>
              </a:rPr>
              <a:t>: </a:t>
            </a:r>
            <a:r>
              <a:rPr lang="en-US" dirty="0">
                <a:solidFill>
                  <a:srgbClr val="002060"/>
                </a:solidFill>
              </a:rPr>
              <a:t>sacred showbread; setting forth of a design for living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a:solidFill>
                  <a:srgbClr val="002060"/>
                </a:solidFill>
              </a:rPr>
              <a:t>PURPOSE OF THE LAW</a:t>
            </a:r>
          </a:p>
        </p:txBody>
      </p:sp>
      <p:sp>
        <p:nvSpPr>
          <p:cNvPr id="3" name="Content Placeholder 2"/>
          <p:cNvSpPr>
            <a:spLocks noGrp="1"/>
          </p:cNvSpPr>
          <p:nvPr>
            <p:ph idx="1"/>
          </p:nvPr>
        </p:nvSpPr>
        <p:spPr>
          <a:xfrm>
            <a:off x="0" y="914400"/>
            <a:ext cx="9144000" cy="5943600"/>
          </a:xfrm>
        </p:spPr>
        <p:txBody>
          <a:bodyPr>
            <a:normAutofit fontScale="92500"/>
          </a:bodyPr>
          <a:lstStyle/>
          <a:p>
            <a:pPr>
              <a:lnSpc>
                <a:spcPct val="90000"/>
              </a:lnSpc>
              <a:spcBef>
                <a:spcPts val="300"/>
              </a:spcBef>
            </a:pPr>
            <a:r>
              <a:rPr lang="en-US" dirty="0"/>
              <a:t> </a:t>
            </a:r>
            <a:r>
              <a:rPr lang="en-US" b="1" dirty="0">
                <a:solidFill>
                  <a:srgbClr val="002060"/>
                </a:solidFill>
              </a:rPr>
              <a:t>REVEALS GOD’S RIGHTEOUS STANDARD </a:t>
            </a:r>
            <a:r>
              <a:rPr lang="en-US" dirty="0">
                <a:solidFill>
                  <a:srgbClr val="002060"/>
                </a:solidFill>
              </a:rPr>
              <a:t>Romans 7:12  So then, the Law is holy, and the commandment is holy and righteous and good. </a:t>
            </a:r>
          </a:p>
          <a:p>
            <a:pPr>
              <a:lnSpc>
                <a:spcPct val="90000"/>
              </a:lnSpc>
              <a:spcBef>
                <a:spcPts val="300"/>
              </a:spcBef>
            </a:pPr>
            <a:r>
              <a:rPr lang="en-US" dirty="0">
                <a:solidFill>
                  <a:srgbClr val="002060"/>
                </a:solidFill>
              </a:rPr>
              <a:t> </a:t>
            </a:r>
            <a:r>
              <a:rPr lang="en-US" b="1" dirty="0">
                <a:solidFill>
                  <a:srgbClr val="002060"/>
                </a:solidFill>
              </a:rPr>
              <a:t>GIVES KNOWLEDGE OF SIN  </a:t>
            </a:r>
            <a:r>
              <a:rPr lang="en-US" dirty="0">
                <a:solidFill>
                  <a:srgbClr val="002060"/>
                </a:solidFill>
              </a:rPr>
              <a:t>Matthew 18:11 "For the Son of Man has come to save that which was lost. </a:t>
            </a:r>
          </a:p>
          <a:p>
            <a:pPr>
              <a:lnSpc>
                <a:spcPct val="90000"/>
              </a:lnSpc>
              <a:spcBef>
                <a:spcPts val="300"/>
              </a:spcBef>
            </a:pPr>
            <a:r>
              <a:rPr lang="en-US" dirty="0">
                <a:solidFill>
                  <a:srgbClr val="002060"/>
                </a:solidFill>
              </a:rPr>
              <a:t> </a:t>
            </a:r>
            <a:r>
              <a:rPr lang="en-US" b="1" dirty="0">
                <a:solidFill>
                  <a:srgbClr val="002060"/>
                </a:solidFill>
              </a:rPr>
              <a:t>TUTOR THAT POINTS US TO CHRIST </a:t>
            </a:r>
            <a:r>
              <a:rPr lang="en-US" dirty="0">
                <a:solidFill>
                  <a:srgbClr val="002060"/>
                </a:solidFill>
              </a:rPr>
              <a:t>Galatians 3:24-25  Therefore the Law has become our tutor </a:t>
            </a:r>
            <a:r>
              <a:rPr lang="en-US" i="1" dirty="0">
                <a:solidFill>
                  <a:srgbClr val="002060"/>
                </a:solidFill>
              </a:rPr>
              <a:t>to lead us</a:t>
            </a:r>
            <a:r>
              <a:rPr lang="en-US" dirty="0">
                <a:solidFill>
                  <a:srgbClr val="002060"/>
                </a:solidFill>
              </a:rPr>
              <a:t> to Christ, so that we may be justified by faith. But now that faith has come, we are no longer under a tutor. </a:t>
            </a:r>
          </a:p>
          <a:p>
            <a:pPr>
              <a:lnSpc>
                <a:spcPct val="90000"/>
              </a:lnSpc>
              <a:spcBef>
                <a:spcPts val="300"/>
              </a:spcBef>
            </a:pPr>
            <a:r>
              <a:rPr lang="en-US" b="1" dirty="0">
                <a:solidFill>
                  <a:srgbClr val="002060"/>
                </a:solidFill>
              </a:rPr>
              <a:t>Matthew</a:t>
            </a:r>
            <a:r>
              <a:rPr lang="en-US" b="1" spc="-150" dirty="0">
                <a:solidFill>
                  <a:srgbClr val="002060"/>
                </a:solidFill>
              </a:rPr>
              <a:t> 22:37-40  </a:t>
            </a:r>
            <a:r>
              <a:rPr lang="en-US" dirty="0">
                <a:solidFill>
                  <a:srgbClr val="002060"/>
                </a:solidFill>
              </a:rPr>
              <a:t>And He said to him, </a:t>
            </a:r>
            <a:r>
              <a:rPr lang="en-US" sz="2600" dirty="0">
                <a:solidFill>
                  <a:srgbClr val="002060"/>
                </a:solidFill>
              </a:rPr>
              <a:t>"'</a:t>
            </a:r>
            <a:r>
              <a:rPr lang="en-US" sz="2600" cap="small" dirty="0">
                <a:solidFill>
                  <a:srgbClr val="002060"/>
                </a:solidFill>
              </a:rPr>
              <a:t>YOU SHALL LOVE THE</a:t>
            </a:r>
            <a:r>
              <a:rPr lang="en-US" sz="2600" dirty="0">
                <a:solidFill>
                  <a:srgbClr val="002060"/>
                </a:solidFill>
              </a:rPr>
              <a:t> </a:t>
            </a:r>
            <a:r>
              <a:rPr lang="en-US" sz="2600" cap="small" dirty="0">
                <a:solidFill>
                  <a:srgbClr val="002060"/>
                </a:solidFill>
              </a:rPr>
              <a:t>LORD YOUR</a:t>
            </a:r>
            <a:r>
              <a:rPr lang="en-US" sz="2600" dirty="0">
                <a:solidFill>
                  <a:srgbClr val="002060"/>
                </a:solidFill>
              </a:rPr>
              <a:t> </a:t>
            </a:r>
            <a:r>
              <a:rPr lang="en-US" sz="2600" cap="small" dirty="0">
                <a:solidFill>
                  <a:srgbClr val="002060"/>
                </a:solidFill>
              </a:rPr>
              <a:t>GOD WITH ALL YOUR HEART</a:t>
            </a:r>
            <a:r>
              <a:rPr lang="en-US" sz="2600" dirty="0">
                <a:solidFill>
                  <a:srgbClr val="002060"/>
                </a:solidFill>
              </a:rPr>
              <a:t>, </a:t>
            </a:r>
            <a:r>
              <a:rPr lang="en-US" sz="2600" cap="small" dirty="0">
                <a:solidFill>
                  <a:srgbClr val="002060"/>
                </a:solidFill>
              </a:rPr>
              <a:t>AND WITH ALL YOUR SOUL</a:t>
            </a:r>
            <a:r>
              <a:rPr lang="en-US" sz="2600" dirty="0">
                <a:solidFill>
                  <a:srgbClr val="002060"/>
                </a:solidFill>
              </a:rPr>
              <a:t>, </a:t>
            </a:r>
            <a:r>
              <a:rPr lang="en-US" sz="2600" cap="small" dirty="0">
                <a:solidFill>
                  <a:srgbClr val="002060"/>
                </a:solidFill>
              </a:rPr>
              <a:t>AND WITH ALL YOUR MIND</a:t>
            </a:r>
            <a:r>
              <a:rPr lang="en-US" dirty="0">
                <a:solidFill>
                  <a:srgbClr val="002060"/>
                </a:solidFill>
              </a:rPr>
              <a:t>.‘ This is the great and foremost commandment. "The second is like it</a:t>
            </a:r>
            <a:r>
              <a:rPr lang="en-US" sz="2600" dirty="0">
                <a:solidFill>
                  <a:srgbClr val="002060"/>
                </a:solidFill>
              </a:rPr>
              <a:t>, '</a:t>
            </a:r>
            <a:r>
              <a:rPr lang="en-US" sz="2600" cap="small" dirty="0">
                <a:solidFill>
                  <a:srgbClr val="002060"/>
                </a:solidFill>
              </a:rPr>
              <a:t>YOU SHALL LOVE YOUR NEIGHBOR AS YOURSELF</a:t>
            </a:r>
            <a:r>
              <a:rPr lang="en-US" dirty="0">
                <a:solidFill>
                  <a:srgbClr val="002060"/>
                </a:solidFill>
              </a:rPr>
              <a:t>.’  On these two commandments depend the whole Law and the Prophets.“ </a:t>
            </a:r>
            <a:endParaRPr lang="en-US" b="1"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a:solidFill>
                  <a:srgbClr val="002060"/>
                </a:solidFill>
              </a:rPr>
              <a:t>BASICS FIRST</a:t>
            </a:r>
          </a:p>
        </p:txBody>
      </p:sp>
      <p:sp>
        <p:nvSpPr>
          <p:cNvPr id="3" name="Content Placeholder 2"/>
          <p:cNvSpPr>
            <a:spLocks noGrp="1"/>
          </p:cNvSpPr>
          <p:nvPr>
            <p:ph idx="1"/>
          </p:nvPr>
        </p:nvSpPr>
        <p:spPr>
          <a:xfrm>
            <a:off x="0" y="914400"/>
            <a:ext cx="9144000" cy="5943600"/>
          </a:xfrm>
        </p:spPr>
        <p:txBody>
          <a:bodyPr>
            <a:noAutofit/>
          </a:bodyPr>
          <a:lstStyle/>
          <a:p>
            <a:pPr>
              <a:lnSpc>
                <a:spcPct val="87000"/>
              </a:lnSpc>
              <a:spcBef>
                <a:spcPts val="200"/>
              </a:spcBef>
            </a:pPr>
            <a:r>
              <a:rPr lang="en-US" dirty="0"/>
              <a:t> </a:t>
            </a:r>
            <a:r>
              <a:rPr lang="en-US" sz="2700" dirty="0">
                <a:solidFill>
                  <a:srgbClr val="002060"/>
                </a:solidFill>
              </a:rPr>
              <a:t>All people are sinners  </a:t>
            </a:r>
            <a:r>
              <a:rPr lang="en-US" sz="2700" b="1" dirty="0">
                <a:solidFill>
                  <a:srgbClr val="002060"/>
                </a:solidFill>
              </a:rPr>
              <a:t>Romans 3:23 ..</a:t>
            </a:r>
            <a:r>
              <a:rPr lang="en-US" sz="2700" dirty="0">
                <a:solidFill>
                  <a:srgbClr val="002060"/>
                </a:solidFill>
              </a:rPr>
              <a:t>for all have sinned and fall short of the glory of God.. </a:t>
            </a:r>
          </a:p>
          <a:p>
            <a:pPr>
              <a:lnSpc>
                <a:spcPct val="87000"/>
              </a:lnSpc>
              <a:spcBef>
                <a:spcPts val="200"/>
              </a:spcBef>
            </a:pPr>
            <a:r>
              <a:rPr lang="en-US" sz="2700" dirty="0">
                <a:solidFill>
                  <a:srgbClr val="002060"/>
                </a:solidFill>
              </a:rPr>
              <a:t>The penalty for sin is eternal separation from God      </a:t>
            </a:r>
            <a:r>
              <a:rPr lang="en-US" sz="2700" b="1" dirty="0">
                <a:solidFill>
                  <a:srgbClr val="002060"/>
                </a:solidFill>
              </a:rPr>
              <a:t>1 Corinthians 6:9</a:t>
            </a:r>
            <a:r>
              <a:rPr lang="en-US" sz="2700" dirty="0">
                <a:solidFill>
                  <a:srgbClr val="002060"/>
                </a:solidFill>
              </a:rPr>
              <a:t> Or do you not know that the unrighteous will not inherit the kingdom of God</a:t>
            </a:r>
          </a:p>
          <a:p>
            <a:pPr>
              <a:lnSpc>
                <a:spcPct val="87000"/>
              </a:lnSpc>
              <a:spcBef>
                <a:spcPts val="200"/>
              </a:spcBef>
            </a:pPr>
            <a:r>
              <a:rPr lang="en-US" sz="2700" dirty="0">
                <a:solidFill>
                  <a:srgbClr val="002060"/>
                </a:solidFill>
              </a:rPr>
              <a:t>Jesus came to save sinners  </a:t>
            </a:r>
            <a:r>
              <a:rPr lang="en-US" sz="2700" b="1" dirty="0">
                <a:solidFill>
                  <a:srgbClr val="002060"/>
                </a:solidFill>
              </a:rPr>
              <a:t>1 Peter 3:18 </a:t>
            </a:r>
            <a:r>
              <a:rPr lang="en-US" sz="2700" dirty="0">
                <a:solidFill>
                  <a:srgbClr val="002060"/>
                </a:solidFill>
              </a:rPr>
              <a:t> For Christ also died for sins once for all, </a:t>
            </a:r>
            <a:r>
              <a:rPr lang="en-US" sz="2700" i="1" dirty="0">
                <a:solidFill>
                  <a:srgbClr val="002060"/>
                </a:solidFill>
              </a:rPr>
              <a:t>the</a:t>
            </a:r>
            <a:r>
              <a:rPr lang="en-US" sz="2700" dirty="0">
                <a:solidFill>
                  <a:srgbClr val="002060"/>
                </a:solidFill>
              </a:rPr>
              <a:t> just for </a:t>
            </a:r>
            <a:r>
              <a:rPr lang="en-US" sz="2700" i="1" dirty="0">
                <a:solidFill>
                  <a:srgbClr val="002060"/>
                </a:solidFill>
              </a:rPr>
              <a:t>the</a:t>
            </a:r>
            <a:r>
              <a:rPr lang="en-US" sz="2700" dirty="0">
                <a:solidFill>
                  <a:srgbClr val="002060"/>
                </a:solidFill>
              </a:rPr>
              <a:t> unjust, so that He might bring us to God, having been put to death in the flesh, but made alive in the spirit; </a:t>
            </a:r>
          </a:p>
          <a:p>
            <a:pPr>
              <a:lnSpc>
                <a:spcPct val="87000"/>
              </a:lnSpc>
              <a:spcBef>
                <a:spcPts val="200"/>
              </a:spcBef>
            </a:pPr>
            <a:r>
              <a:rPr lang="en-US" sz="2700" dirty="0">
                <a:solidFill>
                  <a:srgbClr val="002060"/>
                </a:solidFill>
              </a:rPr>
              <a:t>Jesus took our sin on Himself </a:t>
            </a:r>
            <a:r>
              <a:rPr lang="en-US" sz="2700" b="1" dirty="0">
                <a:solidFill>
                  <a:srgbClr val="002060"/>
                </a:solidFill>
              </a:rPr>
              <a:t>2 Corinthians 5:21 </a:t>
            </a:r>
            <a:r>
              <a:rPr lang="en-US" sz="2700" dirty="0">
                <a:solidFill>
                  <a:srgbClr val="002060"/>
                </a:solidFill>
              </a:rPr>
              <a:t>He made Him who knew no sin </a:t>
            </a:r>
            <a:r>
              <a:rPr lang="en-US" sz="2700" i="1" dirty="0">
                <a:solidFill>
                  <a:srgbClr val="002060"/>
                </a:solidFill>
              </a:rPr>
              <a:t>to be</a:t>
            </a:r>
            <a:r>
              <a:rPr lang="en-US" sz="2700" dirty="0">
                <a:solidFill>
                  <a:srgbClr val="002060"/>
                </a:solidFill>
              </a:rPr>
              <a:t> sin on our behalf, so </a:t>
            </a:r>
            <a:r>
              <a:rPr lang="en-US" sz="2700" spc="-150" dirty="0">
                <a:solidFill>
                  <a:srgbClr val="002060"/>
                </a:solidFill>
              </a:rPr>
              <a:t>that we </a:t>
            </a:r>
            <a:r>
              <a:rPr lang="en-US" sz="2700" dirty="0">
                <a:solidFill>
                  <a:srgbClr val="002060"/>
                </a:solidFill>
              </a:rPr>
              <a:t>might become the righteousness of God in Him</a:t>
            </a:r>
          </a:p>
          <a:p>
            <a:pPr>
              <a:lnSpc>
                <a:spcPct val="87000"/>
              </a:lnSpc>
              <a:spcBef>
                <a:spcPts val="200"/>
              </a:spcBef>
            </a:pPr>
            <a:r>
              <a:rPr lang="en-US" sz="2700" dirty="0">
                <a:solidFill>
                  <a:srgbClr val="002060"/>
                </a:solidFill>
              </a:rPr>
              <a:t>Repentance is required </a:t>
            </a:r>
            <a:r>
              <a:rPr lang="en-US" sz="2700" b="1" dirty="0">
                <a:solidFill>
                  <a:srgbClr val="002060"/>
                </a:solidFill>
              </a:rPr>
              <a:t>Acts 26:18 </a:t>
            </a:r>
            <a:r>
              <a:rPr lang="en-US" sz="2700" dirty="0">
                <a:solidFill>
                  <a:srgbClr val="002060"/>
                </a:solidFill>
              </a:rPr>
              <a:t>…to open their eyes so that they may turn from darkness to light and from the dominion of Satan to God, that they may receive forgiveness of sins…</a:t>
            </a:r>
            <a:endParaRPr lang="en-US" b="1"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rPr>
              <a:t>PEOPLE CANNOT SAVE THEMSELVES</a:t>
            </a:r>
          </a:p>
        </p:txBody>
      </p:sp>
      <p:sp>
        <p:nvSpPr>
          <p:cNvPr id="3" name="Content Placeholder 2"/>
          <p:cNvSpPr>
            <a:spLocks noGrp="1"/>
          </p:cNvSpPr>
          <p:nvPr>
            <p:ph idx="1"/>
          </p:nvPr>
        </p:nvSpPr>
        <p:spPr>
          <a:xfrm>
            <a:off x="0" y="990600"/>
            <a:ext cx="9144000" cy="5867400"/>
          </a:xfrm>
        </p:spPr>
        <p:txBody>
          <a:bodyPr>
            <a:noAutofit/>
          </a:bodyPr>
          <a:lstStyle/>
          <a:p>
            <a:pPr>
              <a:lnSpc>
                <a:spcPct val="88000"/>
              </a:lnSpc>
              <a:spcBef>
                <a:spcPts val="0"/>
              </a:spcBef>
            </a:pPr>
            <a:r>
              <a:rPr lang="en-US" dirty="0">
                <a:solidFill>
                  <a:srgbClr val="002060"/>
                </a:solidFill>
              </a:rPr>
              <a:t>Until people realize they are sinners, they don’t see their need for a savior</a:t>
            </a:r>
          </a:p>
          <a:p>
            <a:pPr>
              <a:lnSpc>
                <a:spcPct val="88000"/>
              </a:lnSpc>
              <a:spcBef>
                <a:spcPts val="0"/>
              </a:spcBef>
            </a:pPr>
            <a:r>
              <a:rPr lang="en-US" b="1" dirty="0">
                <a:solidFill>
                  <a:srgbClr val="002060"/>
                </a:solidFill>
              </a:rPr>
              <a:t>Ephesians 2:8-9 </a:t>
            </a:r>
            <a:r>
              <a:rPr lang="en-US" dirty="0">
                <a:solidFill>
                  <a:srgbClr val="002060"/>
                </a:solidFill>
              </a:rPr>
              <a:t>For by grace you have been saved through faith</a:t>
            </a:r>
            <a:r>
              <a:rPr lang="en-US" spc="-150" dirty="0">
                <a:solidFill>
                  <a:srgbClr val="002060"/>
                </a:solidFill>
              </a:rPr>
              <a:t>; and that not </a:t>
            </a:r>
            <a:r>
              <a:rPr lang="en-US" dirty="0">
                <a:solidFill>
                  <a:srgbClr val="002060"/>
                </a:solidFill>
              </a:rPr>
              <a:t>of yourselves, </a:t>
            </a:r>
            <a:r>
              <a:rPr lang="en-US" i="1" dirty="0">
                <a:solidFill>
                  <a:srgbClr val="002060"/>
                </a:solidFill>
              </a:rPr>
              <a:t>it is</a:t>
            </a:r>
            <a:r>
              <a:rPr lang="en-US" dirty="0">
                <a:solidFill>
                  <a:srgbClr val="002060"/>
                </a:solidFill>
              </a:rPr>
              <a:t> the gift of God</a:t>
            </a:r>
            <a:r>
              <a:rPr lang="en-US" spc="-150" dirty="0">
                <a:solidFill>
                  <a:srgbClr val="002060"/>
                </a:solidFill>
              </a:rPr>
              <a:t>; not as a </a:t>
            </a:r>
            <a:r>
              <a:rPr lang="en-US" dirty="0">
                <a:solidFill>
                  <a:srgbClr val="002060"/>
                </a:solidFill>
              </a:rPr>
              <a:t>result of works</a:t>
            </a:r>
            <a:r>
              <a:rPr lang="en-US" spc="-150" dirty="0">
                <a:solidFill>
                  <a:srgbClr val="002060"/>
                </a:solidFill>
              </a:rPr>
              <a:t>, so that </a:t>
            </a:r>
            <a:r>
              <a:rPr lang="en-US" dirty="0">
                <a:solidFill>
                  <a:srgbClr val="002060"/>
                </a:solidFill>
              </a:rPr>
              <a:t>no one may boast. </a:t>
            </a:r>
          </a:p>
          <a:p>
            <a:pPr>
              <a:lnSpc>
                <a:spcPct val="88000"/>
              </a:lnSpc>
              <a:spcBef>
                <a:spcPts val="0"/>
              </a:spcBef>
            </a:pPr>
            <a:r>
              <a:rPr lang="en-US" b="1" dirty="0">
                <a:solidFill>
                  <a:srgbClr val="002060"/>
                </a:solidFill>
              </a:rPr>
              <a:t>Romans 7:7 </a:t>
            </a:r>
            <a:r>
              <a:rPr lang="en-US" dirty="0">
                <a:solidFill>
                  <a:srgbClr val="002060"/>
                </a:solidFill>
              </a:rPr>
              <a:t> What shall we say then? Is the Law sin? May it never be! On the contrary, I would not have come to know sin except through the Law; </a:t>
            </a:r>
          </a:p>
          <a:p>
            <a:pPr>
              <a:lnSpc>
                <a:spcPct val="88000"/>
              </a:lnSpc>
              <a:spcBef>
                <a:spcPts val="0"/>
              </a:spcBef>
            </a:pPr>
            <a:r>
              <a:rPr lang="en-US" dirty="0">
                <a:solidFill>
                  <a:srgbClr val="002060"/>
                </a:solidFill>
              </a:rPr>
              <a:t>God doesn’t want anyone to go to hell</a:t>
            </a:r>
          </a:p>
          <a:p>
            <a:pPr>
              <a:lnSpc>
                <a:spcPct val="88000"/>
              </a:lnSpc>
              <a:spcBef>
                <a:spcPts val="0"/>
              </a:spcBef>
            </a:pPr>
            <a:r>
              <a:rPr lang="en-US" b="1" dirty="0">
                <a:solidFill>
                  <a:srgbClr val="002060"/>
                </a:solidFill>
              </a:rPr>
              <a:t>2 Peter 3:9 </a:t>
            </a:r>
            <a:r>
              <a:rPr lang="en-US" dirty="0">
                <a:solidFill>
                  <a:srgbClr val="002060"/>
                </a:solidFill>
              </a:rPr>
              <a:t> The Lord is not slow about His promise, as some count slowness, but is patient toward you, not wishing for any to perish but for all to come to repentance. </a:t>
            </a:r>
          </a:p>
          <a:p>
            <a:pPr algn="ctr">
              <a:lnSpc>
                <a:spcPct val="88000"/>
              </a:lnSpc>
              <a:spcBef>
                <a:spcPts val="0"/>
              </a:spcBef>
              <a:buNone/>
            </a:pPr>
            <a:r>
              <a:rPr lang="en-US" b="1" dirty="0">
                <a:solidFill>
                  <a:srgbClr val="002060"/>
                </a:solidFill>
              </a:rPr>
              <a:t>GOD BEGAN REVEALING HIS PLAN FOR REDEMPTION IN THE LAW</a:t>
            </a:r>
            <a:br>
              <a:rPr lang="en-US" b="1" dirty="0">
                <a:solidFill>
                  <a:srgbClr val="002060"/>
                </a:solidFill>
              </a:rPr>
            </a:br>
            <a:endParaRPr lang="en-US" b="1" dirty="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a:solidFill>
                  <a:srgbClr val="002060"/>
                </a:solidFill>
              </a:rPr>
              <a:t>CHOOSING ABRAHAM</a:t>
            </a:r>
          </a:p>
        </p:txBody>
      </p:sp>
      <p:sp>
        <p:nvSpPr>
          <p:cNvPr id="3" name="Content Placeholder 2"/>
          <p:cNvSpPr>
            <a:spLocks noGrp="1"/>
          </p:cNvSpPr>
          <p:nvPr>
            <p:ph idx="1"/>
          </p:nvPr>
        </p:nvSpPr>
        <p:spPr>
          <a:xfrm>
            <a:off x="0" y="762000"/>
            <a:ext cx="9144000" cy="6096000"/>
          </a:xfrm>
        </p:spPr>
        <p:txBody>
          <a:bodyPr>
            <a:noAutofit/>
          </a:bodyPr>
          <a:lstStyle/>
          <a:p>
            <a:pPr>
              <a:lnSpc>
                <a:spcPct val="86000"/>
              </a:lnSpc>
              <a:spcBef>
                <a:spcPts val="300"/>
              </a:spcBef>
            </a:pPr>
            <a:r>
              <a:rPr lang="en-US" sz="2680" b="1" dirty="0">
                <a:solidFill>
                  <a:srgbClr val="002060"/>
                </a:solidFill>
              </a:rPr>
              <a:t>Genesis </a:t>
            </a:r>
            <a:r>
              <a:rPr lang="en-US" sz="2680" b="1" spc="-150" dirty="0">
                <a:solidFill>
                  <a:srgbClr val="002060"/>
                </a:solidFill>
              </a:rPr>
              <a:t>12:1 </a:t>
            </a:r>
            <a:r>
              <a:rPr lang="en-US" sz="2680" spc="-150" dirty="0">
                <a:solidFill>
                  <a:srgbClr val="002060"/>
                </a:solidFill>
              </a:rPr>
              <a:t> Now the </a:t>
            </a:r>
            <a:r>
              <a:rPr lang="en-US" sz="2680" cap="small" dirty="0">
                <a:solidFill>
                  <a:srgbClr val="002060"/>
                </a:solidFill>
              </a:rPr>
              <a:t>LORD</a:t>
            </a:r>
            <a:r>
              <a:rPr lang="en-US" sz="2680" dirty="0">
                <a:solidFill>
                  <a:srgbClr val="002060"/>
                </a:solidFill>
              </a:rPr>
              <a:t> said to Abram, "Go forth from your country, and from your relatives and from your father's house, to the land which I will show you;</a:t>
            </a:r>
          </a:p>
          <a:p>
            <a:pPr>
              <a:lnSpc>
                <a:spcPct val="86000"/>
              </a:lnSpc>
              <a:spcBef>
                <a:spcPts val="300"/>
              </a:spcBef>
            </a:pPr>
            <a:r>
              <a:rPr lang="en-US" sz="2680" b="1" dirty="0">
                <a:solidFill>
                  <a:srgbClr val="002060"/>
                </a:solidFill>
              </a:rPr>
              <a:t>Genesis 13:2 </a:t>
            </a:r>
            <a:r>
              <a:rPr lang="en-US" sz="2680" dirty="0">
                <a:solidFill>
                  <a:srgbClr val="002060"/>
                </a:solidFill>
              </a:rPr>
              <a:t> Now Abram was very rich in livestock, in silver and in gold. </a:t>
            </a:r>
          </a:p>
          <a:p>
            <a:pPr>
              <a:lnSpc>
                <a:spcPct val="86000"/>
              </a:lnSpc>
              <a:spcBef>
                <a:spcPts val="300"/>
              </a:spcBef>
            </a:pPr>
            <a:r>
              <a:rPr lang="en-US" sz="2680" b="1" dirty="0">
                <a:solidFill>
                  <a:srgbClr val="002060"/>
                </a:solidFill>
              </a:rPr>
              <a:t>Genesis 14:14 </a:t>
            </a:r>
            <a:r>
              <a:rPr lang="en-US" sz="2680" dirty="0">
                <a:solidFill>
                  <a:srgbClr val="002060"/>
                </a:solidFill>
              </a:rPr>
              <a:t> When Abram heard that his relative had been taken captive, he led out his trained men, born in his house, three hundred and eighteen, and went in pursuit as far as Dan. </a:t>
            </a:r>
          </a:p>
          <a:p>
            <a:pPr>
              <a:lnSpc>
                <a:spcPct val="85000"/>
              </a:lnSpc>
            </a:pPr>
            <a:r>
              <a:rPr lang="en-US" sz="2680" b="1" dirty="0">
                <a:solidFill>
                  <a:srgbClr val="002060"/>
                </a:solidFill>
              </a:rPr>
              <a:t>Genesis 15:5-8 </a:t>
            </a:r>
            <a:r>
              <a:rPr lang="en-US" sz="2680" dirty="0">
                <a:solidFill>
                  <a:srgbClr val="002060"/>
                </a:solidFill>
              </a:rPr>
              <a:t>He took him outside and said, "Now look toward the heavens, and count the stars, if you are able to count them." And He said to him, "So shall your descendants be.”  Then he believed in the </a:t>
            </a:r>
            <a:r>
              <a:rPr lang="en-US" sz="2680" cap="small" dirty="0">
                <a:solidFill>
                  <a:srgbClr val="002060"/>
                </a:solidFill>
              </a:rPr>
              <a:t>LORD</a:t>
            </a:r>
            <a:r>
              <a:rPr lang="en-US" sz="2680" dirty="0">
                <a:solidFill>
                  <a:srgbClr val="002060"/>
                </a:solidFill>
              </a:rPr>
              <a:t>; and He reckoned it to him as righteousness. And He said to him, "I am the </a:t>
            </a:r>
            <a:r>
              <a:rPr lang="en-US" sz="2680" cap="small" dirty="0">
                <a:solidFill>
                  <a:srgbClr val="002060"/>
                </a:solidFill>
              </a:rPr>
              <a:t>LORD</a:t>
            </a:r>
            <a:r>
              <a:rPr lang="en-US" sz="2680" dirty="0">
                <a:solidFill>
                  <a:srgbClr val="002060"/>
                </a:solidFill>
              </a:rPr>
              <a:t> who brought you out of Ur of the Chaldeans, to give you this land to possess it.”</a:t>
            </a:r>
            <a:r>
              <a:rPr lang="en-US" sz="2680" baseline="30000" dirty="0">
                <a:solidFill>
                  <a:srgbClr val="002060"/>
                </a:solidFill>
              </a:rPr>
              <a:t> </a:t>
            </a:r>
            <a:r>
              <a:rPr lang="en-US" sz="2680" dirty="0">
                <a:solidFill>
                  <a:srgbClr val="002060"/>
                </a:solidFill>
              </a:rPr>
              <a:t> He said, "O Lord </a:t>
            </a:r>
            <a:r>
              <a:rPr lang="en-US" sz="2680" cap="small" dirty="0">
                <a:solidFill>
                  <a:srgbClr val="002060"/>
                </a:solidFill>
              </a:rPr>
              <a:t>GOD</a:t>
            </a:r>
            <a:r>
              <a:rPr lang="en-US" sz="2680" dirty="0">
                <a:solidFill>
                  <a:srgbClr val="002060"/>
                </a:solidFill>
              </a:rPr>
              <a:t>, how may I know that I will possess it?"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rPr>
              <a:t>CAPTIVITY IN EGYPT</a:t>
            </a:r>
          </a:p>
        </p:txBody>
      </p:sp>
      <p:sp>
        <p:nvSpPr>
          <p:cNvPr id="3" name="Content Placeholder 2"/>
          <p:cNvSpPr>
            <a:spLocks noGrp="1"/>
          </p:cNvSpPr>
          <p:nvPr>
            <p:ph idx="1"/>
          </p:nvPr>
        </p:nvSpPr>
        <p:spPr>
          <a:xfrm>
            <a:off x="0" y="990600"/>
            <a:ext cx="9144000" cy="5867400"/>
          </a:xfrm>
        </p:spPr>
        <p:txBody>
          <a:bodyPr>
            <a:normAutofit/>
          </a:bodyPr>
          <a:lstStyle/>
          <a:p>
            <a:pPr>
              <a:lnSpc>
                <a:spcPct val="90000"/>
              </a:lnSpc>
              <a:spcBef>
                <a:spcPts val="300"/>
              </a:spcBef>
            </a:pPr>
            <a:r>
              <a:rPr lang="en-US" dirty="0">
                <a:solidFill>
                  <a:srgbClr val="002060"/>
                </a:solidFill>
              </a:rPr>
              <a:t>During a time of famine, Abram’s descendants willingly went to Egypt, but were later enslaved</a:t>
            </a:r>
          </a:p>
          <a:p>
            <a:pPr>
              <a:lnSpc>
                <a:spcPct val="90000"/>
              </a:lnSpc>
              <a:spcBef>
                <a:spcPts val="300"/>
              </a:spcBef>
            </a:pPr>
            <a:r>
              <a:rPr lang="en-US" b="1" dirty="0">
                <a:solidFill>
                  <a:srgbClr val="002060"/>
                </a:solidFill>
              </a:rPr>
              <a:t>Genesis 15:13 </a:t>
            </a:r>
            <a:r>
              <a:rPr lang="en-US" dirty="0">
                <a:solidFill>
                  <a:srgbClr val="002060"/>
                </a:solidFill>
              </a:rPr>
              <a:t> </a:t>
            </a:r>
            <a:r>
              <a:rPr lang="en-US" i="1" dirty="0">
                <a:solidFill>
                  <a:srgbClr val="002060"/>
                </a:solidFill>
              </a:rPr>
              <a:t>God</a:t>
            </a:r>
            <a:r>
              <a:rPr lang="en-US" dirty="0">
                <a:solidFill>
                  <a:srgbClr val="002060"/>
                </a:solidFill>
              </a:rPr>
              <a:t> said to Abram, "Know for certain that your descendants will be strangers in a land that is not theirs, where they will be enslaved and oppressed four hundred years. </a:t>
            </a:r>
          </a:p>
          <a:p>
            <a:pPr>
              <a:lnSpc>
                <a:spcPct val="90000"/>
              </a:lnSpc>
              <a:spcBef>
                <a:spcPts val="300"/>
              </a:spcBef>
            </a:pPr>
            <a:r>
              <a:rPr lang="en-US" dirty="0">
                <a:solidFill>
                  <a:srgbClr val="002060"/>
                </a:solidFill>
              </a:rPr>
              <a:t>God chose Moses to bring the people out of that slavery and back to the land he had promised Abram by covenant</a:t>
            </a:r>
          </a:p>
          <a:p>
            <a:pPr>
              <a:lnSpc>
                <a:spcPct val="90000"/>
              </a:lnSpc>
              <a:spcBef>
                <a:spcPts val="300"/>
              </a:spcBef>
            </a:pPr>
            <a:r>
              <a:rPr lang="en-US" dirty="0">
                <a:solidFill>
                  <a:srgbClr val="002060"/>
                </a:solidFill>
              </a:rPr>
              <a:t>On Mt. Sinai, God gave the Law to Moses</a:t>
            </a:r>
          </a:p>
          <a:p>
            <a:pPr>
              <a:lnSpc>
                <a:spcPct val="90000"/>
              </a:lnSpc>
              <a:spcBef>
                <a:spcPts val="300"/>
              </a:spcBef>
            </a:pPr>
            <a:r>
              <a:rPr lang="en-US" dirty="0">
                <a:solidFill>
                  <a:srgbClr val="002060"/>
                </a:solidFill>
              </a:rPr>
              <a:t>At Mt. Sinai, the people committed egregious sin by making a golden calf </a:t>
            </a:r>
          </a:p>
          <a:p>
            <a:pPr>
              <a:lnSpc>
                <a:spcPct val="90000"/>
              </a:lnSpc>
              <a:spcBef>
                <a:spcPts val="300"/>
              </a:spcBef>
            </a:pPr>
            <a:r>
              <a:rPr lang="en-US" dirty="0">
                <a:solidFill>
                  <a:srgbClr val="002060"/>
                </a:solidFill>
              </a:rPr>
              <a:t>Where did the concept of a golden calf come from?  To understand that, we go back to pre-flood accounts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rPr>
              <a:t>THE NEPHILIM</a:t>
            </a:r>
          </a:p>
        </p:txBody>
      </p:sp>
      <p:sp>
        <p:nvSpPr>
          <p:cNvPr id="3" name="Content Placeholder 2"/>
          <p:cNvSpPr>
            <a:spLocks noGrp="1"/>
          </p:cNvSpPr>
          <p:nvPr>
            <p:ph idx="1"/>
          </p:nvPr>
        </p:nvSpPr>
        <p:spPr>
          <a:xfrm>
            <a:off x="0" y="990600"/>
            <a:ext cx="9144000" cy="5867400"/>
          </a:xfrm>
        </p:spPr>
        <p:txBody>
          <a:bodyPr>
            <a:normAutofit/>
          </a:bodyPr>
          <a:lstStyle/>
          <a:p>
            <a:pPr>
              <a:lnSpc>
                <a:spcPct val="90000"/>
              </a:lnSpc>
              <a:spcBef>
                <a:spcPts val="300"/>
              </a:spcBef>
            </a:pPr>
            <a:r>
              <a:rPr lang="en-US" b="1" dirty="0">
                <a:solidFill>
                  <a:srgbClr val="002060"/>
                </a:solidFill>
              </a:rPr>
              <a:t>Genesis 6:1-4 </a:t>
            </a:r>
            <a:r>
              <a:rPr lang="en-US" dirty="0">
                <a:solidFill>
                  <a:srgbClr val="002060"/>
                </a:solidFill>
              </a:rPr>
              <a:t>Now it came about, when men began to multiply on the face of the land, and daughters were born to them, that the sons of God saw that the daughters of men were beautiful; and they took wives for themselves, whomever they chose. Then the </a:t>
            </a:r>
            <a:r>
              <a:rPr lang="en-US" cap="small" dirty="0">
                <a:solidFill>
                  <a:srgbClr val="002060"/>
                </a:solidFill>
              </a:rPr>
              <a:t>LORD</a:t>
            </a:r>
            <a:r>
              <a:rPr lang="en-US" dirty="0">
                <a:solidFill>
                  <a:srgbClr val="002060"/>
                </a:solidFill>
              </a:rPr>
              <a:t> said, "My Spirit shall not strive with man forever, because he also is flesh; nevertheless his days shall be one hundred and twenty years.”</a:t>
            </a:r>
            <a:r>
              <a:rPr lang="en-US" baseline="30000" dirty="0">
                <a:solidFill>
                  <a:srgbClr val="002060"/>
                </a:solidFill>
              </a:rPr>
              <a:t> </a:t>
            </a:r>
            <a:r>
              <a:rPr lang="en-US" dirty="0">
                <a:solidFill>
                  <a:srgbClr val="002060"/>
                </a:solidFill>
              </a:rPr>
              <a:t> The </a:t>
            </a:r>
            <a:r>
              <a:rPr lang="en-US" dirty="0" err="1">
                <a:solidFill>
                  <a:srgbClr val="002060"/>
                </a:solidFill>
              </a:rPr>
              <a:t>Nephilim</a:t>
            </a:r>
            <a:r>
              <a:rPr lang="en-US" dirty="0">
                <a:solidFill>
                  <a:srgbClr val="002060"/>
                </a:solidFill>
              </a:rPr>
              <a:t> were on the earth in those days, and also afterward, when the sons of God came in to the daughters of men, and they bore </a:t>
            </a:r>
            <a:r>
              <a:rPr lang="en-US" i="1" dirty="0">
                <a:solidFill>
                  <a:srgbClr val="002060"/>
                </a:solidFill>
              </a:rPr>
              <a:t>children</a:t>
            </a:r>
            <a:r>
              <a:rPr lang="en-US" dirty="0">
                <a:solidFill>
                  <a:srgbClr val="002060"/>
                </a:solidFill>
              </a:rPr>
              <a:t> to them. Those were the mighty men who </a:t>
            </a:r>
            <a:r>
              <a:rPr lang="en-US" i="1" dirty="0">
                <a:solidFill>
                  <a:srgbClr val="002060"/>
                </a:solidFill>
              </a:rPr>
              <a:t>were</a:t>
            </a:r>
            <a:r>
              <a:rPr lang="en-US" dirty="0">
                <a:solidFill>
                  <a:srgbClr val="002060"/>
                </a:solidFill>
              </a:rPr>
              <a:t> of old, men of </a:t>
            </a:r>
            <a:r>
              <a:rPr lang="en-US" u="sng" dirty="0">
                <a:solidFill>
                  <a:srgbClr val="002060"/>
                </a:solidFill>
              </a:rPr>
              <a:t>renown</a:t>
            </a:r>
            <a:r>
              <a:rPr lang="en-US" dirty="0">
                <a:solidFill>
                  <a:srgbClr val="002060"/>
                </a:solidFill>
              </a:rPr>
              <a:t>. </a:t>
            </a:r>
          </a:p>
          <a:p>
            <a:pPr>
              <a:lnSpc>
                <a:spcPct val="90000"/>
              </a:lnSpc>
              <a:spcBef>
                <a:spcPts val="300"/>
              </a:spcBef>
            </a:pPr>
            <a:r>
              <a:rPr lang="en-US" dirty="0">
                <a:solidFill>
                  <a:srgbClr val="002060"/>
                </a:solidFill>
              </a:rPr>
              <a:t>Renown: </a:t>
            </a:r>
            <a:r>
              <a:rPr lang="en-US" i="1" spc="-150" dirty="0">
                <a:solidFill>
                  <a:srgbClr val="002060"/>
                </a:solidFill>
              </a:rPr>
              <a:t>ha </a:t>
            </a:r>
            <a:r>
              <a:rPr lang="en-US" i="1" spc="-150" dirty="0" err="1">
                <a:solidFill>
                  <a:srgbClr val="002060"/>
                </a:solidFill>
              </a:rPr>
              <a:t>shem</a:t>
            </a:r>
            <a:r>
              <a:rPr lang="en-US" i="1" spc="-150" dirty="0">
                <a:solidFill>
                  <a:srgbClr val="002060"/>
                </a:solidFill>
              </a:rPr>
              <a:t> </a:t>
            </a:r>
            <a:r>
              <a:rPr lang="en-US" i="1" spc="-150" dirty="0" err="1">
                <a:solidFill>
                  <a:srgbClr val="002060"/>
                </a:solidFill>
              </a:rPr>
              <a:t>anse</a:t>
            </a:r>
            <a:r>
              <a:rPr lang="en-US" i="1" spc="-150" dirty="0">
                <a:solidFill>
                  <a:srgbClr val="002060"/>
                </a:solidFill>
              </a:rPr>
              <a:t>: </a:t>
            </a:r>
            <a:r>
              <a:rPr lang="en-US" dirty="0">
                <a:solidFill>
                  <a:srgbClr val="002060"/>
                </a:solidFill>
              </a:rPr>
              <a:t>making a name for themselves</a:t>
            </a:r>
          </a:p>
          <a:p>
            <a:pPr>
              <a:lnSpc>
                <a:spcPct val="90000"/>
              </a:lnSpc>
              <a:spcBef>
                <a:spcPts val="300"/>
              </a:spcBef>
            </a:pPr>
            <a:r>
              <a:rPr lang="en-US" dirty="0">
                <a:solidFill>
                  <a:srgbClr val="002060"/>
                </a:solidFill>
              </a:rPr>
              <a:t>The </a:t>
            </a:r>
            <a:r>
              <a:rPr lang="en-US" dirty="0" err="1">
                <a:solidFill>
                  <a:srgbClr val="002060"/>
                </a:solidFill>
              </a:rPr>
              <a:t>pseudepigraphal</a:t>
            </a:r>
            <a:r>
              <a:rPr lang="en-US" dirty="0">
                <a:solidFill>
                  <a:srgbClr val="002060"/>
                </a:solidFill>
              </a:rPr>
              <a:t> book of Enoch relates more</a:t>
            </a:r>
          </a:p>
          <a:p>
            <a:pPr>
              <a:lnSpc>
                <a:spcPct val="90000"/>
              </a:lnSpc>
              <a:spcBef>
                <a:spcPts val="300"/>
              </a:spcBef>
            </a:pPr>
            <a:endParaRPr lang="en-US" dirty="0">
              <a:solidFill>
                <a:srgbClr val="002060"/>
              </a:solidFill>
            </a:endParaRPr>
          </a:p>
          <a:p>
            <a:pPr>
              <a:lnSpc>
                <a:spcPct val="90000"/>
              </a:lnSpc>
              <a:spcBef>
                <a:spcPts val="300"/>
              </a:spcBef>
            </a:pPr>
            <a:endParaRPr lang="en-US"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rPr>
              <a:t>POST FLOOD</a:t>
            </a:r>
          </a:p>
        </p:txBody>
      </p:sp>
      <p:sp>
        <p:nvSpPr>
          <p:cNvPr id="3" name="Content Placeholder 2"/>
          <p:cNvSpPr>
            <a:spLocks noGrp="1"/>
          </p:cNvSpPr>
          <p:nvPr>
            <p:ph idx="1"/>
          </p:nvPr>
        </p:nvSpPr>
        <p:spPr>
          <a:xfrm>
            <a:off x="0" y="990600"/>
            <a:ext cx="9144000" cy="5867400"/>
          </a:xfrm>
        </p:spPr>
        <p:txBody>
          <a:bodyPr>
            <a:normAutofit lnSpcReduction="10000"/>
          </a:bodyPr>
          <a:lstStyle/>
          <a:p>
            <a:pPr>
              <a:lnSpc>
                <a:spcPct val="99000"/>
              </a:lnSpc>
              <a:spcBef>
                <a:spcPts val="100"/>
              </a:spcBef>
            </a:pPr>
            <a:r>
              <a:rPr lang="en-US" dirty="0">
                <a:solidFill>
                  <a:srgbClr val="002060"/>
                </a:solidFill>
              </a:rPr>
              <a:t>After the flood, Noah’s great grandson, Nimrod, seems to </a:t>
            </a:r>
            <a:r>
              <a:rPr lang="en-US" spc="-150" dirty="0">
                <a:solidFill>
                  <a:srgbClr val="002060"/>
                </a:solidFill>
              </a:rPr>
              <a:t>restore the sin </a:t>
            </a:r>
            <a:r>
              <a:rPr lang="en-US" dirty="0">
                <a:solidFill>
                  <a:srgbClr val="002060"/>
                </a:solidFill>
              </a:rPr>
              <a:t>that caused God’s destruction by flood</a:t>
            </a:r>
          </a:p>
          <a:p>
            <a:pPr>
              <a:lnSpc>
                <a:spcPct val="99000"/>
              </a:lnSpc>
              <a:spcBef>
                <a:spcPts val="100"/>
              </a:spcBef>
            </a:pPr>
            <a:r>
              <a:rPr lang="en-US" b="1" dirty="0">
                <a:solidFill>
                  <a:srgbClr val="002060"/>
                </a:solidFill>
              </a:rPr>
              <a:t>Genesis 10:8-10 </a:t>
            </a:r>
            <a:r>
              <a:rPr lang="en-US" dirty="0">
                <a:solidFill>
                  <a:srgbClr val="002060"/>
                </a:solidFill>
              </a:rPr>
              <a:t> Now Cush became the father of Nimrod; he became a mighty one on the earth.  He was a mighty hunter before the </a:t>
            </a:r>
            <a:r>
              <a:rPr lang="en-US" cap="small" dirty="0">
                <a:solidFill>
                  <a:srgbClr val="002060"/>
                </a:solidFill>
              </a:rPr>
              <a:t>LORD</a:t>
            </a:r>
            <a:r>
              <a:rPr lang="en-US" dirty="0">
                <a:solidFill>
                  <a:srgbClr val="002060"/>
                </a:solidFill>
              </a:rPr>
              <a:t>; therefore it is said, "Like Nimrod a mighty hunter before the </a:t>
            </a:r>
            <a:r>
              <a:rPr lang="en-US" cap="small" dirty="0">
                <a:solidFill>
                  <a:srgbClr val="002060"/>
                </a:solidFill>
              </a:rPr>
              <a:t>LORD</a:t>
            </a:r>
            <a:r>
              <a:rPr lang="en-US" dirty="0">
                <a:solidFill>
                  <a:srgbClr val="002060"/>
                </a:solidFill>
              </a:rPr>
              <a:t>." </a:t>
            </a:r>
            <a:br>
              <a:rPr lang="en-US" dirty="0">
                <a:solidFill>
                  <a:srgbClr val="002060"/>
                </a:solidFill>
              </a:rPr>
            </a:br>
            <a:r>
              <a:rPr lang="en-US" dirty="0">
                <a:solidFill>
                  <a:srgbClr val="002060"/>
                </a:solidFill>
              </a:rPr>
              <a:t>The beginning of his kingdom was </a:t>
            </a:r>
            <a:r>
              <a:rPr lang="en-US" u="sng" dirty="0">
                <a:solidFill>
                  <a:srgbClr val="002060"/>
                </a:solidFill>
              </a:rPr>
              <a:t>Babel</a:t>
            </a:r>
            <a:r>
              <a:rPr lang="en-US" dirty="0">
                <a:solidFill>
                  <a:srgbClr val="002060"/>
                </a:solidFill>
              </a:rPr>
              <a:t> and </a:t>
            </a:r>
            <a:r>
              <a:rPr lang="en-US" dirty="0" err="1">
                <a:solidFill>
                  <a:srgbClr val="002060"/>
                </a:solidFill>
              </a:rPr>
              <a:t>Erech</a:t>
            </a:r>
            <a:r>
              <a:rPr lang="en-US" dirty="0">
                <a:solidFill>
                  <a:srgbClr val="002060"/>
                </a:solidFill>
              </a:rPr>
              <a:t> and Accad and </a:t>
            </a:r>
            <a:r>
              <a:rPr lang="en-US" dirty="0" err="1">
                <a:solidFill>
                  <a:srgbClr val="002060"/>
                </a:solidFill>
              </a:rPr>
              <a:t>Calneh</a:t>
            </a:r>
            <a:r>
              <a:rPr lang="en-US" dirty="0">
                <a:solidFill>
                  <a:srgbClr val="002060"/>
                </a:solidFill>
              </a:rPr>
              <a:t>, in the land of Shinar. </a:t>
            </a:r>
          </a:p>
          <a:p>
            <a:pPr>
              <a:lnSpc>
                <a:spcPct val="99000"/>
              </a:lnSpc>
              <a:spcBef>
                <a:spcPts val="100"/>
              </a:spcBef>
            </a:pPr>
            <a:r>
              <a:rPr lang="en-US" b="1" dirty="0">
                <a:solidFill>
                  <a:srgbClr val="002060"/>
                </a:solidFill>
              </a:rPr>
              <a:t>Genesis 11:4 …</a:t>
            </a:r>
            <a:r>
              <a:rPr lang="en-US" dirty="0">
                <a:solidFill>
                  <a:srgbClr val="002060"/>
                </a:solidFill>
              </a:rPr>
              <a:t> "Come, let us build for ourselves a city, and a tower </a:t>
            </a:r>
            <a:r>
              <a:rPr lang="en-US" spc="-150" dirty="0">
                <a:solidFill>
                  <a:srgbClr val="002060"/>
                </a:solidFill>
              </a:rPr>
              <a:t>whose top </a:t>
            </a:r>
            <a:r>
              <a:rPr lang="en-US" i="1" dirty="0">
                <a:solidFill>
                  <a:srgbClr val="002060"/>
                </a:solidFill>
              </a:rPr>
              <a:t>will reach</a:t>
            </a:r>
            <a:r>
              <a:rPr lang="en-US" dirty="0">
                <a:solidFill>
                  <a:srgbClr val="002060"/>
                </a:solidFill>
              </a:rPr>
              <a:t> into heaven, and let us </a:t>
            </a:r>
            <a:r>
              <a:rPr lang="en-US" u="sng" dirty="0">
                <a:solidFill>
                  <a:srgbClr val="002060"/>
                </a:solidFill>
              </a:rPr>
              <a:t>make for ourselves a name</a:t>
            </a:r>
            <a:r>
              <a:rPr lang="en-US" dirty="0">
                <a:solidFill>
                  <a:srgbClr val="002060"/>
                </a:solidFill>
              </a:rPr>
              <a:t>, otherwise we will be scattered abroad over the face of the whole earth." </a:t>
            </a:r>
          </a:p>
          <a:p>
            <a:pPr>
              <a:lnSpc>
                <a:spcPct val="99000"/>
              </a:lnSpc>
              <a:spcBef>
                <a:spcPts val="100"/>
              </a:spcBef>
            </a:pPr>
            <a:r>
              <a:rPr lang="en-US" dirty="0">
                <a:solidFill>
                  <a:srgbClr val="002060"/>
                </a:solidFill>
              </a:rPr>
              <a:t>The tower was the Tower of Babel in Nimrod’s kingdom; Nimrod was the source of the Babylonian cult religions as we know them today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3695</TotalTime>
  <Words>783</Words>
  <Application>Microsoft Office PowerPoint</Application>
  <PresentationFormat>On-screen Show (4:3)</PresentationFormat>
  <Paragraphs>83</Paragraphs>
  <Slides>17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Tahoma</vt:lpstr>
      <vt:lpstr>Wingdings</vt:lpstr>
      <vt:lpstr>Office Theme</vt:lpstr>
      <vt:lpstr> JoLynn Gower        April 2019 jgower@guardingthetruth.org</vt:lpstr>
      <vt:lpstr>VERSE FOR THE JOURNEY</vt:lpstr>
      <vt:lpstr>PURPOSE OF THE LAW</vt:lpstr>
      <vt:lpstr>BASICS FIRST</vt:lpstr>
      <vt:lpstr>PEOPLE CANNOT SAVE THEMSELVES</vt:lpstr>
      <vt:lpstr>CHOOSING ABRAHAM</vt:lpstr>
      <vt:lpstr>CAPTIVITY IN EGYPT</vt:lpstr>
      <vt:lpstr>THE NEPHILIM</vt:lpstr>
      <vt:lpstr>POST FLOOD</vt:lpstr>
      <vt:lpstr>BABYLON, MOTHER OF HARLOTS</vt:lpstr>
      <vt:lpstr>PowerPoint Presentation</vt:lpstr>
      <vt:lpstr> Creation –  Nephilim/sin/making a name – Noah/flood – Nimrod/Babel/Marduk, Sin/Ishtar/    making a name Abram called; covenant for land – Isaac, Jacob (Israel) –  Egypt - Moses (law)  Noah – Shem – Arpachshad – Shelah – Eber (Hebrews) Peleg, Reu, Serug, Nahor, Terah, Abram, Isaac,  Jacob (Israelites)  </vt:lpstr>
      <vt:lpstr>LAWS TO GOVERN</vt:lpstr>
      <vt:lpstr>PowerPoint Presentation</vt:lpstr>
      <vt:lpstr>IN THE TABERNACLE</vt:lpstr>
      <vt:lpstr>THE OLD AND THE NEW</vt:lpstr>
      <vt:lpstr>THE COMPARISON</vt:lpstr>
    </vt:vector>
  </TitlesOfParts>
  <Company>Gower Rentals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JoLynn Gower April 2019 jgower@guardingthetruth.org</dc:title>
  <dc:creator>JoLynn Rees</dc:creator>
  <cp:lastModifiedBy>JoLynn Gower</cp:lastModifiedBy>
  <cp:revision>5</cp:revision>
  <dcterms:created xsi:type="dcterms:W3CDTF">2019-03-09T20:36:58Z</dcterms:created>
  <dcterms:modified xsi:type="dcterms:W3CDTF">2019-04-02T20:49:13Z</dcterms:modified>
</cp:coreProperties>
</file>