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257" r:id="rId3"/>
    <p:sldId id="266" r:id="rId4"/>
    <p:sldId id="259" r:id="rId5"/>
    <p:sldId id="258" r:id="rId6"/>
    <p:sldId id="273" r:id="rId7"/>
    <p:sldId id="261" r:id="rId8"/>
    <p:sldId id="278" r:id="rId9"/>
    <p:sldId id="277" r:id="rId10"/>
    <p:sldId id="260" r:id="rId11"/>
    <p:sldId id="279" r:id="rId12"/>
    <p:sldId id="264"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43"/>
        <p:guide pos="223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100" y="0"/>
            <a:ext cx="3070860" cy="451247"/>
          </a:xfrm>
          <a:prstGeom prst="rect">
            <a:avLst/>
          </a:prstGeom>
        </p:spPr>
        <p:txBody>
          <a:bodyPr vert="horz" lIns="91440" tIns="45720" rIns="91440" bIns="45720" rtlCol="0"/>
          <a:lstStyle>
            <a:lvl1pPr algn="r">
              <a:defRPr sz="1200"/>
            </a:lvl1pPr>
          </a:lstStyle>
          <a:p>
            <a:fld id="{3FA403A5-C670-4A97-B71E-2E8365A25D94}" type="datetimeFigureOut">
              <a:rPr lang="en-US" smtClean="0"/>
              <a:pPr/>
              <a:t>4/25/2019</a:t>
            </a:fld>
            <a:endParaRPr lang="en-US"/>
          </a:p>
        </p:txBody>
      </p:sp>
      <p:sp>
        <p:nvSpPr>
          <p:cNvPr id="4" name="Footer Placeholder 3"/>
          <p:cNvSpPr>
            <a:spLocks noGrp="1"/>
          </p:cNvSpPr>
          <p:nvPr>
            <p:ph type="ftr" sz="quarter" idx="2"/>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100" y="8572125"/>
            <a:ext cx="3070860" cy="451247"/>
          </a:xfrm>
          <a:prstGeom prst="rect">
            <a:avLst/>
          </a:prstGeom>
        </p:spPr>
        <p:txBody>
          <a:bodyPr vert="horz" lIns="91440" tIns="45720" rIns="91440" bIns="45720" rtlCol="0" anchor="b"/>
          <a:lstStyle>
            <a:lvl1pPr algn="r">
              <a:defRPr sz="1200"/>
            </a:lvl1pPr>
          </a:lstStyle>
          <a:p>
            <a:fld id="{26000C75-B151-465B-BEC7-35246736A47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D713BBF4-D1DC-4CCF-8DF1-E3AB6F533B3B}" type="datetimeFigureOut">
              <a:rPr lang="en-US" smtClean="0"/>
              <a:pPr/>
              <a:t>4/25/2019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8D76862D-15CB-47A3-A7A5-1988CA76F0F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76862D-15CB-47A3-A7A5-1988CA76F0F5}"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76862D-15CB-47A3-A7A5-1988CA76F0F5}"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BF20FA-5E04-4793-B6C0-249B16A4D4A7}" type="datetimeFigureOut">
              <a:rPr lang="en-US" smtClean="0"/>
              <a:pPr/>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F20FA-5E04-4793-B6C0-249B16A4D4A7}" type="datetimeFigureOut">
              <a:rPr lang="en-US" smtClean="0"/>
              <a:pPr/>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F20FA-5E04-4793-B6C0-249B16A4D4A7}" type="datetimeFigureOut">
              <a:rPr lang="en-US" smtClean="0"/>
              <a:pPr/>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lvl1pPr>
              <a:defRPr>
                <a:solidFill>
                  <a:srgbClr val="C0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0" y="1066800"/>
            <a:ext cx="9144000" cy="5791200"/>
          </a:xfrm>
        </p:spPr>
        <p:txBody>
          <a:bodyPr>
            <a:normAutofit/>
          </a:bodyPr>
          <a:lstStyle>
            <a:lvl1pPr>
              <a:buFont typeface="Wingdings" pitchFamily="2" charset="2"/>
              <a:buChar char="v"/>
              <a:defRPr sz="2800">
                <a:solidFill>
                  <a:srgbClr val="C00000"/>
                </a:solidFill>
              </a:defRPr>
            </a:lvl1pPr>
            <a:lvl2pPr>
              <a:buFont typeface="Wingdings" pitchFamily="2" charset="2"/>
              <a:buChar char="v"/>
              <a:defRPr sz="2800">
                <a:solidFill>
                  <a:srgbClr val="C00000"/>
                </a:solidFill>
              </a:defRPr>
            </a:lvl2pPr>
            <a:lvl3pPr>
              <a:buFont typeface="Wingdings" pitchFamily="2" charset="2"/>
              <a:buChar char="v"/>
              <a:defRPr sz="2800">
                <a:solidFill>
                  <a:srgbClr val="C00000"/>
                </a:solidFill>
              </a:defRPr>
            </a:lvl3pPr>
            <a:lvl4pPr>
              <a:buFont typeface="Wingdings" pitchFamily="2" charset="2"/>
              <a:buChar char="v"/>
              <a:defRPr sz="2800">
                <a:solidFill>
                  <a:srgbClr val="C00000"/>
                </a:solidFill>
              </a:defRPr>
            </a:lvl4pPr>
            <a:lvl5pPr>
              <a:buFont typeface="Wingdings" pitchFamily="2" charset="2"/>
              <a:buChar char="v"/>
              <a:defRPr sz="2800">
                <a:solidFill>
                  <a:srgbClr val="C0000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BF20FA-5E04-4793-B6C0-249B16A4D4A7}" type="datetimeFigureOut">
              <a:rPr lang="en-US" smtClean="0"/>
              <a:pPr/>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BF20FA-5E04-4793-B6C0-249B16A4D4A7}" type="datetimeFigureOut">
              <a:rPr lang="en-US" smtClean="0"/>
              <a:pPr/>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BF20FA-5E04-4793-B6C0-249B16A4D4A7}" type="datetimeFigureOut">
              <a:rPr lang="en-US" smtClean="0"/>
              <a:pPr/>
              <a:t>4/25/2019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BF20FA-5E04-4793-B6C0-249B16A4D4A7}" type="datetimeFigureOut">
              <a:rPr lang="en-US" smtClean="0"/>
              <a:pPr/>
              <a:t>4/25/2019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F20FA-5E04-4793-B6C0-249B16A4D4A7}" type="datetimeFigureOut">
              <a:rPr lang="en-US" smtClean="0"/>
              <a:pPr/>
              <a:t>4/25/2019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BF20FA-5E04-4793-B6C0-249B16A4D4A7}" type="datetimeFigureOut">
              <a:rPr lang="en-US" smtClean="0"/>
              <a:pPr/>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BF20FA-5E04-4793-B6C0-249B16A4D4A7}" type="datetimeFigureOut">
              <a:rPr lang="en-US" smtClean="0"/>
              <a:pPr/>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BF20FA-5E04-4793-B6C0-249B16A4D4A7}" type="datetimeFigureOut">
              <a:rPr lang="en-US" smtClean="0"/>
              <a:pPr/>
              <a:t>4/25/2019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1C3D70-4869-4106-BD34-34EE14EFA94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372100"/>
            <a:ext cx="8458200" cy="1485900"/>
          </a:xfrm>
        </p:spPr>
        <p:txBody>
          <a:bodyPr>
            <a:normAutofit/>
          </a:bodyPr>
          <a:lstStyle/>
          <a:p>
            <a:pPr algn="ctr"/>
            <a:r>
              <a:rPr lang="en-US" sz="2000" cap="none" dirty="0" smtClean="0">
                <a:solidFill>
                  <a:schemeClr val="accent4">
                    <a:lumMod val="75000"/>
                  </a:schemeClr>
                </a:solidFill>
                <a:latin typeface="Tahoma" pitchFamily="34" charset="0"/>
                <a:ea typeface="Tahoma" pitchFamily="34" charset="0"/>
                <a:cs typeface="Tahoma" pitchFamily="34" charset="0"/>
              </a:rPr>
              <a:t/>
            </a:r>
            <a:br>
              <a:rPr lang="en-US" sz="2000" cap="none" dirty="0" smtClean="0">
                <a:solidFill>
                  <a:schemeClr val="accent4">
                    <a:lumMod val="75000"/>
                  </a:schemeClr>
                </a:solidFill>
                <a:latin typeface="Tahoma" pitchFamily="34" charset="0"/>
                <a:ea typeface="Tahoma" pitchFamily="34" charset="0"/>
                <a:cs typeface="Tahoma" pitchFamily="34" charset="0"/>
              </a:rPr>
            </a:br>
            <a:r>
              <a:rPr lang="en-US" sz="2000" cap="none" dirty="0" smtClean="0">
                <a:solidFill>
                  <a:schemeClr val="accent4">
                    <a:lumMod val="75000"/>
                  </a:schemeClr>
                </a:solidFill>
                <a:latin typeface="Tahoma" pitchFamily="34" charset="0"/>
                <a:ea typeface="Tahoma" pitchFamily="34" charset="0"/>
                <a:cs typeface="Tahoma" pitchFamily="34" charset="0"/>
              </a:rPr>
              <a:t>JoLynn Gower        April 2019</a:t>
            </a:r>
            <a:br>
              <a:rPr lang="en-US" sz="2000" cap="none" dirty="0" smtClean="0">
                <a:solidFill>
                  <a:schemeClr val="accent4">
                    <a:lumMod val="75000"/>
                  </a:schemeClr>
                </a:solidFill>
                <a:latin typeface="Tahoma" pitchFamily="34" charset="0"/>
                <a:ea typeface="Tahoma" pitchFamily="34" charset="0"/>
                <a:cs typeface="Tahoma" pitchFamily="34" charset="0"/>
              </a:rPr>
            </a:br>
            <a:r>
              <a:rPr lang="en-US" sz="2000" cap="none" dirty="0" smtClean="0">
                <a:solidFill>
                  <a:schemeClr val="accent4">
                    <a:lumMod val="75000"/>
                  </a:schemeClr>
                </a:solidFill>
                <a:latin typeface="Tahoma" pitchFamily="34" charset="0"/>
                <a:ea typeface="Tahoma" pitchFamily="34" charset="0"/>
                <a:cs typeface="Tahoma" pitchFamily="34" charset="0"/>
              </a:rPr>
              <a:t>jgower@guardingthetruth.org</a:t>
            </a:r>
            <a:endParaRPr lang="en-US" sz="2000" cap="none" dirty="0">
              <a:solidFill>
                <a:schemeClr val="accent4">
                  <a:lumMod val="75000"/>
                </a:schemeClr>
              </a:solidFill>
              <a:latin typeface="Tahoma" pitchFamily="34" charset="0"/>
              <a:ea typeface="Tahoma" pitchFamily="34" charset="0"/>
              <a:cs typeface="Tahoma" pitchFamily="34" charset="0"/>
            </a:endParaRPr>
          </a:p>
        </p:txBody>
      </p:sp>
      <p:sp>
        <p:nvSpPr>
          <p:cNvPr id="8" name="TextBox 7"/>
          <p:cNvSpPr txBox="1"/>
          <p:nvPr/>
        </p:nvSpPr>
        <p:spPr>
          <a:xfrm>
            <a:off x="7577155" y="2971801"/>
            <a:ext cx="962122" cy="646331"/>
          </a:xfrm>
          <a:prstGeom prst="rect">
            <a:avLst/>
          </a:prstGeom>
          <a:noFill/>
          <a:ln>
            <a:solidFill>
              <a:schemeClr val="accent5">
                <a:lumMod val="75000"/>
              </a:schemeClr>
            </a:solidFill>
          </a:ln>
        </p:spPr>
        <p:txBody>
          <a:bodyPr wrap="none" rtlCol="0">
            <a:spAutoFit/>
          </a:bodyPr>
          <a:lstStyle/>
          <a:p>
            <a:pPr algn="ctr"/>
            <a:r>
              <a:rPr lang="en-US" dirty="0" smtClean="0">
                <a:solidFill>
                  <a:schemeClr val="accent4">
                    <a:lumMod val="75000"/>
                  </a:schemeClr>
                </a:solidFill>
                <a:latin typeface="Tahoma" pitchFamily="34" charset="0"/>
                <a:ea typeface="Tahoma" pitchFamily="34" charset="0"/>
                <a:cs typeface="Tahoma" pitchFamily="34" charset="0"/>
              </a:rPr>
              <a:t>FALL</a:t>
            </a:r>
          </a:p>
          <a:p>
            <a:pPr algn="ctr"/>
            <a:r>
              <a:rPr lang="en-US" dirty="0" smtClean="0">
                <a:solidFill>
                  <a:schemeClr val="accent4">
                    <a:lumMod val="75000"/>
                  </a:schemeClr>
                </a:solidFill>
                <a:latin typeface="Tahoma" pitchFamily="34" charset="0"/>
                <a:ea typeface="Tahoma" pitchFamily="34" charset="0"/>
                <a:cs typeface="Tahoma" pitchFamily="34" charset="0"/>
              </a:rPr>
              <a:t>FEASTS</a:t>
            </a:r>
            <a:endParaRPr lang="en-US" dirty="0">
              <a:solidFill>
                <a:schemeClr val="accent4">
                  <a:lumMod val="75000"/>
                </a:schemeClr>
              </a:solidFill>
              <a:latin typeface="Tahoma" pitchFamily="34" charset="0"/>
              <a:ea typeface="Tahoma" pitchFamily="34" charset="0"/>
              <a:cs typeface="Tahoma" pitchFamily="34" charset="0"/>
            </a:endParaRPr>
          </a:p>
        </p:txBody>
      </p:sp>
      <p:sp>
        <p:nvSpPr>
          <p:cNvPr id="9" name="TextBox 8"/>
          <p:cNvSpPr txBox="1"/>
          <p:nvPr/>
        </p:nvSpPr>
        <p:spPr>
          <a:xfrm>
            <a:off x="609601" y="3028951"/>
            <a:ext cx="1048685" cy="646331"/>
          </a:xfrm>
          <a:prstGeom prst="rect">
            <a:avLst/>
          </a:prstGeom>
          <a:noFill/>
          <a:ln>
            <a:solidFill>
              <a:schemeClr val="accent5">
                <a:lumMod val="75000"/>
              </a:schemeClr>
            </a:solidFill>
          </a:ln>
        </p:spPr>
        <p:txBody>
          <a:bodyPr wrap="none" rtlCol="0">
            <a:spAutoFit/>
          </a:bodyPr>
          <a:lstStyle/>
          <a:p>
            <a:r>
              <a:rPr lang="en-US" dirty="0" smtClean="0">
                <a:solidFill>
                  <a:schemeClr val="accent4">
                    <a:lumMod val="75000"/>
                  </a:schemeClr>
                </a:solidFill>
                <a:latin typeface="Tahoma" pitchFamily="34" charset="0"/>
                <a:ea typeface="Tahoma" pitchFamily="34" charset="0"/>
                <a:cs typeface="Tahoma" pitchFamily="34" charset="0"/>
              </a:rPr>
              <a:t>SPRING </a:t>
            </a:r>
          </a:p>
          <a:p>
            <a:r>
              <a:rPr lang="en-US" dirty="0" smtClean="0">
                <a:solidFill>
                  <a:schemeClr val="accent4">
                    <a:lumMod val="75000"/>
                  </a:schemeClr>
                </a:solidFill>
                <a:latin typeface="Tahoma" pitchFamily="34" charset="0"/>
                <a:ea typeface="Tahoma" pitchFamily="34" charset="0"/>
                <a:cs typeface="Tahoma" pitchFamily="34" charset="0"/>
              </a:rPr>
              <a:t>FEASTS</a:t>
            </a:r>
            <a:endParaRPr lang="en-US" dirty="0">
              <a:solidFill>
                <a:schemeClr val="accent4">
                  <a:lumMod val="75000"/>
                </a:schemeClr>
              </a:solidFill>
              <a:latin typeface="Tahoma" pitchFamily="34" charset="0"/>
              <a:ea typeface="Tahoma" pitchFamily="34" charset="0"/>
              <a:cs typeface="Tahoma" pitchFamily="34" charset="0"/>
            </a:endParaRPr>
          </a:p>
        </p:txBody>
      </p:sp>
      <p:sp>
        <p:nvSpPr>
          <p:cNvPr id="10" name="TextBox 9"/>
          <p:cNvSpPr txBox="1"/>
          <p:nvPr/>
        </p:nvSpPr>
        <p:spPr>
          <a:xfrm>
            <a:off x="3505200" y="1828800"/>
            <a:ext cx="2371162" cy="369332"/>
          </a:xfrm>
          <a:prstGeom prst="rect">
            <a:avLst/>
          </a:prstGeom>
          <a:noFill/>
          <a:ln>
            <a:solidFill>
              <a:schemeClr val="accent5">
                <a:lumMod val="75000"/>
              </a:schemeClr>
            </a:solidFill>
          </a:ln>
        </p:spPr>
        <p:txBody>
          <a:bodyPr wrap="none" rtlCol="0">
            <a:spAutoFit/>
          </a:bodyPr>
          <a:lstStyle/>
          <a:p>
            <a:r>
              <a:rPr lang="en-US" dirty="0" smtClean="0">
                <a:solidFill>
                  <a:schemeClr val="accent4">
                    <a:lumMod val="75000"/>
                  </a:schemeClr>
                </a:solidFill>
                <a:latin typeface="Tahoma" pitchFamily="34" charset="0"/>
                <a:ea typeface="Tahoma" pitchFamily="34" charset="0"/>
                <a:cs typeface="Tahoma" pitchFamily="34" charset="0"/>
              </a:rPr>
              <a:t>KINSMAN REDEEMER</a:t>
            </a:r>
            <a:endParaRPr lang="en-US" dirty="0">
              <a:solidFill>
                <a:schemeClr val="accent4">
                  <a:lumMod val="75000"/>
                </a:schemeClr>
              </a:solidFill>
              <a:latin typeface="Tahoma" pitchFamily="34" charset="0"/>
              <a:ea typeface="Tahoma" pitchFamily="34" charset="0"/>
              <a:cs typeface="Tahoma" pitchFamily="34" charset="0"/>
            </a:endParaRPr>
          </a:p>
        </p:txBody>
      </p:sp>
      <p:sp>
        <p:nvSpPr>
          <p:cNvPr id="11" name="TextBox 10"/>
          <p:cNvSpPr txBox="1"/>
          <p:nvPr/>
        </p:nvSpPr>
        <p:spPr>
          <a:xfrm>
            <a:off x="3810000" y="4648200"/>
            <a:ext cx="1527854" cy="369332"/>
          </a:xfrm>
          <a:prstGeom prst="rect">
            <a:avLst/>
          </a:prstGeom>
          <a:noFill/>
          <a:ln>
            <a:solidFill>
              <a:schemeClr val="accent5">
                <a:lumMod val="75000"/>
              </a:schemeClr>
            </a:solidFill>
          </a:ln>
        </p:spPr>
        <p:txBody>
          <a:bodyPr wrap="none" rtlCol="0">
            <a:spAutoFit/>
          </a:bodyPr>
          <a:lstStyle/>
          <a:p>
            <a:r>
              <a:rPr lang="en-US" dirty="0" smtClean="0">
                <a:solidFill>
                  <a:schemeClr val="accent4">
                    <a:lumMod val="75000"/>
                  </a:schemeClr>
                </a:solidFill>
                <a:latin typeface="Tahoma" pitchFamily="34" charset="0"/>
                <a:ea typeface="Tahoma" pitchFamily="34" charset="0"/>
                <a:cs typeface="Tahoma" pitchFamily="34" charset="0"/>
              </a:rPr>
              <a:t>TABERNACLE</a:t>
            </a:r>
            <a:endParaRPr lang="en-US" dirty="0">
              <a:solidFill>
                <a:schemeClr val="accent4">
                  <a:lumMod val="75000"/>
                </a:schemeClr>
              </a:solidFill>
              <a:latin typeface="Tahoma" pitchFamily="34" charset="0"/>
              <a:ea typeface="Tahoma" pitchFamily="34" charset="0"/>
              <a:cs typeface="Tahoma" pitchFamily="34" charset="0"/>
            </a:endParaRPr>
          </a:p>
        </p:txBody>
      </p:sp>
      <p:sp>
        <p:nvSpPr>
          <p:cNvPr id="12" name="TextBox 11"/>
          <p:cNvSpPr txBox="1"/>
          <p:nvPr/>
        </p:nvSpPr>
        <p:spPr>
          <a:xfrm>
            <a:off x="3149600" y="2914651"/>
            <a:ext cx="3149600" cy="1015663"/>
          </a:xfrm>
          <a:prstGeom prst="rect">
            <a:avLst/>
          </a:prstGeom>
          <a:solidFill>
            <a:schemeClr val="accent4">
              <a:lumMod val="75000"/>
            </a:schemeClr>
          </a:solidFill>
          <a:ln w="38100">
            <a:solidFill>
              <a:schemeClr val="accent5">
                <a:lumMod val="75000"/>
              </a:schemeClr>
            </a:solidFill>
          </a:ln>
        </p:spPr>
        <p:txBody>
          <a:bodyPr wrap="square" rtlCol="0">
            <a:spAutoFit/>
          </a:bodyPr>
          <a:lstStyle/>
          <a:p>
            <a:r>
              <a:rPr lang="en-US" sz="6000"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JESUS</a:t>
            </a:r>
            <a:endParaRPr lang="en-US" sz="60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13" name="Down Arrow 12"/>
          <p:cNvSpPr/>
          <p:nvPr/>
        </p:nvSpPr>
        <p:spPr>
          <a:xfrm>
            <a:off x="4368800" y="2286000"/>
            <a:ext cx="646176" cy="544675"/>
          </a:xfrm>
          <a:prstGeom prst="down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Up Arrow 13"/>
          <p:cNvSpPr/>
          <p:nvPr/>
        </p:nvSpPr>
        <p:spPr>
          <a:xfrm>
            <a:off x="4267200" y="4038600"/>
            <a:ext cx="711200" cy="514350"/>
          </a:xfrm>
          <a:prstGeom prst="up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Left Arrow 18"/>
          <p:cNvSpPr/>
          <p:nvPr/>
        </p:nvSpPr>
        <p:spPr>
          <a:xfrm>
            <a:off x="6400800" y="3086100"/>
            <a:ext cx="914400" cy="363474"/>
          </a:xfrm>
          <a:prstGeom prst="lef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ight Arrow 19"/>
          <p:cNvSpPr/>
          <p:nvPr/>
        </p:nvSpPr>
        <p:spPr>
          <a:xfrm>
            <a:off x="2133600" y="3086100"/>
            <a:ext cx="914400" cy="363474"/>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p:cNvSpPr txBox="1"/>
          <p:nvPr/>
        </p:nvSpPr>
        <p:spPr>
          <a:xfrm>
            <a:off x="1219200" y="514350"/>
            <a:ext cx="7213600" cy="1323439"/>
          </a:xfrm>
          <a:prstGeom prst="rect">
            <a:avLst/>
          </a:prstGeom>
          <a:noFill/>
          <a:ln>
            <a:noFill/>
          </a:ln>
        </p:spPr>
        <p:txBody>
          <a:bodyPr wrap="square" rtlCol="0">
            <a:spAutoFit/>
          </a:bodyPr>
          <a:lstStyle/>
          <a:p>
            <a:pPr algn="ctr"/>
            <a:r>
              <a:rPr lang="en-US" sz="4000" dirty="0" smtClean="0">
                <a:solidFill>
                  <a:schemeClr val="accent4">
                    <a:lumMod val="75000"/>
                  </a:schemeClr>
                </a:solidFill>
                <a:latin typeface="Tahoma" pitchFamily="34" charset="0"/>
                <a:ea typeface="Tahoma" pitchFamily="34" charset="0"/>
                <a:cs typeface="Tahoma" pitchFamily="34" charset="0"/>
              </a:rPr>
              <a:t>EVERYTHING SUMMED UP IN CHRIST</a:t>
            </a:r>
            <a:endParaRPr lang="en-US" sz="4000" dirty="0">
              <a:solidFill>
                <a:schemeClr val="accent4">
                  <a:lumMod val="75000"/>
                </a:schemeClr>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solidFill>
                  <a:srgbClr val="002060"/>
                </a:solidFill>
              </a:rPr>
              <a:t>TABERNACLES, DAY 1</a:t>
            </a:r>
            <a:endParaRPr lang="en-US" dirty="0">
              <a:solidFill>
                <a:srgbClr val="002060"/>
              </a:solidFill>
            </a:endParaRPr>
          </a:p>
        </p:txBody>
      </p:sp>
      <p:sp>
        <p:nvSpPr>
          <p:cNvPr id="3" name="Content Placeholder 2"/>
          <p:cNvSpPr>
            <a:spLocks noGrp="1"/>
          </p:cNvSpPr>
          <p:nvPr>
            <p:ph idx="1"/>
          </p:nvPr>
        </p:nvSpPr>
        <p:spPr>
          <a:xfrm>
            <a:off x="0" y="762000"/>
            <a:ext cx="9144000" cy="6096000"/>
          </a:xfrm>
        </p:spPr>
        <p:txBody>
          <a:bodyPr>
            <a:noAutofit/>
          </a:bodyPr>
          <a:lstStyle/>
          <a:p>
            <a:pPr>
              <a:lnSpc>
                <a:spcPct val="86000"/>
              </a:lnSpc>
              <a:spcBef>
                <a:spcPts val="300"/>
              </a:spcBef>
            </a:pPr>
            <a:r>
              <a:rPr lang="en-US" dirty="0" smtClean="0">
                <a:solidFill>
                  <a:srgbClr val="002060"/>
                </a:solidFill>
              </a:rPr>
              <a:t>The booth was detached and temporary</a:t>
            </a:r>
          </a:p>
          <a:p>
            <a:pPr>
              <a:lnSpc>
                <a:spcPct val="86000"/>
              </a:lnSpc>
              <a:spcBef>
                <a:spcPts val="300"/>
              </a:spcBef>
            </a:pPr>
            <a:r>
              <a:rPr lang="en-US" dirty="0" smtClean="0">
                <a:solidFill>
                  <a:srgbClr val="002060"/>
                </a:solidFill>
              </a:rPr>
              <a:t>Constructed for the festival, not a permanent home</a:t>
            </a:r>
          </a:p>
          <a:p>
            <a:pPr>
              <a:lnSpc>
                <a:spcPct val="86000"/>
              </a:lnSpc>
              <a:spcBef>
                <a:spcPts val="300"/>
              </a:spcBef>
            </a:pPr>
            <a:r>
              <a:rPr lang="en-US" dirty="0" smtClean="0">
                <a:solidFill>
                  <a:srgbClr val="002060"/>
                </a:solidFill>
              </a:rPr>
              <a:t>Interior could not be more than 20 cubits or lower than ten palms</a:t>
            </a:r>
          </a:p>
          <a:p>
            <a:pPr>
              <a:lnSpc>
                <a:spcPct val="86000"/>
              </a:lnSpc>
              <a:spcBef>
                <a:spcPts val="300"/>
              </a:spcBef>
            </a:pPr>
            <a:r>
              <a:rPr lang="en-US" dirty="0" smtClean="0">
                <a:solidFill>
                  <a:srgbClr val="002060"/>
                </a:solidFill>
              </a:rPr>
              <a:t>Had to have three walls and thatched roof </a:t>
            </a:r>
          </a:p>
          <a:p>
            <a:pPr>
              <a:lnSpc>
                <a:spcPct val="86000"/>
              </a:lnSpc>
              <a:spcBef>
                <a:spcPts val="300"/>
              </a:spcBef>
            </a:pPr>
            <a:r>
              <a:rPr lang="en-US" dirty="0" smtClean="0">
                <a:solidFill>
                  <a:srgbClr val="002060"/>
                </a:solidFill>
              </a:rPr>
              <a:t>The roof covered 50% of more of the structure; the part open to the sun was 50% or less</a:t>
            </a:r>
          </a:p>
          <a:p>
            <a:pPr>
              <a:lnSpc>
                <a:spcPct val="86000"/>
              </a:lnSpc>
              <a:spcBef>
                <a:spcPts val="300"/>
              </a:spcBef>
            </a:pPr>
            <a:r>
              <a:rPr lang="en-US" dirty="0" smtClean="0">
                <a:solidFill>
                  <a:srgbClr val="002060"/>
                </a:solidFill>
              </a:rPr>
              <a:t>Not under a tree; not with fabric for cover</a:t>
            </a:r>
          </a:p>
          <a:p>
            <a:pPr>
              <a:lnSpc>
                <a:spcPct val="86000"/>
              </a:lnSpc>
              <a:spcBef>
                <a:spcPts val="300"/>
              </a:spcBef>
            </a:pPr>
            <a:r>
              <a:rPr lang="en-US" dirty="0" smtClean="0">
                <a:solidFill>
                  <a:srgbClr val="002060"/>
                </a:solidFill>
              </a:rPr>
              <a:t>Simple furniture only</a:t>
            </a:r>
          </a:p>
          <a:p>
            <a:pPr>
              <a:lnSpc>
                <a:spcPct val="86000"/>
              </a:lnSpc>
              <a:spcBef>
                <a:spcPts val="300"/>
              </a:spcBef>
            </a:pPr>
            <a:r>
              <a:rPr lang="en-US" dirty="0" smtClean="0">
                <a:solidFill>
                  <a:srgbClr val="002060"/>
                </a:solidFill>
              </a:rPr>
              <a:t>Worshipers carried the </a:t>
            </a:r>
            <a:r>
              <a:rPr lang="en-US" dirty="0" err="1" smtClean="0">
                <a:solidFill>
                  <a:srgbClr val="002060"/>
                </a:solidFill>
              </a:rPr>
              <a:t>lulab</a:t>
            </a:r>
            <a:r>
              <a:rPr lang="en-US" dirty="0" smtClean="0">
                <a:solidFill>
                  <a:srgbClr val="002060"/>
                </a:solidFill>
              </a:rPr>
              <a:t> with myrtle/palm/willow  tied with its “own kind” in their right hand</a:t>
            </a:r>
          </a:p>
          <a:p>
            <a:pPr>
              <a:lnSpc>
                <a:spcPct val="86000"/>
              </a:lnSpc>
              <a:spcBef>
                <a:spcPts val="300"/>
              </a:spcBef>
            </a:pPr>
            <a:r>
              <a:rPr lang="en-US" dirty="0" smtClean="0">
                <a:solidFill>
                  <a:srgbClr val="002060"/>
                </a:solidFill>
              </a:rPr>
              <a:t>Worshipers carried the “</a:t>
            </a:r>
            <a:r>
              <a:rPr lang="en-US" dirty="0" err="1" smtClean="0">
                <a:solidFill>
                  <a:srgbClr val="002060"/>
                </a:solidFill>
              </a:rPr>
              <a:t>aetrog</a:t>
            </a:r>
            <a:r>
              <a:rPr lang="en-US" dirty="0" smtClean="0">
                <a:solidFill>
                  <a:srgbClr val="002060"/>
                </a:solidFill>
              </a:rPr>
              <a:t>” in their left hand</a:t>
            </a:r>
          </a:p>
          <a:p>
            <a:pPr>
              <a:lnSpc>
                <a:spcPct val="86000"/>
              </a:lnSpc>
              <a:spcBef>
                <a:spcPts val="300"/>
              </a:spcBef>
            </a:pPr>
            <a:r>
              <a:rPr lang="en-US" dirty="0" smtClean="0">
                <a:solidFill>
                  <a:srgbClr val="002060"/>
                </a:solidFill>
              </a:rPr>
              <a:t>The altar was decorated with willow and the trek for water to the pool of Siloam happened; the ceremony of pouring</a:t>
            </a:r>
            <a:endParaRPr lang="en-US" dirty="0">
              <a:solidFill>
                <a:srgbClr val="00206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91600" cy="914400"/>
          </a:xfrm>
        </p:spPr>
        <p:txBody>
          <a:bodyPr>
            <a:normAutofit/>
          </a:bodyPr>
          <a:lstStyle/>
          <a:p>
            <a:pPr algn="ctr"/>
            <a:r>
              <a:rPr lang="en-US" sz="4800" dirty="0" smtClean="0">
                <a:solidFill>
                  <a:srgbClr val="002060"/>
                </a:solidFill>
                <a:latin typeface="Tahoma" pitchFamily="34" charset="0"/>
                <a:ea typeface="Tahoma" pitchFamily="34" charset="0"/>
                <a:cs typeface="Tahoma" pitchFamily="34" charset="0"/>
              </a:rPr>
              <a:t>DAYS 2-6</a:t>
            </a:r>
            <a:endParaRPr lang="en-US" sz="4800" dirty="0">
              <a:solidFill>
                <a:srgbClr val="002060"/>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914400"/>
            <a:ext cx="9144000" cy="5943600"/>
          </a:xfrm>
        </p:spPr>
        <p:txBody>
          <a:bodyPr>
            <a:noAutofit/>
          </a:bodyPr>
          <a:lstStyle/>
          <a:p>
            <a:pPr>
              <a:lnSpc>
                <a:spcPct val="93000"/>
              </a:lnSpc>
              <a:spcBef>
                <a:spcPts val="300"/>
              </a:spcBef>
            </a:pPr>
            <a:r>
              <a:rPr lang="en-US" dirty="0" smtClean="0">
                <a:solidFill>
                  <a:srgbClr val="002060"/>
                </a:solidFill>
              </a:rPr>
              <a:t>These days were half holy days or the lesser festival</a:t>
            </a:r>
          </a:p>
          <a:p>
            <a:pPr>
              <a:lnSpc>
                <a:spcPct val="93000"/>
              </a:lnSpc>
              <a:spcBef>
                <a:spcPts val="300"/>
              </a:spcBef>
            </a:pPr>
            <a:r>
              <a:rPr lang="en-US" b="1" dirty="0" smtClean="0">
                <a:solidFill>
                  <a:srgbClr val="002060"/>
                </a:solidFill>
              </a:rPr>
              <a:t>John 7:10-14 </a:t>
            </a:r>
            <a:r>
              <a:rPr lang="en-US" dirty="0" smtClean="0">
                <a:solidFill>
                  <a:srgbClr val="002060"/>
                </a:solidFill>
              </a:rPr>
              <a:t> But when His brothers had gone up to the feast, </a:t>
            </a:r>
            <a:r>
              <a:rPr lang="en-US" spc="-150" dirty="0" smtClean="0">
                <a:solidFill>
                  <a:srgbClr val="002060"/>
                </a:solidFill>
              </a:rPr>
              <a:t>then He </a:t>
            </a:r>
            <a:r>
              <a:rPr lang="en-US" dirty="0" smtClean="0">
                <a:solidFill>
                  <a:srgbClr val="002060"/>
                </a:solidFill>
              </a:rPr>
              <a:t>Himself</a:t>
            </a:r>
            <a:r>
              <a:rPr lang="en-US" spc="-150" dirty="0" smtClean="0">
                <a:solidFill>
                  <a:srgbClr val="002060"/>
                </a:solidFill>
              </a:rPr>
              <a:t> also went up, </a:t>
            </a:r>
            <a:r>
              <a:rPr lang="en-US" dirty="0" smtClean="0">
                <a:solidFill>
                  <a:srgbClr val="002060"/>
                </a:solidFill>
              </a:rPr>
              <a:t>not publicly, but as if, in secret.  So the Jews were seeking Him at the feast and were </a:t>
            </a:r>
            <a:r>
              <a:rPr lang="en-US" spc="-150" dirty="0" smtClean="0">
                <a:solidFill>
                  <a:srgbClr val="002060"/>
                </a:solidFill>
              </a:rPr>
              <a:t>saying, "</a:t>
            </a:r>
            <a:r>
              <a:rPr lang="en-US" dirty="0" smtClean="0">
                <a:solidFill>
                  <a:srgbClr val="002060"/>
                </a:solidFill>
              </a:rPr>
              <a:t>Where is </a:t>
            </a:r>
            <a:r>
              <a:rPr lang="en-US" dirty="0" smtClean="0">
                <a:solidFill>
                  <a:srgbClr val="002060"/>
                </a:solidFill>
              </a:rPr>
              <a:t>He?” There </a:t>
            </a:r>
            <a:r>
              <a:rPr lang="en-US" dirty="0" smtClean="0">
                <a:solidFill>
                  <a:srgbClr val="002060"/>
                </a:solidFill>
              </a:rPr>
              <a:t>was much grumbling among the crowds concerning Him; some were saying, "He is a good man"; others were saying, "No, on the contrary, He leads the people astray</a:t>
            </a:r>
            <a:r>
              <a:rPr lang="en-US" dirty="0" smtClean="0">
                <a:solidFill>
                  <a:srgbClr val="002060"/>
                </a:solidFill>
              </a:rPr>
              <a:t>.” </a:t>
            </a:r>
            <a:r>
              <a:rPr lang="en-US" dirty="0" smtClean="0">
                <a:solidFill>
                  <a:srgbClr val="002060"/>
                </a:solidFill>
              </a:rPr>
              <a:t> Yet no one was speaking openly of Him for fear of the Jews. </a:t>
            </a:r>
            <a:r>
              <a:rPr lang="en-US" dirty="0" smtClean="0">
                <a:solidFill>
                  <a:srgbClr val="002060"/>
                </a:solidFill>
              </a:rPr>
              <a:t>But </a:t>
            </a:r>
            <a:r>
              <a:rPr lang="en-US" dirty="0" smtClean="0">
                <a:solidFill>
                  <a:srgbClr val="002060"/>
                </a:solidFill>
              </a:rPr>
              <a:t>when it was now the midst of the feast Jesus went up into the temple, and </a:t>
            </a:r>
            <a:r>
              <a:rPr lang="en-US" i="1" dirty="0" smtClean="0">
                <a:solidFill>
                  <a:srgbClr val="002060"/>
                </a:solidFill>
              </a:rPr>
              <a:t>began to</a:t>
            </a:r>
            <a:r>
              <a:rPr lang="en-US" dirty="0" smtClean="0">
                <a:solidFill>
                  <a:srgbClr val="002060"/>
                </a:solidFill>
              </a:rPr>
              <a:t> teach. </a:t>
            </a:r>
            <a:endParaRPr lang="en-US" dirty="0" smtClean="0">
              <a:solidFill>
                <a:srgbClr val="002060"/>
              </a:solidFill>
            </a:endParaRPr>
          </a:p>
          <a:p>
            <a:pPr>
              <a:lnSpc>
                <a:spcPct val="93000"/>
              </a:lnSpc>
              <a:spcBef>
                <a:spcPts val="300"/>
              </a:spcBef>
            </a:pPr>
            <a:r>
              <a:rPr lang="en-US" dirty="0" smtClean="0">
                <a:solidFill>
                  <a:srgbClr val="002060"/>
                </a:solidFill>
              </a:rPr>
              <a:t>Priests marched around the altar once per day</a:t>
            </a:r>
          </a:p>
          <a:p>
            <a:pPr>
              <a:lnSpc>
                <a:spcPct val="93000"/>
              </a:lnSpc>
              <a:spcBef>
                <a:spcPts val="300"/>
              </a:spcBef>
            </a:pPr>
            <a:r>
              <a:rPr lang="en-US" dirty="0" smtClean="0">
                <a:solidFill>
                  <a:srgbClr val="002060"/>
                </a:solidFill>
              </a:rPr>
              <a:t>People could purchase goods on the half day and prepare food</a:t>
            </a:r>
            <a:endParaRPr lang="en-US" dirty="0" smtClean="0">
              <a:solidFill>
                <a:srgbClr val="002060"/>
              </a:solidFill>
            </a:endParaRPr>
          </a:p>
          <a:p>
            <a:pPr>
              <a:lnSpc>
                <a:spcPct val="93000"/>
              </a:lnSpc>
              <a:spcBef>
                <a:spcPts val="300"/>
              </a:spcBef>
            </a:pPr>
            <a:endParaRPr lang="en-US" dirty="0">
              <a:solidFill>
                <a:srgbClr val="00206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002060"/>
                </a:solidFill>
              </a:rPr>
              <a:t>DAY 7: THE GREAT DAY</a:t>
            </a:r>
            <a:endParaRPr lang="en-US" sz="5400" dirty="0">
              <a:solidFill>
                <a:srgbClr val="002060"/>
              </a:solidFill>
            </a:endParaRP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100"/>
              </a:spcBef>
            </a:pPr>
            <a:r>
              <a:rPr lang="en-US" b="1" dirty="0" smtClean="0">
                <a:solidFill>
                  <a:srgbClr val="002060"/>
                </a:solidFill>
              </a:rPr>
              <a:t>John 7:37-38 </a:t>
            </a:r>
            <a:r>
              <a:rPr lang="en-US" dirty="0" smtClean="0">
                <a:solidFill>
                  <a:srgbClr val="002060"/>
                </a:solidFill>
              </a:rPr>
              <a:t> Now on the last day, the great </a:t>
            </a:r>
            <a:r>
              <a:rPr lang="en-US" i="1" dirty="0" smtClean="0">
                <a:solidFill>
                  <a:srgbClr val="002060"/>
                </a:solidFill>
              </a:rPr>
              <a:t>day</a:t>
            </a:r>
            <a:r>
              <a:rPr lang="en-US" dirty="0" smtClean="0">
                <a:solidFill>
                  <a:srgbClr val="002060"/>
                </a:solidFill>
              </a:rPr>
              <a:t> of the feast, Jesus stood and cried out, saying, "If anyone is thirsty, let him come to Me and drink. </a:t>
            </a:r>
            <a:r>
              <a:rPr lang="en-US" dirty="0" smtClean="0">
                <a:solidFill>
                  <a:srgbClr val="002060"/>
                </a:solidFill>
              </a:rPr>
              <a:t>He </a:t>
            </a:r>
            <a:r>
              <a:rPr lang="en-US" dirty="0" smtClean="0">
                <a:solidFill>
                  <a:srgbClr val="002060"/>
                </a:solidFill>
              </a:rPr>
              <a:t>who believes in Me, as the Scripture said, 'From his innermost being will flow rivers of living water.'" </a:t>
            </a:r>
            <a:endParaRPr lang="en-US" dirty="0" smtClean="0">
              <a:solidFill>
                <a:srgbClr val="002060"/>
              </a:solidFill>
            </a:endParaRPr>
          </a:p>
          <a:p>
            <a:pPr>
              <a:lnSpc>
                <a:spcPct val="90000"/>
              </a:lnSpc>
              <a:spcBef>
                <a:spcPts val="100"/>
              </a:spcBef>
            </a:pPr>
            <a:r>
              <a:rPr lang="en-US" dirty="0" smtClean="0">
                <a:solidFill>
                  <a:srgbClr val="002060"/>
                </a:solidFill>
              </a:rPr>
              <a:t>Jesus probably said this during the water pouring </a:t>
            </a:r>
          </a:p>
          <a:p>
            <a:pPr>
              <a:lnSpc>
                <a:spcPct val="90000"/>
              </a:lnSpc>
              <a:spcBef>
                <a:spcPts val="100"/>
              </a:spcBef>
            </a:pPr>
            <a:r>
              <a:rPr lang="en-US" dirty="0" smtClean="0">
                <a:solidFill>
                  <a:srgbClr val="002060"/>
                </a:solidFill>
              </a:rPr>
              <a:t>The seventh day (or 8</a:t>
            </a:r>
            <a:r>
              <a:rPr lang="en-US" baseline="30000" dirty="0" smtClean="0">
                <a:solidFill>
                  <a:srgbClr val="002060"/>
                </a:solidFill>
              </a:rPr>
              <a:t>th</a:t>
            </a:r>
            <a:r>
              <a:rPr lang="en-US" dirty="0" smtClean="0">
                <a:solidFill>
                  <a:srgbClr val="002060"/>
                </a:solidFill>
              </a:rPr>
              <a:t> day) the dancing and celebration continued until daybreak</a:t>
            </a:r>
          </a:p>
          <a:p>
            <a:pPr>
              <a:lnSpc>
                <a:spcPct val="90000"/>
              </a:lnSpc>
              <a:spcBef>
                <a:spcPts val="100"/>
              </a:spcBef>
            </a:pPr>
            <a:r>
              <a:rPr lang="en-US" dirty="0" smtClean="0">
                <a:solidFill>
                  <a:srgbClr val="002060"/>
                </a:solidFill>
              </a:rPr>
              <a:t>Four giant candelabra were in the court of </a:t>
            </a:r>
            <a:r>
              <a:rPr lang="en-US" smtClean="0">
                <a:solidFill>
                  <a:srgbClr val="002060"/>
                </a:solidFill>
              </a:rPr>
              <a:t>the women</a:t>
            </a:r>
            <a:r>
              <a:rPr lang="en-US" dirty="0" smtClean="0">
                <a:solidFill>
                  <a:srgbClr val="002060"/>
                </a:solidFill>
              </a:rPr>
              <a:t>; the wicks were the priests clothing from the prior year; priests’ sons scaled ladders to fill the bowls with oil; the light filled the city</a:t>
            </a:r>
          </a:p>
          <a:p>
            <a:pPr>
              <a:lnSpc>
                <a:spcPct val="90000"/>
              </a:lnSpc>
              <a:spcBef>
                <a:spcPts val="100"/>
              </a:spcBef>
            </a:pPr>
            <a:r>
              <a:rPr lang="en-US" b="1" dirty="0" smtClean="0">
                <a:solidFill>
                  <a:srgbClr val="002060"/>
                </a:solidFill>
              </a:rPr>
              <a:t>John 8:12 </a:t>
            </a:r>
            <a:r>
              <a:rPr lang="en-US" dirty="0" smtClean="0">
                <a:solidFill>
                  <a:srgbClr val="002060"/>
                </a:solidFill>
              </a:rPr>
              <a:t> Then Jesus again </a:t>
            </a:r>
            <a:r>
              <a:rPr lang="en-US" spc="-150" dirty="0" smtClean="0">
                <a:solidFill>
                  <a:srgbClr val="002060"/>
                </a:solidFill>
              </a:rPr>
              <a:t>spoke to them, </a:t>
            </a:r>
            <a:r>
              <a:rPr lang="en-US" dirty="0" smtClean="0">
                <a:solidFill>
                  <a:srgbClr val="002060"/>
                </a:solidFill>
              </a:rPr>
              <a:t>saying, "I am the Light of the world; he who follows Me will not walk in the darkness, but will have the Light of life</a:t>
            </a:r>
            <a:r>
              <a:rPr lang="en-US" dirty="0" smtClean="0">
                <a:solidFill>
                  <a:srgbClr val="002060"/>
                </a:solidFill>
              </a:rPr>
              <a:t>.”</a:t>
            </a:r>
            <a:endParaRPr lang="en-US" dirty="0" smtClean="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solidFill>
                  <a:srgbClr val="002060"/>
                </a:solidFill>
              </a:rPr>
              <a:t>VERSE FOR THE JOURNEY</a:t>
            </a:r>
            <a:endParaRPr lang="en-US" dirty="0">
              <a:solidFill>
                <a:srgbClr val="002060"/>
              </a:solidFill>
            </a:endParaRP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300"/>
              </a:spcBef>
            </a:pPr>
            <a:r>
              <a:rPr lang="en-US" b="1" dirty="0" smtClean="0">
                <a:solidFill>
                  <a:srgbClr val="002060"/>
                </a:solidFill>
              </a:rPr>
              <a:t>Ephesians 1:9-12 </a:t>
            </a:r>
            <a:r>
              <a:rPr lang="en-US" dirty="0" smtClean="0">
                <a:solidFill>
                  <a:srgbClr val="002060"/>
                </a:solidFill>
              </a:rPr>
              <a:t>He made known to us the mystery of His will, according to His kind intention which He purposed in Him with a view to an administration suitable to the fullness of the times, </a:t>
            </a:r>
            <a:r>
              <a:rPr lang="en-US" i="1" dirty="0" smtClean="0">
                <a:solidFill>
                  <a:srgbClr val="002060"/>
                </a:solidFill>
              </a:rPr>
              <a:t>that is,</a:t>
            </a:r>
            <a:r>
              <a:rPr lang="en-US" dirty="0" smtClean="0">
                <a:solidFill>
                  <a:srgbClr val="002060"/>
                </a:solidFill>
              </a:rPr>
              <a:t> the summing </a:t>
            </a:r>
            <a:r>
              <a:rPr lang="en-US" spc="-150" dirty="0" smtClean="0">
                <a:solidFill>
                  <a:srgbClr val="002060"/>
                </a:solidFill>
              </a:rPr>
              <a:t>up of all </a:t>
            </a:r>
            <a:r>
              <a:rPr lang="en-US" dirty="0" smtClean="0">
                <a:solidFill>
                  <a:srgbClr val="002060"/>
                </a:solidFill>
              </a:rPr>
              <a:t>things in Christ, things </a:t>
            </a:r>
            <a:r>
              <a:rPr lang="en-US" spc="-150" dirty="0" smtClean="0">
                <a:solidFill>
                  <a:srgbClr val="002060"/>
                </a:solidFill>
              </a:rPr>
              <a:t>in the </a:t>
            </a:r>
            <a:r>
              <a:rPr lang="en-US" dirty="0" smtClean="0">
                <a:solidFill>
                  <a:srgbClr val="002060"/>
                </a:solidFill>
              </a:rPr>
              <a:t>heavens and things on the earth. In Him also we have obtained an inheritance, having been predestined according to His purpose who works all things after the counsel of His </a:t>
            </a:r>
            <a:r>
              <a:rPr lang="en-US" dirty="0" err="1" smtClean="0">
                <a:solidFill>
                  <a:srgbClr val="002060"/>
                </a:solidFill>
              </a:rPr>
              <a:t>will,to</a:t>
            </a:r>
            <a:r>
              <a:rPr lang="en-US" dirty="0" smtClean="0">
                <a:solidFill>
                  <a:srgbClr val="002060"/>
                </a:solidFill>
              </a:rPr>
              <a:t> the end that we who were the first to hope in Christ would be to the praise of His glory. </a:t>
            </a:r>
          </a:p>
          <a:p>
            <a:pPr>
              <a:lnSpc>
                <a:spcPct val="90000"/>
              </a:lnSpc>
              <a:spcBef>
                <a:spcPts val="300"/>
              </a:spcBef>
            </a:pPr>
            <a:r>
              <a:rPr lang="en-US" b="1" dirty="0" smtClean="0">
                <a:solidFill>
                  <a:srgbClr val="002060"/>
                </a:solidFill>
              </a:rPr>
              <a:t>Summed up: </a:t>
            </a:r>
            <a:r>
              <a:rPr lang="en-US" i="1" dirty="0" err="1" smtClean="0">
                <a:solidFill>
                  <a:srgbClr val="002060"/>
                </a:solidFill>
              </a:rPr>
              <a:t>anakephalaiomai</a:t>
            </a:r>
            <a:r>
              <a:rPr lang="en-US" i="1" dirty="0" smtClean="0">
                <a:solidFill>
                  <a:srgbClr val="002060"/>
                </a:solidFill>
              </a:rPr>
              <a:t>: </a:t>
            </a:r>
            <a:r>
              <a:rPr lang="en-US" dirty="0" smtClean="0">
                <a:solidFill>
                  <a:srgbClr val="002060"/>
                </a:solidFill>
              </a:rPr>
              <a:t>gathered in one place</a:t>
            </a:r>
          </a:p>
          <a:p>
            <a:pPr>
              <a:lnSpc>
                <a:spcPct val="90000"/>
              </a:lnSpc>
              <a:spcBef>
                <a:spcPts val="300"/>
              </a:spcBef>
            </a:pPr>
            <a:r>
              <a:rPr lang="en-US" b="1" dirty="0" smtClean="0">
                <a:solidFill>
                  <a:srgbClr val="002060"/>
                </a:solidFill>
              </a:rPr>
              <a:t>Predestined: </a:t>
            </a:r>
            <a:r>
              <a:rPr lang="en-US" i="1" dirty="0" err="1" smtClean="0">
                <a:solidFill>
                  <a:srgbClr val="002060"/>
                </a:solidFill>
              </a:rPr>
              <a:t>proorizo</a:t>
            </a:r>
            <a:r>
              <a:rPr lang="en-US" i="1" dirty="0" smtClean="0">
                <a:solidFill>
                  <a:srgbClr val="002060"/>
                </a:solidFill>
              </a:rPr>
              <a:t>: </a:t>
            </a:r>
            <a:r>
              <a:rPr lang="en-US" dirty="0" smtClean="0">
                <a:solidFill>
                  <a:srgbClr val="002060"/>
                </a:solidFill>
              </a:rPr>
              <a:t>to limit in advance</a:t>
            </a:r>
          </a:p>
          <a:p>
            <a:pPr>
              <a:lnSpc>
                <a:spcPct val="90000"/>
              </a:lnSpc>
              <a:spcBef>
                <a:spcPts val="300"/>
              </a:spcBef>
            </a:pPr>
            <a:r>
              <a:rPr lang="en-US" b="1" dirty="0" smtClean="0">
                <a:solidFill>
                  <a:srgbClr val="002060"/>
                </a:solidFill>
              </a:rPr>
              <a:t>Purpose: </a:t>
            </a:r>
            <a:r>
              <a:rPr lang="en-US" i="1" dirty="0" err="1" smtClean="0">
                <a:solidFill>
                  <a:srgbClr val="002060"/>
                </a:solidFill>
              </a:rPr>
              <a:t>prothesis</a:t>
            </a:r>
            <a:r>
              <a:rPr lang="en-US" i="1" dirty="0" smtClean="0">
                <a:solidFill>
                  <a:srgbClr val="002060"/>
                </a:solidFill>
              </a:rPr>
              <a:t>: </a:t>
            </a:r>
            <a:r>
              <a:rPr lang="en-US" dirty="0" smtClean="0">
                <a:solidFill>
                  <a:srgbClr val="002060"/>
                </a:solidFill>
              </a:rPr>
              <a:t>sacred showbread; setting forth of a design for living</a:t>
            </a:r>
            <a:endParaRPr lang="en-US" dirty="0">
              <a:solidFill>
                <a:srgbClr val="00206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solidFill>
                  <a:srgbClr val="002060"/>
                </a:solidFill>
              </a:rPr>
              <a:t>FEAST OF TRUMPETS</a:t>
            </a:r>
            <a:endParaRPr lang="en-US" dirty="0">
              <a:solidFill>
                <a:srgbClr val="002060"/>
              </a:solidFill>
            </a:endParaRPr>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400"/>
              </a:spcBef>
            </a:pPr>
            <a:r>
              <a:rPr lang="en-US" dirty="0" smtClean="0">
                <a:solidFill>
                  <a:srgbClr val="002060"/>
                </a:solidFill>
              </a:rPr>
              <a:t>7</a:t>
            </a:r>
            <a:r>
              <a:rPr lang="en-US" baseline="30000" dirty="0" smtClean="0">
                <a:solidFill>
                  <a:srgbClr val="002060"/>
                </a:solidFill>
              </a:rPr>
              <a:t>TH</a:t>
            </a:r>
            <a:r>
              <a:rPr lang="en-US" dirty="0" smtClean="0">
                <a:solidFill>
                  <a:srgbClr val="002060"/>
                </a:solidFill>
              </a:rPr>
              <a:t> New Moon and Yom </a:t>
            </a:r>
            <a:r>
              <a:rPr lang="en-US" dirty="0" err="1" smtClean="0">
                <a:solidFill>
                  <a:srgbClr val="002060"/>
                </a:solidFill>
              </a:rPr>
              <a:t>Teruah</a:t>
            </a:r>
            <a:r>
              <a:rPr lang="en-US" dirty="0" smtClean="0">
                <a:solidFill>
                  <a:srgbClr val="002060"/>
                </a:solidFill>
              </a:rPr>
              <a:t> (The day of blowing)</a:t>
            </a:r>
          </a:p>
          <a:p>
            <a:pPr>
              <a:lnSpc>
                <a:spcPct val="95000"/>
              </a:lnSpc>
              <a:spcBef>
                <a:spcPts val="400"/>
              </a:spcBef>
            </a:pPr>
            <a:r>
              <a:rPr lang="en-US" dirty="0" smtClean="0">
                <a:solidFill>
                  <a:srgbClr val="002060"/>
                </a:solidFill>
              </a:rPr>
              <a:t>Began the civil new year; the religious new year started on Nisan 1 in the spring</a:t>
            </a:r>
          </a:p>
          <a:p>
            <a:pPr>
              <a:lnSpc>
                <a:spcPct val="95000"/>
              </a:lnSpc>
              <a:spcBef>
                <a:spcPts val="400"/>
              </a:spcBef>
            </a:pPr>
            <a:r>
              <a:rPr lang="en-US" b="1" dirty="0" smtClean="0">
                <a:solidFill>
                  <a:srgbClr val="002060"/>
                </a:solidFill>
              </a:rPr>
              <a:t>Numbers 29:1 </a:t>
            </a:r>
            <a:r>
              <a:rPr lang="en-US" dirty="0" smtClean="0">
                <a:solidFill>
                  <a:srgbClr val="002060"/>
                </a:solidFill>
              </a:rPr>
              <a:t>Now in the seventh month, on the first day of the month, you shall also have a holy </a:t>
            </a:r>
            <a:r>
              <a:rPr lang="en-US" dirty="0" smtClean="0">
                <a:solidFill>
                  <a:srgbClr val="002060"/>
                </a:solidFill>
              </a:rPr>
              <a:t>convocation</a:t>
            </a:r>
            <a:r>
              <a:rPr lang="en-US" dirty="0" smtClean="0">
                <a:solidFill>
                  <a:srgbClr val="002060"/>
                </a:solidFill>
              </a:rPr>
              <a:t>; you shall do no laborious work. It will be to you a day for blowing </a:t>
            </a:r>
            <a:r>
              <a:rPr lang="en-US" dirty="0" smtClean="0">
                <a:solidFill>
                  <a:srgbClr val="002060"/>
                </a:solidFill>
              </a:rPr>
              <a:t>trumpets.</a:t>
            </a:r>
          </a:p>
          <a:p>
            <a:pPr>
              <a:lnSpc>
                <a:spcPct val="95000"/>
              </a:lnSpc>
              <a:spcBef>
                <a:spcPts val="400"/>
              </a:spcBef>
            </a:pPr>
            <a:r>
              <a:rPr lang="en-US" dirty="0" smtClean="0">
                <a:solidFill>
                  <a:srgbClr val="002060"/>
                </a:solidFill>
              </a:rPr>
              <a:t>The Feast of Trumpets is a Sabbath</a:t>
            </a:r>
          </a:p>
          <a:p>
            <a:pPr>
              <a:lnSpc>
                <a:spcPct val="95000"/>
              </a:lnSpc>
              <a:spcBef>
                <a:spcPts val="400"/>
              </a:spcBef>
            </a:pPr>
            <a:r>
              <a:rPr lang="en-US" dirty="0" smtClean="0">
                <a:solidFill>
                  <a:srgbClr val="002060"/>
                </a:solidFill>
              </a:rPr>
              <a:t>Trumpets </a:t>
            </a:r>
            <a:r>
              <a:rPr lang="en-US" dirty="0" smtClean="0">
                <a:solidFill>
                  <a:srgbClr val="002060"/>
                </a:solidFill>
              </a:rPr>
              <a:t>were blown all over Jerusalem all day; only in the temple if the day was a Sabbath</a:t>
            </a:r>
          </a:p>
          <a:p>
            <a:pPr>
              <a:lnSpc>
                <a:spcPct val="95000"/>
              </a:lnSpc>
              <a:spcBef>
                <a:spcPts val="400"/>
              </a:spcBef>
            </a:pPr>
            <a:r>
              <a:rPr lang="en-US" dirty="0" smtClean="0">
                <a:solidFill>
                  <a:srgbClr val="002060"/>
                </a:solidFill>
              </a:rPr>
              <a:t>Also called Rosh </a:t>
            </a:r>
            <a:r>
              <a:rPr lang="en-US" dirty="0" err="1" smtClean="0">
                <a:solidFill>
                  <a:srgbClr val="002060"/>
                </a:solidFill>
              </a:rPr>
              <a:t>Hashannah</a:t>
            </a:r>
            <a:r>
              <a:rPr lang="en-US" dirty="0" smtClean="0">
                <a:solidFill>
                  <a:srgbClr val="002060"/>
                </a:solidFill>
              </a:rPr>
              <a:t> (head of the year); ushered in ten days of penance and awe prior to Yom Kippur, the Day of Atonement</a:t>
            </a:r>
            <a:endParaRPr lang="en-US" dirty="0">
              <a:solidFill>
                <a:srgbClr val="00206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solidFill>
                  <a:srgbClr val="002060"/>
                </a:solidFill>
              </a:rPr>
              <a:t>AWAITING THE NEW MOON</a:t>
            </a:r>
            <a:endParaRPr lang="en-US" dirty="0">
              <a:solidFill>
                <a:srgbClr val="002060"/>
              </a:solidFill>
            </a:endParaRP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buClr>
                <a:srgbClr val="002060"/>
              </a:buClr>
            </a:pPr>
            <a:r>
              <a:rPr lang="en-US" dirty="0" smtClean="0">
                <a:solidFill>
                  <a:srgbClr val="002060"/>
                </a:solidFill>
              </a:rPr>
              <a:t>The moon cycle is 29.5 days; no one knew if the new moon would be visible on the 29</a:t>
            </a:r>
            <a:r>
              <a:rPr lang="en-US" baseline="30000" dirty="0" smtClean="0">
                <a:solidFill>
                  <a:srgbClr val="002060"/>
                </a:solidFill>
              </a:rPr>
              <a:t>th</a:t>
            </a:r>
            <a:r>
              <a:rPr lang="en-US" dirty="0" smtClean="0">
                <a:solidFill>
                  <a:srgbClr val="002060"/>
                </a:solidFill>
              </a:rPr>
              <a:t> or 30</a:t>
            </a:r>
            <a:r>
              <a:rPr lang="en-US" baseline="30000" dirty="0" smtClean="0">
                <a:solidFill>
                  <a:srgbClr val="002060"/>
                </a:solidFill>
              </a:rPr>
              <a:t>th</a:t>
            </a:r>
            <a:r>
              <a:rPr lang="en-US" dirty="0" smtClean="0">
                <a:solidFill>
                  <a:srgbClr val="002060"/>
                </a:solidFill>
              </a:rPr>
              <a:t> day</a:t>
            </a:r>
          </a:p>
          <a:p>
            <a:pPr>
              <a:lnSpc>
                <a:spcPct val="90000"/>
              </a:lnSpc>
              <a:spcBef>
                <a:spcPts val="200"/>
              </a:spcBef>
              <a:buClr>
                <a:srgbClr val="002060"/>
              </a:buClr>
            </a:pPr>
            <a:r>
              <a:rPr lang="en-US" dirty="0" smtClean="0">
                <a:solidFill>
                  <a:srgbClr val="002060"/>
                </a:solidFill>
              </a:rPr>
              <a:t>Witnesses were sent </a:t>
            </a:r>
            <a:r>
              <a:rPr lang="en-US" spc="-150" dirty="0" smtClean="0">
                <a:solidFill>
                  <a:srgbClr val="002060"/>
                </a:solidFill>
              </a:rPr>
              <a:t>out to </a:t>
            </a:r>
            <a:r>
              <a:rPr lang="en-US" dirty="0" smtClean="0">
                <a:solidFill>
                  <a:srgbClr val="002060"/>
                </a:solidFill>
              </a:rPr>
              <a:t>watch for the new moon.  </a:t>
            </a:r>
            <a:r>
              <a:rPr lang="en-US" spc="-150" dirty="0" smtClean="0">
                <a:solidFill>
                  <a:srgbClr val="002060"/>
                </a:solidFill>
              </a:rPr>
              <a:t>Rabbis wrote </a:t>
            </a:r>
            <a:r>
              <a:rPr lang="en-US" dirty="0" smtClean="0">
                <a:solidFill>
                  <a:srgbClr val="002060"/>
                </a:solidFill>
              </a:rPr>
              <a:t>that “no one knows the day or the hour”         </a:t>
            </a:r>
          </a:p>
          <a:p>
            <a:pPr>
              <a:lnSpc>
                <a:spcPct val="90000"/>
              </a:lnSpc>
              <a:spcBef>
                <a:spcPts val="200"/>
              </a:spcBef>
              <a:buClr>
                <a:srgbClr val="002060"/>
              </a:buClr>
            </a:pPr>
            <a:r>
              <a:rPr lang="en-US" b="1" dirty="0" smtClean="0">
                <a:solidFill>
                  <a:srgbClr val="002060"/>
                </a:solidFill>
              </a:rPr>
              <a:t>Matthew </a:t>
            </a:r>
            <a:r>
              <a:rPr lang="en-US" b="1" spc="-150" dirty="0" smtClean="0">
                <a:solidFill>
                  <a:srgbClr val="002060"/>
                </a:solidFill>
              </a:rPr>
              <a:t>24:36-41 </a:t>
            </a:r>
            <a:r>
              <a:rPr lang="en-US" spc="-150" dirty="0" smtClean="0">
                <a:solidFill>
                  <a:srgbClr val="002060"/>
                </a:solidFill>
              </a:rPr>
              <a:t> "</a:t>
            </a:r>
            <a:r>
              <a:rPr lang="en-US" u="sng" spc="-150" dirty="0" smtClean="0">
                <a:solidFill>
                  <a:srgbClr val="002060"/>
                </a:solidFill>
              </a:rPr>
              <a:t>But </a:t>
            </a:r>
            <a:r>
              <a:rPr lang="en-US" u="sng" dirty="0" smtClean="0">
                <a:solidFill>
                  <a:srgbClr val="002060"/>
                </a:solidFill>
              </a:rPr>
              <a:t>of that day and hour no one knows</a:t>
            </a:r>
            <a:r>
              <a:rPr lang="en-US" dirty="0" smtClean="0">
                <a:solidFill>
                  <a:srgbClr val="002060"/>
                </a:solidFill>
              </a:rPr>
              <a:t>, </a:t>
            </a:r>
            <a:r>
              <a:rPr lang="en-US" spc="-150" dirty="0" smtClean="0">
                <a:solidFill>
                  <a:srgbClr val="002060"/>
                </a:solidFill>
              </a:rPr>
              <a:t>not even the </a:t>
            </a:r>
            <a:r>
              <a:rPr lang="en-US" dirty="0" smtClean="0">
                <a:solidFill>
                  <a:srgbClr val="002060"/>
                </a:solidFill>
              </a:rPr>
              <a:t>angels of heaven, nor the Son, but </a:t>
            </a:r>
            <a:r>
              <a:rPr lang="en-US" u="sng" dirty="0" smtClean="0">
                <a:solidFill>
                  <a:srgbClr val="002060"/>
                </a:solidFill>
              </a:rPr>
              <a:t>the Father alone</a:t>
            </a:r>
            <a:r>
              <a:rPr lang="en-US" dirty="0" smtClean="0">
                <a:solidFill>
                  <a:srgbClr val="002060"/>
                </a:solidFill>
              </a:rPr>
              <a:t>. For the </a:t>
            </a:r>
            <a:r>
              <a:rPr lang="en-US" spc="-150" dirty="0" smtClean="0">
                <a:solidFill>
                  <a:srgbClr val="002060"/>
                </a:solidFill>
              </a:rPr>
              <a:t>coming of the Son of </a:t>
            </a:r>
            <a:r>
              <a:rPr lang="en-US" dirty="0" smtClean="0">
                <a:solidFill>
                  <a:srgbClr val="002060"/>
                </a:solidFill>
              </a:rPr>
              <a:t>Man will be just like the days of Noah. As in those days before the flood they were eating and drinking, marrying and giving in marriage, until the day that Noah entered the ark, </a:t>
            </a:r>
            <a:r>
              <a:rPr lang="en-US" spc="-150" dirty="0" smtClean="0">
                <a:solidFill>
                  <a:srgbClr val="002060"/>
                </a:solidFill>
              </a:rPr>
              <a:t>and they did not </a:t>
            </a:r>
            <a:r>
              <a:rPr lang="en-US" dirty="0" smtClean="0">
                <a:solidFill>
                  <a:srgbClr val="002060"/>
                </a:solidFill>
              </a:rPr>
              <a:t>understand until the </a:t>
            </a:r>
            <a:r>
              <a:rPr lang="en-US" spc="-150" dirty="0" smtClean="0">
                <a:solidFill>
                  <a:srgbClr val="002060"/>
                </a:solidFill>
              </a:rPr>
              <a:t>flood came </a:t>
            </a:r>
            <a:r>
              <a:rPr lang="en-US" dirty="0" smtClean="0">
                <a:solidFill>
                  <a:srgbClr val="002060"/>
                </a:solidFill>
              </a:rPr>
              <a:t>and took them all away; so will the coming of the Son of Man be.</a:t>
            </a:r>
            <a:r>
              <a:rPr lang="en-US" spc="-150" dirty="0" smtClean="0">
                <a:solidFill>
                  <a:srgbClr val="002060"/>
                </a:solidFill>
              </a:rPr>
              <a:t> Then there </a:t>
            </a:r>
            <a:r>
              <a:rPr lang="en-US" dirty="0" smtClean="0">
                <a:solidFill>
                  <a:srgbClr val="002060"/>
                </a:solidFill>
              </a:rPr>
              <a:t>will be two men in the field; one will be taken and one will be left. Two women </a:t>
            </a:r>
            <a:r>
              <a:rPr lang="en-US" i="1" dirty="0" smtClean="0">
                <a:solidFill>
                  <a:srgbClr val="002060"/>
                </a:solidFill>
              </a:rPr>
              <a:t>will be</a:t>
            </a:r>
            <a:r>
              <a:rPr lang="en-US" dirty="0" smtClean="0">
                <a:solidFill>
                  <a:srgbClr val="002060"/>
                </a:solidFill>
              </a:rPr>
              <a:t> grinding at the mill; one will be taken, one will be left.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r>
              <a:rPr lang="en-US" sz="5400" dirty="0" smtClean="0">
                <a:solidFill>
                  <a:srgbClr val="002060"/>
                </a:solidFill>
              </a:rPr>
              <a:t>THE MYSTERY</a:t>
            </a:r>
            <a:endParaRPr lang="en-US" sz="5400" dirty="0">
              <a:solidFill>
                <a:srgbClr val="002060"/>
              </a:solidFill>
            </a:endParaRPr>
          </a:p>
        </p:txBody>
      </p:sp>
      <p:sp>
        <p:nvSpPr>
          <p:cNvPr id="3" name="Content Placeholder 2"/>
          <p:cNvSpPr>
            <a:spLocks noGrp="1"/>
          </p:cNvSpPr>
          <p:nvPr>
            <p:ph idx="1"/>
          </p:nvPr>
        </p:nvSpPr>
        <p:spPr>
          <a:xfrm>
            <a:off x="0" y="762000"/>
            <a:ext cx="9144000" cy="6096000"/>
          </a:xfrm>
        </p:spPr>
        <p:txBody>
          <a:bodyPr>
            <a:noAutofit/>
          </a:bodyPr>
          <a:lstStyle/>
          <a:p>
            <a:pPr>
              <a:lnSpc>
                <a:spcPct val="88000"/>
              </a:lnSpc>
              <a:spcBef>
                <a:spcPts val="0"/>
              </a:spcBef>
            </a:pPr>
            <a:r>
              <a:rPr lang="en-US" b="1" dirty="0" err="1" smtClean="0">
                <a:solidFill>
                  <a:schemeClr val="tx2">
                    <a:lumMod val="75000"/>
                  </a:schemeClr>
                </a:solidFill>
              </a:rPr>
              <a:t>Tekia</a:t>
            </a:r>
            <a:r>
              <a:rPr lang="en-US" b="1" dirty="0" smtClean="0">
                <a:solidFill>
                  <a:schemeClr val="tx2">
                    <a:lumMod val="75000"/>
                  </a:schemeClr>
                </a:solidFill>
              </a:rPr>
              <a:t>: </a:t>
            </a:r>
            <a:r>
              <a:rPr lang="en-US" dirty="0" smtClean="0">
                <a:solidFill>
                  <a:schemeClr val="tx2">
                    <a:lumMod val="75000"/>
                  </a:schemeClr>
                </a:solidFill>
              </a:rPr>
              <a:t>one long blast</a:t>
            </a:r>
          </a:p>
          <a:p>
            <a:pPr>
              <a:lnSpc>
                <a:spcPct val="88000"/>
              </a:lnSpc>
              <a:spcBef>
                <a:spcPts val="0"/>
              </a:spcBef>
            </a:pPr>
            <a:r>
              <a:rPr lang="en-US" b="1" dirty="0" err="1" smtClean="0">
                <a:solidFill>
                  <a:schemeClr val="tx2">
                    <a:lumMod val="75000"/>
                  </a:schemeClr>
                </a:solidFill>
              </a:rPr>
              <a:t>Sevarim</a:t>
            </a:r>
            <a:r>
              <a:rPr lang="en-US" b="1" dirty="0" smtClean="0">
                <a:solidFill>
                  <a:schemeClr val="tx2">
                    <a:lumMod val="75000"/>
                  </a:schemeClr>
                </a:solidFill>
              </a:rPr>
              <a:t>: </a:t>
            </a:r>
            <a:r>
              <a:rPr lang="en-US" dirty="0" smtClean="0">
                <a:solidFill>
                  <a:schemeClr val="tx2">
                    <a:lumMod val="75000"/>
                  </a:schemeClr>
                </a:solidFill>
              </a:rPr>
              <a:t>three short blasts</a:t>
            </a:r>
          </a:p>
          <a:p>
            <a:pPr>
              <a:lnSpc>
                <a:spcPct val="88000"/>
              </a:lnSpc>
              <a:spcBef>
                <a:spcPts val="0"/>
              </a:spcBef>
            </a:pPr>
            <a:r>
              <a:rPr lang="en-US" b="1" dirty="0" err="1" smtClean="0">
                <a:solidFill>
                  <a:schemeClr val="tx2">
                    <a:lumMod val="75000"/>
                  </a:schemeClr>
                </a:solidFill>
              </a:rPr>
              <a:t>Teruah</a:t>
            </a:r>
            <a:r>
              <a:rPr lang="en-US" b="1" dirty="0" smtClean="0">
                <a:solidFill>
                  <a:schemeClr val="tx2">
                    <a:lumMod val="75000"/>
                  </a:schemeClr>
                </a:solidFill>
              </a:rPr>
              <a:t>: </a:t>
            </a:r>
            <a:r>
              <a:rPr lang="en-US" dirty="0" smtClean="0">
                <a:solidFill>
                  <a:schemeClr val="tx2">
                    <a:lumMod val="75000"/>
                  </a:schemeClr>
                </a:solidFill>
              </a:rPr>
              <a:t>several short, </a:t>
            </a:r>
            <a:r>
              <a:rPr lang="en-US" dirty="0" err="1" smtClean="0">
                <a:solidFill>
                  <a:schemeClr val="tx2">
                    <a:lumMod val="75000"/>
                  </a:schemeClr>
                </a:solidFill>
              </a:rPr>
              <a:t>staccatto</a:t>
            </a:r>
            <a:r>
              <a:rPr lang="en-US" dirty="0" smtClean="0">
                <a:solidFill>
                  <a:schemeClr val="tx2">
                    <a:lumMod val="75000"/>
                  </a:schemeClr>
                </a:solidFill>
              </a:rPr>
              <a:t> like blasts</a:t>
            </a:r>
          </a:p>
          <a:p>
            <a:pPr>
              <a:lnSpc>
                <a:spcPct val="88000"/>
              </a:lnSpc>
              <a:spcBef>
                <a:spcPts val="0"/>
              </a:spcBef>
            </a:pPr>
            <a:r>
              <a:rPr lang="en-US" b="1" dirty="0" err="1" smtClean="0">
                <a:solidFill>
                  <a:schemeClr val="tx2">
                    <a:lumMod val="75000"/>
                  </a:schemeClr>
                </a:solidFill>
              </a:rPr>
              <a:t>Tekia</a:t>
            </a:r>
            <a:r>
              <a:rPr lang="en-US" b="1" dirty="0" smtClean="0">
                <a:solidFill>
                  <a:schemeClr val="tx2">
                    <a:lumMod val="75000"/>
                  </a:schemeClr>
                </a:solidFill>
              </a:rPr>
              <a:t> </a:t>
            </a:r>
            <a:r>
              <a:rPr lang="en-US" b="1" dirty="0" err="1" smtClean="0">
                <a:solidFill>
                  <a:schemeClr val="tx2">
                    <a:lumMod val="75000"/>
                  </a:schemeClr>
                </a:solidFill>
              </a:rPr>
              <a:t>Gedolah</a:t>
            </a:r>
            <a:r>
              <a:rPr lang="en-US" b="1" dirty="0" smtClean="0">
                <a:solidFill>
                  <a:schemeClr val="tx2">
                    <a:lumMod val="75000"/>
                  </a:schemeClr>
                </a:solidFill>
              </a:rPr>
              <a:t>:  </a:t>
            </a:r>
            <a:r>
              <a:rPr lang="en-US" dirty="0" smtClean="0">
                <a:solidFill>
                  <a:schemeClr val="tx2">
                    <a:lumMod val="75000"/>
                  </a:schemeClr>
                </a:solidFill>
              </a:rPr>
              <a:t>the “great trumpet” or the “last trumpet”  held as long as the sounder could </a:t>
            </a:r>
          </a:p>
          <a:p>
            <a:pPr>
              <a:lnSpc>
                <a:spcPct val="88000"/>
              </a:lnSpc>
              <a:spcBef>
                <a:spcPts val="0"/>
              </a:spcBef>
            </a:pPr>
            <a:r>
              <a:rPr lang="en-US" b="1" dirty="0" smtClean="0">
                <a:solidFill>
                  <a:srgbClr val="002060"/>
                </a:solidFill>
              </a:rPr>
              <a:t>1 Corinthians 15:50-52 </a:t>
            </a:r>
            <a:r>
              <a:rPr lang="en-US" b="1" dirty="0" smtClean="0">
                <a:solidFill>
                  <a:srgbClr val="002060"/>
                </a:solidFill>
              </a:rPr>
              <a:t> </a:t>
            </a:r>
            <a:r>
              <a:rPr lang="en-US" dirty="0" smtClean="0">
                <a:solidFill>
                  <a:srgbClr val="002060"/>
                </a:solidFill>
              </a:rPr>
              <a:t>I </a:t>
            </a:r>
            <a:r>
              <a:rPr lang="en-US" dirty="0" smtClean="0">
                <a:solidFill>
                  <a:srgbClr val="002060"/>
                </a:solidFill>
              </a:rPr>
              <a:t>say this, brethren, that </a:t>
            </a:r>
            <a:r>
              <a:rPr lang="en-US" spc="-150" dirty="0" smtClean="0">
                <a:solidFill>
                  <a:srgbClr val="002060"/>
                </a:solidFill>
              </a:rPr>
              <a:t>flesh and blood cannot </a:t>
            </a:r>
            <a:r>
              <a:rPr lang="en-US" dirty="0" smtClean="0">
                <a:solidFill>
                  <a:srgbClr val="002060"/>
                </a:solidFill>
              </a:rPr>
              <a:t>inherit the kingdom of God; nor does the perishable inherit the imperisha</a:t>
            </a:r>
            <a:r>
              <a:rPr lang="en-US" spc="-150" dirty="0" smtClean="0">
                <a:solidFill>
                  <a:srgbClr val="002060"/>
                </a:solidFill>
              </a:rPr>
              <a:t>ble</a:t>
            </a:r>
            <a:r>
              <a:rPr lang="en-US" dirty="0" smtClean="0">
                <a:solidFill>
                  <a:srgbClr val="002060"/>
                </a:solidFill>
              </a:rPr>
              <a:t>. Behold, I tell you a </a:t>
            </a:r>
            <a:r>
              <a:rPr lang="en-US" u="sng" dirty="0" smtClean="0">
                <a:solidFill>
                  <a:srgbClr val="002060"/>
                </a:solidFill>
              </a:rPr>
              <a:t>mystery</a:t>
            </a:r>
            <a:r>
              <a:rPr lang="en-US" dirty="0" smtClean="0">
                <a:solidFill>
                  <a:srgbClr val="002060"/>
                </a:solidFill>
              </a:rPr>
              <a:t>; we will not all sleep, but we will all be changed, in a moment</a:t>
            </a:r>
            <a:r>
              <a:rPr lang="en-US" spc="-150" dirty="0" smtClean="0">
                <a:solidFill>
                  <a:srgbClr val="002060"/>
                </a:solidFill>
              </a:rPr>
              <a:t>, in the </a:t>
            </a:r>
            <a:r>
              <a:rPr lang="en-US" dirty="0" smtClean="0">
                <a:solidFill>
                  <a:srgbClr val="002060"/>
                </a:solidFill>
              </a:rPr>
              <a:t>twinkling of an eye, at </a:t>
            </a:r>
            <a:r>
              <a:rPr lang="en-US" spc="-150" dirty="0" smtClean="0">
                <a:solidFill>
                  <a:srgbClr val="002060"/>
                </a:solidFill>
              </a:rPr>
              <a:t>the</a:t>
            </a:r>
            <a:r>
              <a:rPr lang="en-US" dirty="0" smtClean="0">
                <a:solidFill>
                  <a:srgbClr val="002060"/>
                </a:solidFill>
              </a:rPr>
              <a:t> </a:t>
            </a:r>
            <a:r>
              <a:rPr lang="en-US" u="sng" dirty="0" smtClean="0">
                <a:solidFill>
                  <a:srgbClr val="002060"/>
                </a:solidFill>
              </a:rPr>
              <a:t>last </a:t>
            </a:r>
            <a:r>
              <a:rPr lang="en-US" u="sng" spc="-150" dirty="0" smtClean="0">
                <a:solidFill>
                  <a:srgbClr val="002060"/>
                </a:solidFill>
              </a:rPr>
              <a:t>trum</a:t>
            </a:r>
            <a:r>
              <a:rPr lang="en-US" u="sng" dirty="0" smtClean="0">
                <a:solidFill>
                  <a:srgbClr val="002060"/>
                </a:solidFill>
              </a:rPr>
              <a:t>pet</a:t>
            </a:r>
            <a:r>
              <a:rPr lang="en-US" spc="-150" dirty="0" smtClean="0">
                <a:solidFill>
                  <a:srgbClr val="002060"/>
                </a:solidFill>
              </a:rPr>
              <a:t>; for the </a:t>
            </a:r>
            <a:r>
              <a:rPr lang="en-US" dirty="0" smtClean="0">
                <a:solidFill>
                  <a:srgbClr val="002060"/>
                </a:solidFill>
              </a:rPr>
              <a:t>trumpet will sound</a:t>
            </a:r>
            <a:r>
              <a:rPr lang="en-US" spc="-150" dirty="0" smtClean="0">
                <a:solidFill>
                  <a:srgbClr val="002060"/>
                </a:solidFill>
              </a:rPr>
              <a:t>, and the dead</a:t>
            </a:r>
            <a:r>
              <a:rPr lang="en-US" dirty="0" smtClean="0">
                <a:solidFill>
                  <a:srgbClr val="002060"/>
                </a:solidFill>
              </a:rPr>
              <a:t> will be raised imperishable, and we will be changed. </a:t>
            </a:r>
            <a:br>
              <a:rPr lang="en-US" dirty="0" smtClean="0">
                <a:solidFill>
                  <a:srgbClr val="002060"/>
                </a:solidFill>
              </a:rPr>
            </a:br>
            <a:r>
              <a:rPr lang="en-US" b="1" dirty="0" smtClean="0">
                <a:solidFill>
                  <a:srgbClr val="002060"/>
                </a:solidFill>
              </a:rPr>
              <a:t>Revelation 10:7 …</a:t>
            </a:r>
            <a:r>
              <a:rPr lang="en-US" dirty="0" smtClean="0">
                <a:solidFill>
                  <a:srgbClr val="002060"/>
                </a:solidFill>
              </a:rPr>
              <a:t>but in the days of the voice of the seventh angel, when he is about to sound, then the mystery of God is finished, as He preached to His servants the prophets. </a:t>
            </a:r>
            <a:br>
              <a:rPr lang="en-US" dirty="0" smtClean="0">
                <a:solidFill>
                  <a:srgbClr val="002060"/>
                </a:solidFill>
              </a:rPr>
            </a:br>
            <a:endParaRPr lang="en-US" dirty="0" smtClean="0">
              <a:solidFill>
                <a:srgbClr val="002060"/>
              </a:solidFill>
            </a:endParaRPr>
          </a:p>
          <a:p>
            <a:pPr>
              <a:lnSpc>
                <a:spcPct val="88000"/>
              </a:lnSpc>
              <a:spcBef>
                <a:spcPts val="0"/>
              </a:spcBef>
            </a:pPr>
            <a:endParaRPr lang="en-US" dirty="0">
              <a:solidFill>
                <a:srgbClr val="00206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THE DAY OF ATONEMENT</a:t>
            </a:r>
            <a:endParaRPr lang="en-US" dirty="0">
              <a:solidFill>
                <a:srgbClr val="002060"/>
              </a:solidFill>
            </a:endParaRPr>
          </a:p>
        </p:txBody>
      </p:sp>
      <p:sp>
        <p:nvSpPr>
          <p:cNvPr id="3" name="Content Placeholder 2"/>
          <p:cNvSpPr>
            <a:spLocks noGrp="1"/>
          </p:cNvSpPr>
          <p:nvPr>
            <p:ph idx="1"/>
          </p:nvPr>
        </p:nvSpPr>
        <p:spPr>
          <a:xfrm>
            <a:off x="0" y="914400"/>
            <a:ext cx="9144000" cy="5943600"/>
          </a:xfrm>
        </p:spPr>
        <p:txBody>
          <a:bodyPr>
            <a:normAutofit lnSpcReduction="10000"/>
          </a:bodyPr>
          <a:lstStyle/>
          <a:p>
            <a:pPr>
              <a:lnSpc>
                <a:spcPct val="108000"/>
              </a:lnSpc>
              <a:spcBef>
                <a:spcPts val="300"/>
              </a:spcBef>
            </a:pPr>
            <a:r>
              <a:rPr lang="en-US" dirty="0" smtClean="0">
                <a:solidFill>
                  <a:srgbClr val="002060"/>
                </a:solidFill>
              </a:rPr>
              <a:t>Atonement: </a:t>
            </a:r>
            <a:r>
              <a:rPr lang="en-US" i="1" dirty="0" err="1" smtClean="0">
                <a:solidFill>
                  <a:srgbClr val="002060"/>
                </a:solidFill>
              </a:rPr>
              <a:t>kaphar</a:t>
            </a:r>
            <a:r>
              <a:rPr lang="en-US" i="1" dirty="0" smtClean="0">
                <a:solidFill>
                  <a:srgbClr val="002060"/>
                </a:solidFill>
              </a:rPr>
              <a:t>: </a:t>
            </a:r>
            <a:r>
              <a:rPr lang="en-US" dirty="0" smtClean="0">
                <a:solidFill>
                  <a:srgbClr val="002060"/>
                </a:solidFill>
              </a:rPr>
              <a:t>to pacify, cover over; be merciful             </a:t>
            </a:r>
          </a:p>
          <a:p>
            <a:pPr>
              <a:lnSpc>
                <a:spcPct val="108000"/>
              </a:lnSpc>
              <a:spcBef>
                <a:spcPts val="300"/>
              </a:spcBef>
            </a:pPr>
            <a:r>
              <a:rPr lang="en-US" dirty="0" smtClean="0">
                <a:solidFill>
                  <a:srgbClr val="002060"/>
                </a:solidFill>
              </a:rPr>
              <a:t>Mercy Seat: </a:t>
            </a:r>
            <a:r>
              <a:rPr lang="en-US" i="1" dirty="0" err="1" smtClean="0">
                <a:solidFill>
                  <a:srgbClr val="002060"/>
                </a:solidFill>
              </a:rPr>
              <a:t>kapporeth</a:t>
            </a:r>
            <a:r>
              <a:rPr lang="en-US" dirty="0" smtClean="0">
                <a:solidFill>
                  <a:srgbClr val="002060"/>
                </a:solidFill>
              </a:rPr>
              <a:t>(H) or </a:t>
            </a:r>
            <a:r>
              <a:rPr lang="en-US" dirty="0" err="1" smtClean="0">
                <a:solidFill>
                  <a:srgbClr val="002060"/>
                </a:solidFill>
              </a:rPr>
              <a:t>hilasterion</a:t>
            </a:r>
            <a:r>
              <a:rPr lang="en-US" dirty="0" smtClean="0">
                <a:solidFill>
                  <a:srgbClr val="002060"/>
                </a:solidFill>
              </a:rPr>
              <a:t>(G); place of propitiation</a:t>
            </a:r>
          </a:p>
          <a:p>
            <a:pPr>
              <a:spcBef>
                <a:spcPts val="0"/>
              </a:spcBef>
            </a:pPr>
            <a:r>
              <a:rPr lang="en-US" b="1" dirty="0" smtClean="0">
                <a:solidFill>
                  <a:srgbClr val="002060"/>
                </a:solidFill>
              </a:rPr>
              <a:t> Redeem:</a:t>
            </a:r>
            <a:endParaRPr lang="en-US" dirty="0" smtClean="0">
              <a:solidFill>
                <a:srgbClr val="002060"/>
              </a:solidFill>
            </a:endParaRPr>
          </a:p>
          <a:p>
            <a:pPr>
              <a:spcBef>
                <a:spcPts val="0"/>
              </a:spcBef>
              <a:buNone/>
            </a:pPr>
            <a:r>
              <a:rPr lang="en-US" b="1" dirty="0" smtClean="0">
                <a:solidFill>
                  <a:srgbClr val="002060"/>
                </a:solidFill>
              </a:rPr>
              <a:t>    </a:t>
            </a:r>
            <a:r>
              <a:rPr lang="en-US" b="1" dirty="0" err="1" smtClean="0">
                <a:solidFill>
                  <a:srgbClr val="002060"/>
                </a:solidFill>
              </a:rPr>
              <a:t>Padah</a:t>
            </a:r>
            <a:r>
              <a:rPr lang="en-US" b="1" dirty="0" smtClean="0">
                <a:solidFill>
                  <a:srgbClr val="002060"/>
                </a:solidFill>
              </a:rPr>
              <a:t>: </a:t>
            </a:r>
            <a:r>
              <a:rPr lang="en-US" dirty="0" smtClean="0">
                <a:solidFill>
                  <a:srgbClr val="002060"/>
                </a:solidFill>
              </a:rPr>
              <a:t>to transfer ownership through payment</a:t>
            </a:r>
          </a:p>
          <a:p>
            <a:pPr>
              <a:spcBef>
                <a:spcPts val="0"/>
              </a:spcBef>
              <a:buNone/>
            </a:pPr>
            <a:r>
              <a:rPr lang="en-US" dirty="0" smtClean="0">
                <a:solidFill>
                  <a:srgbClr val="002060"/>
                </a:solidFill>
              </a:rPr>
              <a:t>    </a:t>
            </a:r>
            <a:r>
              <a:rPr lang="en-US" b="1" dirty="0" err="1" smtClean="0">
                <a:solidFill>
                  <a:srgbClr val="002060"/>
                </a:solidFill>
              </a:rPr>
              <a:t>Koper</a:t>
            </a:r>
            <a:r>
              <a:rPr lang="en-US" dirty="0" smtClean="0">
                <a:solidFill>
                  <a:srgbClr val="002060"/>
                </a:solidFill>
              </a:rPr>
              <a:t> (</a:t>
            </a:r>
            <a:r>
              <a:rPr lang="en-US" dirty="0" err="1" smtClean="0">
                <a:solidFill>
                  <a:srgbClr val="002060"/>
                </a:solidFill>
              </a:rPr>
              <a:t>Kopher</a:t>
            </a:r>
            <a:r>
              <a:rPr lang="en-US" dirty="0" smtClean="0">
                <a:solidFill>
                  <a:srgbClr val="002060"/>
                </a:solidFill>
              </a:rPr>
              <a:t>, </a:t>
            </a:r>
            <a:r>
              <a:rPr lang="en-US" dirty="0" err="1" smtClean="0">
                <a:solidFill>
                  <a:srgbClr val="002060"/>
                </a:solidFill>
              </a:rPr>
              <a:t>Kaphar</a:t>
            </a:r>
            <a:r>
              <a:rPr lang="en-US" dirty="0" smtClean="0">
                <a:solidFill>
                  <a:srgbClr val="002060"/>
                </a:solidFill>
              </a:rPr>
              <a:t>): </a:t>
            </a:r>
            <a:r>
              <a:rPr lang="en-US" dirty="0" err="1" smtClean="0">
                <a:solidFill>
                  <a:srgbClr val="002060"/>
                </a:solidFill>
              </a:rPr>
              <a:t>substitutionary</a:t>
            </a:r>
            <a:r>
              <a:rPr lang="en-US" dirty="0" smtClean="0">
                <a:solidFill>
                  <a:srgbClr val="002060"/>
                </a:solidFill>
              </a:rPr>
              <a:t> payment</a:t>
            </a:r>
          </a:p>
          <a:p>
            <a:pPr>
              <a:spcBef>
                <a:spcPts val="0"/>
              </a:spcBef>
              <a:buNone/>
            </a:pPr>
            <a:r>
              <a:rPr lang="en-US" dirty="0" smtClean="0">
                <a:solidFill>
                  <a:srgbClr val="002060"/>
                </a:solidFill>
              </a:rPr>
              <a:t>    </a:t>
            </a:r>
            <a:r>
              <a:rPr lang="en-US" b="1" dirty="0" err="1" smtClean="0">
                <a:solidFill>
                  <a:srgbClr val="002060"/>
                </a:solidFill>
              </a:rPr>
              <a:t>Ga’al</a:t>
            </a:r>
            <a:r>
              <a:rPr lang="en-US" b="1" dirty="0" smtClean="0">
                <a:solidFill>
                  <a:srgbClr val="002060"/>
                </a:solidFill>
              </a:rPr>
              <a:t>: </a:t>
            </a:r>
            <a:r>
              <a:rPr lang="en-US" dirty="0" smtClean="0">
                <a:solidFill>
                  <a:srgbClr val="002060"/>
                </a:solidFill>
              </a:rPr>
              <a:t>third party redeemer if you couldn’t redeem</a:t>
            </a:r>
          </a:p>
          <a:p>
            <a:pPr>
              <a:spcBef>
                <a:spcPts val="0"/>
              </a:spcBef>
              <a:buNone/>
            </a:pPr>
            <a:r>
              <a:rPr lang="en-US" dirty="0" smtClean="0">
                <a:solidFill>
                  <a:srgbClr val="002060"/>
                </a:solidFill>
              </a:rPr>
              <a:t>         yourself</a:t>
            </a:r>
          </a:p>
          <a:p>
            <a:pPr>
              <a:spcBef>
                <a:spcPts val="300"/>
              </a:spcBef>
            </a:pPr>
            <a:r>
              <a:rPr lang="en-US" dirty="0" smtClean="0">
                <a:solidFill>
                  <a:srgbClr val="002060"/>
                </a:solidFill>
              </a:rPr>
              <a:t>The Mercy Seat covered the Ark, which contained the Law; the Law said that people deserved judgment for sin;</a:t>
            </a:r>
          </a:p>
          <a:p>
            <a:pPr>
              <a:spcBef>
                <a:spcPts val="300"/>
              </a:spcBef>
            </a:pPr>
            <a:r>
              <a:rPr lang="en-US" dirty="0" smtClean="0">
                <a:solidFill>
                  <a:srgbClr val="002060"/>
                </a:solidFill>
              </a:rPr>
              <a:t>Mercy triumphs over judgment (James 2:13)</a:t>
            </a:r>
          </a:p>
          <a:p>
            <a:pPr>
              <a:spcBef>
                <a:spcPts val="300"/>
              </a:spcBef>
            </a:pPr>
            <a:r>
              <a:rPr lang="en-US" dirty="0" smtClean="0">
                <a:solidFill>
                  <a:srgbClr val="002060"/>
                </a:solidFill>
              </a:rPr>
              <a:t>The Day of Atonement reconciled Israel to Jehovah for another year ––but </a:t>
            </a:r>
            <a:r>
              <a:rPr lang="en-US" dirty="0" smtClean="0">
                <a:solidFill>
                  <a:srgbClr val="002060"/>
                </a:solidFill>
              </a:rPr>
              <a:t>conditionally: </a:t>
            </a:r>
            <a:endParaRPr lang="en-US" dirty="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a:bodyPr>
          <a:lstStyle/>
          <a:p>
            <a:r>
              <a:rPr lang="en-US" sz="5400" dirty="0" smtClean="0">
                <a:solidFill>
                  <a:srgbClr val="002060"/>
                </a:solidFill>
              </a:rPr>
              <a:t>DAY OF ATONEMENT</a:t>
            </a:r>
            <a:endParaRPr lang="en-US" sz="5400" dirty="0">
              <a:solidFill>
                <a:srgbClr val="002060"/>
              </a:solidFill>
            </a:endParaRPr>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300"/>
              </a:spcBef>
            </a:pPr>
            <a:r>
              <a:rPr lang="en-US" b="1" dirty="0" smtClean="0">
                <a:solidFill>
                  <a:srgbClr val="002060"/>
                </a:solidFill>
              </a:rPr>
              <a:t>Hebrews 9:6-10 </a:t>
            </a:r>
            <a:r>
              <a:rPr lang="en-US" dirty="0" smtClean="0">
                <a:solidFill>
                  <a:srgbClr val="002060"/>
                </a:solidFill>
              </a:rPr>
              <a:t> Now when these things have been so prepared, the priests are continually entering the outer tabernacle performing the divine worship, but into the second, only the high priest </a:t>
            </a:r>
            <a:r>
              <a:rPr lang="en-US" i="1" dirty="0" smtClean="0">
                <a:solidFill>
                  <a:srgbClr val="002060"/>
                </a:solidFill>
              </a:rPr>
              <a:t>enters</a:t>
            </a:r>
            <a:r>
              <a:rPr lang="en-US" dirty="0" smtClean="0">
                <a:solidFill>
                  <a:srgbClr val="002060"/>
                </a:solidFill>
              </a:rPr>
              <a:t> once a year, not without </a:t>
            </a:r>
            <a:r>
              <a:rPr lang="en-US" i="1" dirty="0" smtClean="0">
                <a:solidFill>
                  <a:srgbClr val="002060"/>
                </a:solidFill>
              </a:rPr>
              <a:t>taking</a:t>
            </a:r>
            <a:r>
              <a:rPr lang="en-US" dirty="0" smtClean="0">
                <a:solidFill>
                  <a:srgbClr val="002060"/>
                </a:solidFill>
              </a:rPr>
              <a:t> blood, which he offers for himself and for the sins of the people </a:t>
            </a:r>
            <a:r>
              <a:rPr lang="en-US" u="sng" dirty="0" smtClean="0">
                <a:solidFill>
                  <a:srgbClr val="002060"/>
                </a:solidFill>
              </a:rPr>
              <a:t>committed in ignorance</a:t>
            </a:r>
            <a:r>
              <a:rPr lang="en-US" dirty="0" smtClean="0">
                <a:solidFill>
                  <a:srgbClr val="002060"/>
                </a:solidFill>
              </a:rPr>
              <a:t>. The Holy Spirit </a:t>
            </a:r>
            <a:r>
              <a:rPr lang="en-US" i="1" dirty="0" smtClean="0">
                <a:solidFill>
                  <a:srgbClr val="002060"/>
                </a:solidFill>
              </a:rPr>
              <a:t>is</a:t>
            </a:r>
            <a:r>
              <a:rPr lang="en-US" dirty="0" smtClean="0">
                <a:solidFill>
                  <a:srgbClr val="002060"/>
                </a:solidFill>
              </a:rPr>
              <a:t> signifying this, that the way into the holy place has not yet been disclosed while the outer tabernacle is still standing, which </a:t>
            </a:r>
            <a:r>
              <a:rPr lang="en-US" i="1" dirty="0" smtClean="0">
                <a:solidFill>
                  <a:srgbClr val="002060"/>
                </a:solidFill>
              </a:rPr>
              <a:t>is</a:t>
            </a:r>
            <a:r>
              <a:rPr lang="en-US" dirty="0" smtClean="0">
                <a:solidFill>
                  <a:srgbClr val="002060"/>
                </a:solidFill>
              </a:rPr>
              <a:t> a symbol for the present time. Accordingly both gifts and sacrifices are offered which cannot make the worshiper perfect in conscience, since they </a:t>
            </a:r>
            <a:r>
              <a:rPr lang="en-US" i="1" dirty="0" smtClean="0">
                <a:solidFill>
                  <a:srgbClr val="002060"/>
                </a:solidFill>
              </a:rPr>
              <a:t>relate</a:t>
            </a:r>
            <a:r>
              <a:rPr lang="en-US" dirty="0" smtClean="0">
                <a:solidFill>
                  <a:srgbClr val="002060"/>
                </a:solidFill>
              </a:rPr>
              <a:t> only to food and drink and various washings, regulations for the body imposed until a time of reformation.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1066800"/>
          </a:xfrm>
        </p:spPr>
        <p:txBody>
          <a:bodyPr>
            <a:normAutofit fontScale="90000"/>
          </a:bodyPr>
          <a:lstStyle/>
          <a:p>
            <a:pPr algn="ctr"/>
            <a:r>
              <a:rPr lang="en-US" sz="5400" dirty="0" smtClean="0">
                <a:solidFill>
                  <a:schemeClr val="tx2">
                    <a:lumMod val="75000"/>
                  </a:schemeClr>
                </a:solidFill>
                <a:latin typeface="Tahoma" pitchFamily="34" charset="0"/>
                <a:ea typeface="Tahoma" pitchFamily="34" charset="0"/>
                <a:cs typeface="Tahoma" pitchFamily="34" charset="0"/>
              </a:rPr>
              <a:t>SAVED THROUGH THE LAW?</a:t>
            </a:r>
            <a:endParaRPr lang="en-US" sz="5400" dirty="0">
              <a:solidFill>
                <a:schemeClr val="tx2">
                  <a:lumMod val="75000"/>
                </a:schemeClr>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400"/>
              </a:spcBef>
            </a:pPr>
            <a:r>
              <a:rPr lang="en-US" b="1" dirty="0" smtClean="0">
                <a:solidFill>
                  <a:srgbClr val="002060"/>
                </a:solidFill>
              </a:rPr>
              <a:t>1 Timothy 2:14-15 </a:t>
            </a:r>
            <a:r>
              <a:rPr lang="en-US" dirty="0" smtClean="0">
                <a:solidFill>
                  <a:srgbClr val="002060"/>
                </a:solidFill>
              </a:rPr>
              <a:t> And </a:t>
            </a:r>
            <a:r>
              <a:rPr lang="en-US" i="1" dirty="0" smtClean="0">
                <a:solidFill>
                  <a:srgbClr val="002060"/>
                </a:solidFill>
              </a:rPr>
              <a:t>it was</a:t>
            </a:r>
            <a:r>
              <a:rPr lang="en-US" dirty="0" smtClean="0">
                <a:solidFill>
                  <a:srgbClr val="002060"/>
                </a:solidFill>
              </a:rPr>
              <a:t> not Adam </a:t>
            </a:r>
            <a:r>
              <a:rPr lang="en-US" i="1" dirty="0" smtClean="0">
                <a:solidFill>
                  <a:srgbClr val="002060"/>
                </a:solidFill>
              </a:rPr>
              <a:t>who</a:t>
            </a:r>
            <a:r>
              <a:rPr lang="en-US" dirty="0" smtClean="0">
                <a:solidFill>
                  <a:srgbClr val="002060"/>
                </a:solidFill>
              </a:rPr>
              <a:t> was deceived, but the woman being deceived, fell into transgression. </a:t>
            </a:r>
            <a:endParaRPr lang="en-US" dirty="0" smtClean="0">
              <a:solidFill>
                <a:srgbClr val="002060"/>
              </a:solidFill>
            </a:endParaRPr>
          </a:p>
          <a:p>
            <a:pPr>
              <a:lnSpc>
                <a:spcPct val="95000"/>
              </a:lnSpc>
              <a:spcBef>
                <a:spcPts val="400"/>
              </a:spcBef>
            </a:pPr>
            <a:r>
              <a:rPr lang="en-US" dirty="0" smtClean="0">
                <a:solidFill>
                  <a:srgbClr val="002060"/>
                </a:solidFill>
              </a:rPr>
              <a:t>Sin due to deception: unintentional</a:t>
            </a:r>
            <a:r>
              <a:rPr lang="en-US" dirty="0" smtClean="0">
                <a:solidFill>
                  <a:srgbClr val="002060"/>
                </a:solidFill>
              </a:rPr>
              <a:t> </a:t>
            </a:r>
            <a:endParaRPr lang="en-US" b="1" dirty="0" smtClean="0">
              <a:solidFill>
                <a:srgbClr val="002060"/>
              </a:solidFill>
            </a:endParaRPr>
          </a:p>
          <a:p>
            <a:pPr>
              <a:lnSpc>
                <a:spcPct val="95000"/>
              </a:lnSpc>
              <a:spcBef>
                <a:spcPts val="400"/>
              </a:spcBef>
            </a:pPr>
            <a:r>
              <a:rPr lang="en-US" b="1" dirty="0" smtClean="0">
                <a:solidFill>
                  <a:srgbClr val="002060"/>
                </a:solidFill>
              </a:rPr>
              <a:t>Galatians </a:t>
            </a:r>
            <a:r>
              <a:rPr lang="en-US" b="1" dirty="0" smtClean="0">
                <a:solidFill>
                  <a:srgbClr val="002060"/>
                </a:solidFill>
              </a:rPr>
              <a:t>3:21-22 </a:t>
            </a:r>
            <a:r>
              <a:rPr lang="en-US" baseline="30000" dirty="0" smtClean="0">
                <a:solidFill>
                  <a:srgbClr val="002060"/>
                </a:solidFill>
              </a:rPr>
              <a:t> </a:t>
            </a:r>
            <a:r>
              <a:rPr lang="en-US" dirty="0" smtClean="0">
                <a:solidFill>
                  <a:srgbClr val="002060"/>
                </a:solidFill>
              </a:rPr>
              <a:t> Is the Law then contrary to the promises of God? May it never be! For if a law had been given which was able to impart life, then righteousness would indeed have been based on law. </a:t>
            </a:r>
            <a:br>
              <a:rPr lang="en-US" dirty="0" smtClean="0">
                <a:solidFill>
                  <a:srgbClr val="002060"/>
                </a:solidFill>
              </a:rPr>
            </a:br>
            <a:r>
              <a:rPr lang="en-US" dirty="0" smtClean="0">
                <a:solidFill>
                  <a:srgbClr val="002060"/>
                </a:solidFill>
              </a:rPr>
              <a:t>But </a:t>
            </a:r>
            <a:r>
              <a:rPr lang="en-US" dirty="0" smtClean="0">
                <a:solidFill>
                  <a:srgbClr val="002060"/>
                </a:solidFill>
              </a:rPr>
              <a:t>the Scripture has shut up everyone under sin, so that the promise by faith in Jesus Christ might be given to those who believe. </a:t>
            </a:r>
            <a:endParaRPr lang="en-US" dirty="0" smtClean="0">
              <a:solidFill>
                <a:srgbClr val="002060"/>
              </a:solidFill>
            </a:endParaRPr>
          </a:p>
          <a:p>
            <a:pPr>
              <a:lnSpc>
                <a:spcPct val="95000"/>
              </a:lnSpc>
              <a:spcBef>
                <a:spcPts val="400"/>
              </a:spcBef>
            </a:pPr>
            <a:r>
              <a:rPr lang="en-US" b="1" dirty="0" smtClean="0">
                <a:solidFill>
                  <a:srgbClr val="002060"/>
                </a:solidFill>
              </a:rPr>
              <a:t>Galatians 2:21 </a:t>
            </a:r>
            <a:r>
              <a:rPr lang="en-US" dirty="0" smtClean="0">
                <a:solidFill>
                  <a:srgbClr val="002060"/>
                </a:solidFill>
              </a:rPr>
              <a:t>"</a:t>
            </a:r>
            <a:r>
              <a:rPr lang="en-US" dirty="0" smtClean="0">
                <a:solidFill>
                  <a:srgbClr val="002060"/>
                </a:solidFill>
              </a:rPr>
              <a:t>I do not nullify the grace of God, for if righteousness </a:t>
            </a:r>
            <a:r>
              <a:rPr lang="en-US" i="1" dirty="0" smtClean="0">
                <a:solidFill>
                  <a:srgbClr val="002060"/>
                </a:solidFill>
              </a:rPr>
              <a:t>comes</a:t>
            </a:r>
            <a:r>
              <a:rPr lang="en-US" dirty="0" smtClean="0">
                <a:solidFill>
                  <a:srgbClr val="002060"/>
                </a:solidFill>
              </a:rPr>
              <a:t> through the Law, then Christ died needlessly." </a:t>
            </a:r>
            <a:r>
              <a:rPr lang="en-US" dirty="0" smtClean="0"/>
              <a:t/>
            </a:r>
            <a:br>
              <a:rPr lang="en-US" dirty="0" smtClean="0"/>
            </a:br>
            <a:endParaRPr lang="en-US" dirty="0">
              <a:solidFill>
                <a:srgbClr val="00206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Autofit/>
          </a:bodyPr>
          <a:lstStyle/>
          <a:p>
            <a:pPr algn="ctr"/>
            <a:r>
              <a:rPr lang="en-US" sz="5200" dirty="0" smtClean="0">
                <a:solidFill>
                  <a:srgbClr val="00194C"/>
                </a:solidFill>
                <a:latin typeface="Tahoma" pitchFamily="34" charset="0"/>
                <a:ea typeface="Tahoma" pitchFamily="34" charset="0"/>
                <a:cs typeface="Tahoma" pitchFamily="34" charset="0"/>
              </a:rPr>
              <a:t>FEAST OF TABERNACLES</a:t>
            </a:r>
            <a:endParaRPr lang="en-US" sz="5200" dirty="0">
              <a:solidFill>
                <a:srgbClr val="00194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300"/>
              </a:spcBef>
            </a:pPr>
            <a:r>
              <a:rPr lang="en-US" dirty="0" smtClean="0">
                <a:solidFill>
                  <a:schemeClr val="tx2">
                    <a:lumMod val="75000"/>
                  </a:schemeClr>
                </a:solidFill>
              </a:rPr>
              <a:t>Tishri 14 was the day of preparation; Tishri 15 began the feast day</a:t>
            </a:r>
          </a:p>
          <a:p>
            <a:pPr>
              <a:lnSpc>
                <a:spcPct val="90000"/>
              </a:lnSpc>
              <a:spcBef>
                <a:spcPts val="300"/>
              </a:spcBef>
            </a:pPr>
            <a:r>
              <a:rPr lang="en-US" dirty="0" smtClean="0">
                <a:solidFill>
                  <a:schemeClr val="tx2">
                    <a:lumMod val="75000"/>
                  </a:schemeClr>
                </a:solidFill>
              </a:rPr>
              <a:t>The people began construction their “booth” the day after the Day of Atonement</a:t>
            </a:r>
          </a:p>
          <a:p>
            <a:pPr>
              <a:lnSpc>
                <a:spcPct val="90000"/>
              </a:lnSpc>
              <a:spcBef>
                <a:spcPts val="300"/>
              </a:spcBef>
            </a:pPr>
            <a:r>
              <a:rPr lang="en-US" b="1" dirty="0" smtClean="0">
                <a:solidFill>
                  <a:srgbClr val="002060"/>
                </a:solidFill>
              </a:rPr>
              <a:t>Deuteronomy 31:9-11 </a:t>
            </a:r>
            <a:r>
              <a:rPr lang="en-US" dirty="0" smtClean="0">
                <a:solidFill>
                  <a:srgbClr val="002060"/>
                </a:solidFill>
              </a:rPr>
              <a:t> So Moses wrote this law and gave it to the priests, the sons of Levi who carried the ark of the covenant of the </a:t>
            </a:r>
            <a:r>
              <a:rPr lang="en-US" cap="small" dirty="0" smtClean="0">
                <a:solidFill>
                  <a:srgbClr val="002060"/>
                </a:solidFill>
              </a:rPr>
              <a:t>LORD</a:t>
            </a:r>
            <a:r>
              <a:rPr lang="en-US" dirty="0" smtClean="0">
                <a:solidFill>
                  <a:srgbClr val="002060"/>
                </a:solidFill>
              </a:rPr>
              <a:t>, and to all the elders of Israel. </a:t>
            </a:r>
            <a:r>
              <a:rPr lang="en-US" dirty="0" smtClean="0">
                <a:solidFill>
                  <a:srgbClr val="002060"/>
                </a:solidFill>
              </a:rPr>
              <a:t>Then </a:t>
            </a:r>
            <a:r>
              <a:rPr lang="en-US" dirty="0" smtClean="0">
                <a:solidFill>
                  <a:srgbClr val="002060"/>
                </a:solidFill>
              </a:rPr>
              <a:t>Moses commanded them, saying, "At the end of </a:t>
            </a:r>
            <a:r>
              <a:rPr lang="en-US" i="1" dirty="0" smtClean="0">
                <a:solidFill>
                  <a:srgbClr val="002060"/>
                </a:solidFill>
              </a:rPr>
              <a:t>every</a:t>
            </a:r>
            <a:r>
              <a:rPr lang="en-US" dirty="0" smtClean="0">
                <a:solidFill>
                  <a:srgbClr val="002060"/>
                </a:solidFill>
              </a:rPr>
              <a:t> seven years, at the time of the year of remission of debts, at the Feast of Booths, </a:t>
            </a:r>
            <a:r>
              <a:rPr lang="en-US" dirty="0" smtClean="0">
                <a:solidFill>
                  <a:srgbClr val="002060"/>
                </a:solidFill>
              </a:rPr>
              <a:t>when </a:t>
            </a:r>
            <a:r>
              <a:rPr lang="en-US" dirty="0" smtClean="0">
                <a:solidFill>
                  <a:srgbClr val="002060"/>
                </a:solidFill>
              </a:rPr>
              <a:t>all Israel comes to appear before the </a:t>
            </a:r>
            <a:r>
              <a:rPr lang="en-US" cap="small" dirty="0" smtClean="0">
                <a:solidFill>
                  <a:srgbClr val="002060"/>
                </a:solidFill>
              </a:rPr>
              <a:t>LORD</a:t>
            </a:r>
            <a:r>
              <a:rPr lang="en-US" dirty="0" smtClean="0">
                <a:solidFill>
                  <a:srgbClr val="002060"/>
                </a:solidFill>
              </a:rPr>
              <a:t> your God at the place which He will choose, you shall read this </a:t>
            </a:r>
            <a:r>
              <a:rPr lang="en-US" spc="-150" dirty="0" smtClean="0">
                <a:solidFill>
                  <a:srgbClr val="002060"/>
                </a:solidFill>
              </a:rPr>
              <a:t>law in front of all </a:t>
            </a:r>
            <a:r>
              <a:rPr lang="en-US" dirty="0" smtClean="0">
                <a:solidFill>
                  <a:srgbClr val="002060"/>
                </a:solidFill>
              </a:rPr>
              <a:t>Israel in their hearing</a:t>
            </a:r>
            <a:r>
              <a:rPr lang="en-US" dirty="0" smtClean="0">
                <a:solidFill>
                  <a:srgbClr val="002060"/>
                </a:solidFill>
              </a:rPr>
              <a:t>.”</a:t>
            </a:r>
          </a:p>
          <a:p>
            <a:pPr>
              <a:lnSpc>
                <a:spcPct val="95000"/>
              </a:lnSpc>
              <a:spcBef>
                <a:spcPts val="500"/>
              </a:spcBef>
            </a:pPr>
            <a:r>
              <a:rPr lang="en-US" dirty="0" smtClean="0">
                <a:solidFill>
                  <a:srgbClr val="002060"/>
                </a:solidFill>
              </a:rPr>
              <a:t>The Law was read on Day 1</a:t>
            </a:r>
            <a:endParaRPr lang="en-US" dirty="0" smtClean="0">
              <a:solidFill>
                <a:srgbClr val="00206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10252</TotalTime>
  <Words>760</Words>
  <Application>Microsoft Office PowerPoint</Application>
  <PresentationFormat>On-screen Show (4:3)</PresentationFormat>
  <Paragraphs>78</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JoLynn Gower        April 2019 jgower@guardingthetruth.org</vt:lpstr>
      <vt:lpstr>VERSE FOR THE JOURNEY</vt:lpstr>
      <vt:lpstr>FEAST OF TRUMPETS</vt:lpstr>
      <vt:lpstr>AWAITING THE NEW MOON</vt:lpstr>
      <vt:lpstr>THE MYSTERY</vt:lpstr>
      <vt:lpstr>THE DAY OF ATONEMENT</vt:lpstr>
      <vt:lpstr>DAY OF ATONEMENT</vt:lpstr>
      <vt:lpstr>SAVED THROUGH THE LAW?</vt:lpstr>
      <vt:lpstr>FEAST OF TABERNACLES</vt:lpstr>
      <vt:lpstr>TABERNACLES, DAY 1</vt:lpstr>
      <vt:lpstr>DAYS 2-6</vt:lpstr>
      <vt:lpstr>DAY 7: THE GREAT DAY</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JoLynn Gower April 2019 jgower@guardingthetruth.org</dc:title>
  <dc:creator>JoLynn Rees</dc:creator>
  <cp:lastModifiedBy>JoLynn Rees</cp:lastModifiedBy>
  <cp:revision>17</cp:revision>
  <dcterms:created xsi:type="dcterms:W3CDTF">2019-03-09T20:36:58Z</dcterms:created>
  <dcterms:modified xsi:type="dcterms:W3CDTF">2019-04-28T23:00:18Z</dcterms:modified>
</cp:coreProperties>
</file>