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62" r:id="rId3"/>
    <p:sldId id="258" r:id="rId4"/>
    <p:sldId id="268" r:id="rId5"/>
    <p:sldId id="264" r:id="rId6"/>
    <p:sldId id="259" r:id="rId7"/>
    <p:sldId id="260" r:id="rId8"/>
    <p:sldId id="261" r:id="rId9"/>
    <p:sldId id="269" r:id="rId10"/>
    <p:sldId id="265" r:id="rId11"/>
    <p:sldId id="266" r:id="rId12"/>
    <p:sldId id="267"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89" autoAdjust="0"/>
  </p:normalViewPr>
  <p:slideViewPr>
    <p:cSldViewPr>
      <p:cViewPr varScale="1">
        <p:scale>
          <a:sx n="51" d="100"/>
          <a:sy n="51" d="100"/>
        </p:scale>
        <p:origin x="1392"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921D4170-0263-49D6-85A9-D9892A6F414A}" type="datetimeFigureOut">
              <a:rPr lang="en-US" smtClean="0"/>
              <a:pPr/>
              <a:t>7/26/2021</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616E2380-62E2-4118-AB53-FE8B2CF908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42779F-5C9F-4F2D-B73D-F62AAD34DD2D}" type="datetimeFigureOut">
              <a:rPr lang="en-US" smtClean="0"/>
              <a:pPr/>
              <a:t>7/26/2021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33AC39-BE40-44CE-98F3-4B7C4768B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42779F-5C9F-4F2D-B73D-F62AAD34DD2D}" type="datetimeFigureOut">
              <a:rPr lang="en-US" smtClean="0"/>
              <a:pPr/>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42779F-5C9F-4F2D-B73D-F62AAD34DD2D}" type="datetimeFigureOut">
              <a:rPr lang="en-US" smtClean="0"/>
              <a:pPr/>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42779F-5C9F-4F2D-B73D-F62AAD34DD2D}" type="datetimeFigureOut">
              <a:rPr lang="en-US" smtClean="0"/>
              <a:pPr/>
              <a:t>7/26/2021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2779F-5C9F-4F2D-B73D-F62AAD34DD2D}" type="datetimeFigureOut">
              <a:rPr lang="en-US" smtClean="0"/>
              <a:pPr/>
              <a:t>7/26/2021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AC39-BE40-44CE-98F3-4B7C4768B26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79F-5C9F-4F2D-B73D-F62AAD34DD2D}" type="datetimeFigureOut">
              <a:rPr lang="en-US" smtClean="0"/>
              <a:pPr/>
              <a:t>7/26/2021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642779F-5C9F-4F2D-B73D-F62AAD34DD2D}" type="datetimeFigureOut">
              <a:rPr lang="en-US" smtClean="0"/>
              <a:pPr/>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42779F-5C9F-4F2D-B73D-F62AAD34DD2D}" type="datetimeFigureOut">
              <a:rPr lang="en-US" smtClean="0"/>
              <a:pPr/>
              <a:t>7/26/2021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33AC39-BE40-44CE-98F3-4B7C4768B26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42779F-5C9F-4F2D-B73D-F62AAD34DD2D}" type="datetimeFigureOut">
              <a:rPr lang="en-US" smtClean="0"/>
              <a:pPr/>
              <a:t>7/26/2021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33AC39-BE40-44CE-98F3-4B7C4768B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295400"/>
          </a:xfrm>
        </p:spPr>
        <p:txBody>
          <a:bodyPr>
            <a:normAutofit fontScale="90000"/>
          </a:bodyPr>
          <a:lstStyle/>
          <a:p>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JoLynn Gower</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Summer 2021</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493-6151</a:t>
            </a:r>
            <a:br>
              <a:rPr lang="en-US" sz="2000" dirty="0">
                <a:solidFill>
                  <a:schemeClr val="tx1"/>
                </a:solidFill>
                <a:effectLst>
                  <a:outerShdw blurRad="38100" dist="38100" dir="2700000" algn="tl" rotWithShape="0">
                    <a:srgbClr val="000000">
                      <a:alpha val="43137"/>
                    </a:srgbClr>
                  </a:outerShdw>
                </a:effectLst>
                <a:latin typeface="Tahoma" pitchFamily="34" charset="0"/>
                <a:ea typeface="Tahoma" pitchFamily="34" charset="0"/>
                <a:cs typeface="Tahoma" pitchFamily="34" charset="0"/>
              </a:rPr>
            </a:br>
            <a:r>
              <a:rPr lang="en-US" sz="20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jgower@guardingthetruth.org</a:t>
            </a:r>
          </a:p>
        </p:txBody>
      </p:sp>
      <p:sp>
        <p:nvSpPr>
          <p:cNvPr id="4" name="Rectangle 3"/>
          <p:cNvSpPr/>
          <p:nvPr/>
        </p:nvSpPr>
        <p:spPr>
          <a:xfrm>
            <a:off x="2438400" y="1676400"/>
            <a:ext cx="4615366" cy="2400657"/>
          </a:xfrm>
          <a:prstGeom prst="rect">
            <a:avLst/>
          </a:prstGeom>
          <a:noFill/>
        </p:spPr>
        <p:txBody>
          <a:bodyPr wrap="square" lIns="91440" tIns="45720" rIns="91440" bIns="45720">
            <a:spAutoFit/>
          </a:bodyPr>
          <a:lstStyle/>
          <a:p>
            <a:pPr algn="ctr"/>
            <a:r>
              <a:rPr lang="en-US" sz="4800" cap="none" spc="0" dirty="0">
                <a:ln w="18000">
                  <a:solidFill>
                    <a:schemeClr val="accent2">
                      <a:satMod val="140000"/>
                    </a:schemeClr>
                  </a:solidFill>
                  <a:prstDash val="solid"/>
                  <a:miter lim="800000"/>
                </a:ln>
                <a:solidFill>
                  <a:srgbClr val="C00000"/>
                </a:solidFill>
                <a:latin typeface="Tahoma" panose="020B0604030504040204" pitchFamily="34" charset="0"/>
                <a:ea typeface="Tahoma" panose="020B0604030504040204" pitchFamily="34" charset="0"/>
                <a:cs typeface="Tahoma" panose="020B0604030504040204" pitchFamily="34" charset="0"/>
              </a:rPr>
              <a:t>THE EPISTLES</a:t>
            </a:r>
          </a:p>
          <a:p>
            <a:pPr algn="ctr"/>
            <a:r>
              <a:rPr lang="en-US" sz="4800" dirty="0">
                <a:ln w="18000">
                  <a:solidFill>
                    <a:schemeClr val="accent2">
                      <a:satMod val="140000"/>
                    </a:schemeClr>
                  </a:solidFill>
                  <a:prstDash val="solid"/>
                  <a:miter lim="800000"/>
                </a:ln>
                <a:solidFill>
                  <a:srgbClr val="C00000"/>
                </a:solidFill>
                <a:latin typeface="Tahoma" panose="020B0604030504040204" pitchFamily="34" charset="0"/>
                <a:ea typeface="Tahoma" panose="020B0604030504040204" pitchFamily="34" charset="0"/>
                <a:cs typeface="Tahoma" panose="020B0604030504040204" pitchFamily="34" charset="0"/>
              </a:rPr>
              <a:t>of John</a:t>
            </a:r>
          </a:p>
          <a:p>
            <a:pPr algn="ct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a:lnSpc>
                <a:spcPct val="90000"/>
              </a:lnSpc>
            </a:pPr>
            <a:r>
              <a:rPr lang="en-US" sz="2800" b="1" dirty="0">
                <a:solidFill>
                  <a:schemeClr val="accent1">
                    <a:lumMod val="50000"/>
                  </a:schemeClr>
                </a:solidFill>
                <a:latin typeface="Tahoma" pitchFamily="34" charset="0"/>
                <a:ea typeface="Tahoma" pitchFamily="34" charset="0"/>
                <a:cs typeface="Tahoma" pitchFamily="34" charset="0"/>
              </a:rPr>
              <a:t>3 John 1:10 </a:t>
            </a:r>
            <a:r>
              <a:rPr lang="en-US" sz="2800" dirty="0">
                <a:solidFill>
                  <a:schemeClr val="accent1">
                    <a:lumMod val="50000"/>
                  </a:schemeClr>
                </a:solidFill>
                <a:latin typeface="Tahoma" pitchFamily="34" charset="0"/>
                <a:ea typeface="Tahoma" pitchFamily="34" charset="0"/>
                <a:cs typeface="Tahoma" pitchFamily="34" charset="0"/>
              </a:rPr>
              <a:t> For this reason, if I come, I will call attention to his deeds which he does, unjustly accusing us with wicked words; and not satisfied with this, he himself does not receive the brethren, either, and he forbids those who desire </a:t>
            </a:r>
            <a:r>
              <a:rPr lang="en-US" sz="2800" i="1" dirty="0">
                <a:solidFill>
                  <a:schemeClr val="accent1">
                    <a:lumMod val="50000"/>
                  </a:schemeClr>
                </a:solidFill>
                <a:latin typeface="Tahoma" pitchFamily="34" charset="0"/>
                <a:ea typeface="Tahoma" pitchFamily="34" charset="0"/>
                <a:cs typeface="Tahoma" pitchFamily="34" charset="0"/>
              </a:rPr>
              <a:t>to do so</a:t>
            </a:r>
            <a:r>
              <a:rPr lang="en-US" sz="2800" dirty="0">
                <a:solidFill>
                  <a:schemeClr val="accent1">
                    <a:lumMod val="50000"/>
                  </a:schemeClr>
                </a:solidFill>
                <a:latin typeface="Tahoma" pitchFamily="34" charset="0"/>
                <a:ea typeface="Tahoma" pitchFamily="34" charset="0"/>
                <a:cs typeface="Tahoma" pitchFamily="34" charset="0"/>
              </a:rPr>
              <a:t> and puts </a:t>
            </a:r>
            <a:r>
              <a:rPr lang="en-US" sz="2800" i="1" dirty="0">
                <a:solidFill>
                  <a:schemeClr val="accent1">
                    <a:lumMod val="50000"/>
                  </a:schemeClr>
                </a:solidFill>
                <a:latin typeface="Tahoma" pitchFamily="34" charset="0"/>
                <a:ea typeface="Tahoma" pitchFamily="34" charset="0"/>
                <a:cs typeface="Tahoma" pitchFamily="34" charset="0"/>
              </a:rPr>
              <a:t>them</a:t>
            </a:r>
            <a:r>
              <a:rPr lang="en-US" sz="2800" dirty="0">
                <a:solidFill>
                  <a:schemeClr val="accent1">
                    <a:lumMod val="50000"/>
                  </a:schemeClr>
                </a:solidFill>
                <a:latin typeface="Tahoma" pitchFamily="34" charset="0"/>
                <a:ea typeface="Tahoma" pitchFamily="34" charset="0"/>
                <a:cs typeface="Tahoma" pitchFamily="34" charset="0"/>
              </a:rPr>
              <a:t> out of the church.</a:t>
            </a:r>
          </a:p>
          <a:p>
            <a:pPr>
              <a:lnSpc>
                <a:spcPct val="90000"/>
              </a:lnSpc>
            </a:pPr>
            <a:r>
              <a:rPr lang="en-US" sz="2800" dirty="0">
                <a:solidFill>
                  <a:schemeClr val="accent1">
                    <a:lumMod val="50000"/>
                  </a:schemeClr>
                </a:solidFill>
                <a:latin typeface="Tahoma" pitchFamily="34" charset="0"/>
                <a:ea typeface="Tahoma" pitchFamily="34" charset="0"/>
                <a:cs typeface="Tahoma" pitchFamily="34" charset="0"/>
              </a:rPr>
              <a:t>John may have appointed Gaius as bishop because of the attitude of Diotrephes</a:t>
            </a:r>
          </a:p>
          <a:p>
            <a:pPr>
              <a:lnSpc>
                <a:spcPct val="90000"/>
              </a:lnSpc>
            </a:pPr>
            <a:r>
              <a:rPr lang="en-US" sz="2800" b="1" dirty="0" err="1">
                <a:solidFill>
                  <a:schemeClr val="accent1">
                    <a:lumMod val="50000"/>
                  </a:schemeClr>
                </a:solidFill>
                <a:latin typeface="Tahoma" pitchFamily="34" charset="0"/>
                <a:ea typeface="Tahoma" pitchFamily="34" charset="0"/>
                <a:cs typeface="Tahoma" pitchFamily="34" charset="0"/>
              </a:rPr>
              <a:t>Diotrephes</a:t>
            </a:r>
            <a:r>
              <a:rPr lang="en-US" sz="2800" b="1" dirty="0">
                <a:solidFill>
                  <a:schemeClr val="accent1">
                    <a:lumMod val="50000"/>
                  </a:schemeClr>
                </a:solidFill>
                <a:latin typeface="Tahoma" pitchFamily="34" charset="0"/>
                <a:ea typeface="Tahoma" pitchFamily="34" charset="0"/>
                <a:cs typeface="Tahoma" pitchFamily="34" charset="0"/>
              </a:rPr>
              <a:t> may have intercepted an earlier letter</a:t>
            </a:r>
          </a:p>
          <a:p>
            <a:pPr>
              <a:lnSpc>
                <a:spcPct val="90000"/>
              </a:lnSpc>
            </a:pPr>
            <a:r>
              <a:rPr lang="en-US" sz="2800" b="1" dirty="0">
                <a:solidFill>
                  <a:schemeClr val="accent1">
                    <a:lumMod val="50000"/>
                  </a:schemeClr>
                </a:solidFill>
                <a:latin typeface="Tahoma" pitchFamily="34" charset="0"/>
                <a:ea typeface="Tahoma" pitchFamily="34" charset="0"/>
                <a:cs typeface="Tahoma" pitchFamily="34" charset="0"/>
              </a:rPr>
              <a:t>3 John 1:9 </a:t>
            </a:r>
            <a:r>
              <a:rPr lang="en-US" sz="2800" dirty="0">
                <a:solidFill>
                  <a:schemeClr val="accent1">
                    <a:lumMod val="50000"/>
                  </a:schemeClr>
                </a:solidFill>
                <a:latin typeface="Tahoma" pitchFamily="34" charset="0"/>
                <a:ea typeface="Tahoma" pitchFamily="34" charset="0"/>
                <a:cs typeface="Tahoma" pitchFamily="34" charset="0"/>
              </a:rPr>
              <a:t> I wrote something to the church; but </a:t>
            </a:r>
            <a:r>
              <a:rPr lang="en-US" sz="2800" dirty="0" err="1">
                <a:solidFill>
                  <a:schemeClr val="accent1">
                    <a:lumMod val="50000"/>
                  </a:schemeClr>
                </a:solidFill>
                <a:latin typeface="Tahoma" pitchFamily="34" charset="0"/>
                <a:ea typeface="Tahoma" pitchFamily="34" charset="0"/>
                <a:cs typeface="Tahoma" pitchFamily="34" charset="0"/>
              </a:rPr>
              <a:t>Diotrephes</a:t>
            </a:r>
            <a:r>
              <a:rPr lang="en-US" sz="2800" dirty="0">
                <a:solidFill>
                  <a:schemeClr val="accent1">
                    <a:lumMod val="50000"/>
                  </a:schemeClr>
                </a:solidFill>
                <a:latin typeface="Tahoma" pitchFamily="34" charset="0"/>
                <a:ea typeface="Tahoma" pitchFamily="34" charset="0"/>
                <a:cs typeface="Tahoma" pitchFamily="34" charset="0"/>
              </a:rPr>
              <a:t>, who loves to be first among them, does not accept what we say. </a:t>
            </a:r>
          </a:p>
        </p:txBody>
      </p:sp>
      <p:sp>
        <p:nvSpPr>
          <p:cNvPr id="3" name="Title 2"/>
          <p:cNvSpPr>
            <a:spLocks noGrp="1"/>
          </p:cNvSpPr>
          <p:nvPr>
            <p:ph type="title"/>
          </p:nvPr>
        </p:nvSpPr>
        <p:spPr>
          <a:xfrm>
            <a:off x="0" y="152400"/>
            <a:ext cx="9144000" cy="914400"/>
          </a:xfrm>
        </p:spPr>
        <p:txBody>
          <a:bodyPr>
            <a:noAutofit/>
          </a:bodyPr>
          <a:lstStyle/>
          <a:p>
            <a:pPr algn="ctr"/>
            <a:r>
              <a:rPr lang="en-US" sz="4400" dirty="0">
                <a:solidFill>
                  <a:schemeClr val="accent1">
                    <a:lumMod val="50000"/>
                  </a:schemeClr>
                </a:solidFill>
                <a:latin typeface="Tahoma" pitchFamily="34" charset="0"/>
                <a:ea typeface="Tahoma" pitchFamily="34" charset="0"/>
                <a:cs typeface="Tahoma" pitchFamily="34" charset="0"/>
              </a:rPr>
              <a:t>MAINTAINING A WITNESS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a:lnSpc>
                <a:spcPct val="90000"/>
              </a:lnSpc>
              <a:spcBef>
                <a:spcPts val="200"/>
              </a:spcBef>
            </a:pPr>
            <a:r>
              <a:rPr lang="en-US" sz="2800" dirty="0">
                <a:solidFill>
                  <a:schemeClr val="accent1">
                    <a:lumMod val="50000"/>
                  </a:schemeClr>
                </a:solidFill>
                <a:latin typeface="Tahoma" pitchFamily="34" charset="0"/>
                <a:ea typeface="Tahoma" pitchFamily="34" charset="0"/>
                <a:cs typeface="Tahoma" pitchFamily="34" charset="0"/>
              </a:rPr>
              <a:t>Unjustly accusing us with wicked words</a:t>
            </a:r>
          </a:p>
          <a:p>
            <a:pPr>
              <a:lnSpc>
                <a:spcPct val="90000"/>
              </a:lnSpc>
              <a:spcBef>
                <a:spcPts val="200"/>
              </a:spcBef>
            </a:pPr>
            <a:r>
              <a:rPr lang="en-US" sz="2800" dirty="0">
                <a:solidFill>
                  <a:schemeClr val="accent1">
                    <a:lumMod val="50000"/>
                  </a:schemeClr>
                </a:solidFill>
                <a:latin typeface="Tahoma" pitchFamily="34" charset="0"/>
                <a:ea typeface="Tahoma" pitchFamily="34" charset="0"/>
                <a:cs typeface="Tahoma" pitchFamily="34" charset="0"/>
              </a:rPr>
              <a:t>Refusal to welcome traveling brothers</a:t>
            </a:r>
          </a:p>
          <a:p>
            <a:pPr>
              <a:lnSpc>
                <a:spcPct val="90000"/>
              </a:lnSpc>
              <a:spcBef>
                <a:spcPts val="200"/>
              </a:spcBef>
            </a:pPr>
            <a:r>
              <a:rPr lang="en-US" sz="2800" dirty="0">
                <a:solidFill>
                  <a:schemeClr val="accent1">
                    <a:lumMod val="50000"/>
                  </a:schemeClr>
                </a:solidFill>
                <a:latin typeface="Tahoma" pitchFamily="34" charset="0"/>
                <a:ea typeface="Tahoma" pitchFamily="34" charset="0"/>
                <a:cs typeface="Tahoma" pitchFamily="34" charset="0"/>
              </a:rPr>
              <a:t>Enforced his will on others who wanted to do the right thing</a:t>
            </a:r>
          </a:p>
          <a:p>
            <a:pPr>
              <a:lnSpc>
                <a:spcPct val="90000"/>
              </a:lnSpc>
              <a:spcBef>
                <a:spcPts val="200"/>
              </a:spcBef>
            </a:pPr>
            <a:r>
              <a:rPr lang="en-US" sz="2800" b="1" dirty="0">
                <a:solidFill>
                  <a:schemeClr val="accent1">
                    <a:lumMod val="50000"/>
                  </a:schemeClr>
                </a:solidFill>
                <a:latin typeface="Tahoma" pitchFamily="34" charset="0"/>
                <a:ea typeface="Tahoma" pitchFamily="34" charset="0"/>
                <a:cs typeface="Tahoma" pitchFamily="34" charset="0"/>
              </a:rPr>
              <a:t>CONTRASTED HIM WITH DEMETRIUS</a:t>
            </a:r>
          </a:p>
          <a:p>
            <a:pPr>
              <a:lnSpc>
                <a:spcPct val="90000"/>
              </a:lnSpc>
              <a:spcBef>
                <a:spcPts val="200"/>
              </a:spcBef>
            </a:pPr>
            <a:r>
              <a:rPr lang="en-US" sz="2800" dirty="0">
                <a:solidFill>
                  <a:schemeClr val="accent1">
                    <a:lumMod val="50000"/>
                  </a:schemeClr>
                </a:solidFill>
                <a:latin typeface="Tahoma" pitchFamily="34" charset="0"/>
                <a:ea typeface="Tahoma" pitchFamily="34" charset="0"/>
                <a:cs typeface="Tahoma" pitchFamily="34" charset="0"/>
              </a:rPr>
              <a:t>Well spoken of by all who knew him</a:t>
            </a:r>
          </a:p>
          <a:p>
            <a:pPr>
              <a:lnSpc>
                <a:spcPct val="90000"/>
              </a:lnSpc>
              <a:spcBef>
                <a:spcPts val="200"/>
              </a:spcBef>
            </a:pPr>
            <a:r>
              <a:rPr lang="en-US" sz="2800" dirty="0">
                <a:solidFill>
                  <a:schemeClr val="accent1">
                    <a:lumMod val="50000"/>
                  </a:schemeClr>
                </a:solidFill>
                <a:latin typeface="Tahoma" pitchFamily="34" charset="0"/>
                <a:ea typeface="Tahoma" pitchFamily="34" charset="0"/>
                <a:cs typeface="Tahoma" pitchFamily="34" charset="0"/>
              </a:rPr>
              <a:t>The truth itself vouched for Demetrius</a:t>
            </a:r>
          </a:p>
          <a:p>
            <a:pPr>
              <a:lnSpc>
                <a:spcPct val="90000"/>
              </a:lnSpc>
              <a:spcBef>
                <a:spcPts val="200"/>
              </a:spcBef>
            </a:pPr>
            <a:r>
              <a:rPr lang="en-US" sz="2800" dirty="0">
                <a:solidFill>
                  <a:schemeClr val="accent1">
                    <a:lumMod val="50000"/>
                  </a:schemeClr>
                </a:solidFill>
                <a:latin typeface="Tahoma" pitchFamily="34" charset="0"/>
                <a:ea typeface="Tahoma" pitchFamily="34" charset="0"/>
                <a:cs typeface="Tahoma" pitchFamily="34" charset="0"/>
              </a:rPr>
              <a:t>John thought well of him</a:t>
            </a:r>
          </a:p>
          <a:p>
            <a:pPr>
              <a:lnSpc>
                <a:spcPct val="90000"/>
              </a:lnSpc>
              <a:spcBef>
                <a:spcPts val="200"/>
              </a:spcBef>
            </a:pPr>
            <a:r>
              <a:rPr lang="en-US" sz="2800" b="1" dirty="0">
                <a:solidFill>
                  <a:schemeClr val="accent1">
                    <a:lumMod val="50000"/>
                  </a:schemeClr>
                </a:solidFill>
                <a:latin typeface="Tahoma" pitchFamily="34" charset="0"/>
                <a:ea typeface="Tahoma" pitchFamily="34" charset="0"/>
                <a:cs typeface="Tahoma" pitchFamily="34" charset="0"/>
              </a:rPr>
              <a:t>3 John 1:11 </a:t>
            </a:r>
            <a:r>
              <a:rPr lang="en-US" sz="2800" dirty="0">
                <a:solidFill>
                  <a:schemeClr val="accent1">
                    <a:lumMod val="50000"/>
                  </a:schemeClr>
                </a:solidFill>
                <a:latin typeface="Tahoma" pitchFamily="34" charset="0"/>
                <a:ea typeface="Tahoma" pitchFamily="34" charset="0"/>
                <a:cs typeface="Tahoma" pitchFamily="34" charset="0"/>
              </a:rPr>
              <a:t> Beloved, do not imitate what is evil, but what is good. The one who does good is of God; the one who does evil has not seen God. </a:t>
            </a:r>
          </a:p>
          <a:p>
            <a:pPr>
              <a:lnSpc>
                <a:spcPct val="90000"/>
              </a:lnSpc>
              <a:spcBef>
                <a:spcPts val="200"/>
              </a:spcBef>
            </a:pPr>
            <a:r>
              <a:rPr lang="en-US" sz="2800" dirty="0">
                <a:solidFill>
                  <a:schemeClr val="accent1">
                    <a:lumMod val="50000"/>
                  </a:schemeClr>
                </a:solidFill>
                <a:latin typeface="Tahoma" pitchFamily="34" charset="0"/>
                <a:ea typeface="Tahoma" pitchFamily="34" charset="0"/>
                <a:cs typeface="Tahoma" pitchFamily="34" charset="0"/>
              </a:rPr>
              <a:t>John once again indicates that he has things he wants to say that cannot be put into writing</a:t>
            </a:r>
            <a:br>
              <a:rPr lang="en-US" sz="2800" dirty="0">
                <a:solidFill>
                  <a:schemeClr val="accent1">
                    <a:lumMod val="50000"/>
                  </a:schemeClr>
                </a:solidFill>
                <a:latin typeface="Tahoma" pitchFamily="34" charset="0"/>
                <a:ea typeface="Tahoma" pitchFamily="34" charset="0"/>
                <a:cs typeface="Tahoma" pitchFamily="34" charset="0"/>
              </a:rPr>
            </a:br>
            <a:endParaRPr lang="en-US" sz="28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0" y="0"/>
            <a:ext cx="9144000" cy="914400"/>
          </a:xfrm>
        </p:spPr>
        <p:txBody>
          <a:bodyPr>
            <a:normAutofit/>
          </a:bodyPr>
          <a:lstStyle/>
          <a:p>
            <a:pPr algn="ctr"/>
            <a:r>
              <a:rPr lang="en-US" sz="4400" dirty="0">
                <a:solidFill>
                  <a:schemeClr val="accent1">
                    <a:lumMod val="50000"/>
                  </a:schemeClr>
                </a:solidFill>
                <a:latin typeface="Tahoma" pitchFamily="34" charset="0"/>
                <a:ea typeface="Tahoma" pitchFamily="34" charset="0"/>
                <a:cs typeface="Tahoma" pitchFamily="34" charset="0"/>
              </a:rPr>
              <a:t>THE SIN OF DIOTREPHES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Peter 3:13-17 </a:t>
            </a:r>
            <a:r>
              <a:rPr lang="en-US" sz="2800" dirty="0">
                <a:latin typeface="Tahoma" panose="020B0604030504040204" pitchFamily="34" charset="0"/>
                <a:ea typeface="Tahoma" panose="020B0604030504040204" pitchFamily="34" charset="0"/>
                <a:cs typeface="Tahoma" panose="020B0604030504040204" pitchFamily="34" charset="0"/>
              </a:rPr>
              <a:t> Who is there to harm you if you prove zealous for what is good? But even if you should suffer for the sake of righteousness, you are blessed. </a:t>
            </a:r>
            <a:r>
              <a:rPr lang="en-US" sz="2800" cap="small" dirty="0">
                <a:effectLst/>
                <a:latin typeface="Tahoma" panose="020B0604030504040204" pitchFamily="34" charset="0"/>
                <a:ea typeface="Tahoma" panose="020B0604030504040204" pitchFamily="34" charset="0"/>
                <a:cs typeface="Tahoma" panose="020B0604030504040204" pitchFamily="34" charset="0"/>
              </a:rPr>
              <a:t>AND DO NOT FEAR THEIR</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INTIMIDATION</a:t>
            </a:r>
            <a:r>
              <a:rPr lang="en-US" sz="2800" dirty="0">
                <a:latin typeface="Tahoma" panose="020B0604030504040204" pitchFamily="34" charset="0"/>
                <a:ea typeface="Tahoma" panose="020B0604030504040204" pitchFamily="34" charset="0"/>
                <a:cs typeface="Tahoma" panose="020B0604030504040204" pitchFamily="34" charset="0"/>
              </a:rPr>
              <a:t>, and </a:t>
            </a:r>
            <a:r>
              <a:rPr lang="en-US" sz="2800" cap="small" dirty="0">
                <a:effectLst/>
                <a:latin typeface="Tahoma" panose="020B0604030504040204" pitchFamily="34" charset="0"/>
                <a:ea typeface="Tahoma" panose="020B0604030504040204" pitchFamily="34" charset="0"/>
                <a:cs typeface="Tahoma" panose="020B0604030504040204" pitchFamily="34" charset="0"/>
              </a:rPr>
              <a:t>DO NOT BE TROUBLED</a:t>
            </a:r>
            <a:r>
              <a:rPr lang="en-US" sz="2800" dirty="0">
                <a:latin typeface="Tahoma" panose="020B0604030504040204" pitchFamily="34" charset="0"/>
                <a:ea typeface="Tahoma" panose="020B0604030504040204" pitchFamily="34" charset="0"/>
                <a:cs typeface="Tahoma" panose="020B0604030504040204" pitchFamily="34" charset="0"/>
              </a:rPr>
              <a:t>, but sanctify Christ as Lord in your hearts, always </a:t>
            </a:r>
            <a:r>
              <a:rPr lang="en-US" sz="2800" i="1" dirty="0">
                <a:latin typeface="Tahoma" panose="020B0604030504040204" pitchFamily="34" charset="0"/>
                <a:ea typeface="Tahoma" panose="020B0604030504040204" pitchFamily="34" charset="0"/>
                <a:cs typeface="Tahoma" panose="020B0604030504040204" pitchFamily="34" charset="0"/>
              </a:rPr>
              <a:t>being</a:t>
            </a:r>
            <a:r>
              <a:rPr lang="en-US" sz="2800" dirty="0">
                <a:latin typeface="Tahoma" panose="020B0604030504040204" pitchFamily="34" charset="0"/>
                <a:ea typeface="Tahoma" panose="020B0604030504040204" pitchFamily="34" charset="0"/>
                <a:cs typeface="Tahoma" panose="020B0604030504040204" pitchFamily="34" charset="0"/>
              </a:rPr>
              <a:t> ready to make a defense to everyone who asks you to give an account for the hope that is in you, yet with gentleness and reverence; and keep a good conscience so that in the thing in which you are slandered, those who revile your good behavior in Christ will be put to shame.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For it is better, if God should will it so, that you suffer for doing what is right rather than for doing what is wrong. </a:t>
            </a:r>
            <a:endPar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Title 2"/>
          <p:cNvSpPr>
            <a:spLocks noGrp="1"/>
          </p:cNvSpPr>
          <p:nvPr>
            <p:ph type="title"/>
          </p:nvPr>
        </p:nvSpPr>
        <p:spPr>
          <a:xfrm>
            <a:off x="0" y="0"/>
            <a:ext cx="9144000" cy="914400"/>
          </a:xfrm>
        </p:spPr>
        <p:txBody>
          <a:bodyPr>
            <a:normAutofit/>
          </a:bodyPr>
          <a:lstStyle/>
          <a:p>
            <a:pPr algn="ctr"/>
            <a:r>
              <a:rPr lang="en-US" sz="4400" dirty="0">
                <a:solidFill>
                  <a:schemeClr val="accent1">
                    <a:lumMod val="50000"/>
                  </a:schemeClr>
                </a:solidFill>
                <a:latin typeface="Tahoma" pitchFamily="34" charset="0"/>
                <a:ea typeface="Tahoma" pitchFamily="34" charset="0"/>
                <a:cs typeface="Tahoma" pitchFamily="34" charset="0"/>
              </a:rPr>
              <a:t>DOING RIGHT</a:t>
            </a:r>
          </a:p>
        </p:txBody>
      </p:sp>
    </p:spTree>
    <p:extLst>
      <p:ext uri="{BB962C8B-B14F-4D97-AF65-F5344CB8AC3E}">
        <p14:creationId xmlns:p14="http://schemas.microsoft.com/office/powerpoint/2010/main" val="147169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lnSpcReduction="10000"/>
          </a:bodyPr>
          <a:lstStyle/>
          <a:p>
            <a:r>
              <a:rPr lang="en-US" sz="2800" b="1" dirty="0">
                <a:solidFill>
                  <a:schemeClr val="accent1">
                    <a:lumMod val="50000"/>
                  </a:schemeClr>
                </a:solidFill>
                <a:latin typeface="Tahoma" pitchFamily="34" charset="0"/>
                <a:ea typeface="Tahoma" pitchFamily="34" charset="0"/>
                <a:cs typeface="Tahoma" pitchFamily="34" charset="0"/>
              </a:rPr>
              <a:t>1 John 2:15-17 </a:t>
            </a:r>
            <a:r>
              <a:rPr lang="en-US" sz="2800" baseline="30000" dirty="0">
                <a:solidFill>
                  <a:schemeClr val="accent1">
                    <a:lumMod val="50000"/>
                  </a:schemeClr>
                </a:solidFill>
                <a:latin typeface="Tahoma" pitchFamily="34" charset="0"/>
                <a:ea typeface="Tahoma" pitchFamily="34" charset="0"/>
                <a:cs typeface="Tahoma" pitchFamily="34" charset="0"/>
              </a:rPr>
              <a:t> </a:t>
            </a:r>
            <a:r>
              <a:rPr lang="en-US" sz="2800" dirty="0">
                <a:solidFill>
                  <a:schemeClr val="accent1">
                    <a:lumMod val="50000"/>
                  </a:schemeClr>
                </a:solidFill>
                <a:latin typeface="Tahoma" pitchFamily="34" charset="0"/>
                <a:ea typeface="Tahoma" pitchFamily="34" charset="0"/>
                <a:cs typeface="Tahoma" pitchFamily="34" charset="0"/>
              </a:rPr>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sz="2800" i="1" dirty="0">
                <a:solidFill>
                  <a:schemeClr val="accent1">
                    <a:lumMod val="50000"/>
                  </a:schemeClr>
                </a:solidFill>
                <a:latin typeface="Tahoma" pitchFamily="34" charset="0"/>
                <a:ea typeface="Tahoma" pitchFamily="34" charset="0"/>
                <a:cs typeface="Tahoma" pitchFamily="34" charset="0"/>
              </a:rPr>
              <a:t>also</a:t>
            </a:r>
            <a:r>
              <a:rPr lang="en-US" sz="2800" dirty="0">
                <a:solidFill>
                  <a:schemeClr val="accent1">
                    <a:lumMod val="50000"/>
                  </a:schemeClr>
                </a:solidFill>
                <a:latin typeface="Tahoma" pitchFamily="34" charset="0"/>
                <a:ea typeface="Tahoma" pitchFamily="34" charset="0"/>
                <a:cs typeface="Tahoma" pitchFamily="34" charset="0"/>
              </a:rPr>
              <a:t> its lusts; but the one who does the will of God lives forever. </a:t>
            </a:r>
          </a:p>
          <a:p>
            <a:r>
              <a:rPr lang="en-US" sz="2800" dirty="0">
                <a:solidFill>
                  <a:schemeClr val="accent1">
                    <a:lumMod val="50000"/>
                  </a:schemeClr>
                </a:solidFill>
                <a:latin typeface="Tahoma" pitchFamily="34" charset="0"/>
                <a:ea typeface="Tahoma" pitchFamily="34" charset="0"/>
                <a:cs typeface="Tahoma" pitchFamily="34" charset="0"/>
              </a:rPr>
              <a:t>World: </a:t>
            </a:r>
            <a:r>
              <a:rPr lang="en-US" sz="2800" i="1" dirty="0" err="1">
                <a:solidFill>
                  <a:schemeClr val="accent1">
                    <a:lumMod val="50000"/>
                  </a:schemeClr>
                </a:solidFill>
                <a:latin typeface="Tahoma" pitchFamily="34" charset="0"/>
                <a:ea typeface="Tahoma" pitchFamily="34" charset="0"/>
                <a:cs typeface="Tahoma" pitchFamily="34" charset="0"/>
              </a:rPr>
              <a:t>kosmos</a:t>
            </a:r>
            <a:r>
              <a:rPr lang="en-US" sz="2800" i="1" dirty="0">
                <a:solidFill>
                  <a:schemeClr val="accent1">
                    <a:lumMod val="50000"/>
                  </a:schemeClr>
                </a:solidFill>
                <a:latin typeface="Tahoma" pitchFamily="34" charset="0"/>
                <a:ea typeface="Tahoma" pitchFamily="34" charset="0"/>
                <a:cs typeface="Tahoma" pitchFamily="34" charset="0"/>
              </a:rPr>
              <a:t>: </a:t>
            </a:r>
            <a:r>
              <a:rPr lang="en-US" sz="2800" dirty="0">
                <a:solidFill>
                  <a:schemeClr val="accent1">
                    <a:lumMod val="50000"/>
                  </a:schemeClr>
                </a:solidFill>
                <a:latin typeface="Tahoma" pitchFamily="34" charset="0"/>
                <a:ea typeface="Tahoma" pitchFamily="34" charset="0"/>
                <a:cs typeface="Tahoma" pitchFamily="34" charset="0"/>
              </a:rPr>
              <a:t>the order of things here on earth</a:t>
            </a:r>
          </a:p>
          <a:p>
            <a:r>
              <a:rPr lang="en-US" sz="2800" dirty="0">
                <a:solidFill>
                  <a:schemeClr val="accent1">
                    <a:lumMod val="50000"/>
                  </a:schemeClr>
                </a:solidFill>
                <a:latin typeface="Tahoma" pitchFamily="34" charset="0"/>
                <a:ea typeface="Tahoma" pitchFamily="34" charset="0"/>
                <a:cs typeface="Tahoma" pitchFamily="34" charset="0"/>
              </a:rPr>
              <a:t>Love: </a:t>
            </a:r>
            <a:r>
              <a:rPr lang="en-US" sz="2800" i="1" dirty="0">
                <a:solidFill>
                  <a:schemeClr val="accent1">
                    <a:lumMod val="50000"/>
                  </a:schemeClr>
                </a:solidFill>
                <a:latin typeface="Tahoma" pitchFamily="34" charset="0"/>
                <a:ea typeface="Tahoma" pitchFamily="34" charset="0"/>
                <a:cs typeface="Tahoma" pitchFamily="34" charset="0"/>
              </a:rPr>
              <a:t>agape: </a:t>
            </a:r>
            <a:r>
              <a:rPr lang="en-US" sz="2800" dirty="0">
                <a:solidFill>
                  <a:schemeClr val="accent1">
                    <a:lumMod val="50000"/>
                  </a:schemeClr>
                </a:solidFill>
                <a:latin typeface="Tahoma" pitchFamily="34" charset="0"/>
                <a:ea typeface="Tahoma" pitchFamily="34" charset="0"/>
                <a:cs typeface="Tahoma" pitchFamily="34" charset="0"/>
              </a:rPr>
              <a:t>to put another’s best interest first</a:t>
            </a:r>
          </a:p>
          <a:p>
            <a:pPr>
              <a:buNone/>
            </a:pPr>
            <a:r>
              <a:rPr lang="en-US" sz="2800" dirty="0">
                <a:solidFill>
                  <a:schemeClr val="accent1">
                    <a:lumMod val="50000"/>
                  </a:schemeClr>
                </a:solidFill>
                <a:latin typeface="Tahoma" pitchFamily="34" charset="0"/>
                <a:ea typeface="Tahoma" pitchFamily="34" charset="0"/>
                <a:cs typeface="Tahoma" pitchFamily="34" charset="0"/>
              </a:rPr>
              <a:t>    CHRISTIANS SHOULD NEVER PUT THE WORLD’S</a:t>
            </a:r>
          </a:p>
          <a:p>
            <a:pPr>
              <a:buNone/>
            </a:pPr>
            <a:r>
              <a:rPr lang="en-US" sz="2800" dirty="0">
                <a:solidFill>
                  <a:schemeClr val="accent1">
                    <a:lumMod val="50000"/>
                  </a:schemeClr>
                </a:solidFill>
                <a:latin typeface="Tahoma" pitchFamily="34" charset="0"/>
                <a:ea typeface="Tahoma" pitchFamily="34" charset="0"/>
                <a:cs typeface="Tahoma" pitchFamily="34" charset="0"/>
              </a:rPr>
              <a:t>            INTERESTS AHEAD OF GOD AND HIS</a:t>
            </a:r>
          </a:p>
          <a:p>
            <a:pPr>
              <a:buNone/>
            </a:pPr>
            <a:r>
              <a:rPr lang="en-US" sz="2800" dirty="0">
                <a:solidFill>
                  <a:schemeClr val="accent1">
                    <a:lumMod val="50000"/>
                  </a:schemeClr>
                </a:solidFill>
                <a:latin typeface="Tahoma" pitchFamily="34" charset="0"/>
                <a:ea typeface="Tahoma" pitchFamily="34" charset="0"/>
                <a:cs typeface="Tahoma" pitchFamily="34" charset="0"/>
              </a:rPr>
              <a:t>                  INTERESTS</a:t>
            </a:r>
            <a:endParaRPr lang="en-US" dirty="0">
              <a:solidFill>
                <a:schemeClr val="accent1">
                  <a:lumMod val="50000"/>
                </a:schemeClr>
              </a:solidFill>
            </a:endParaRPr>
          </a:p>
        </p:txBody>
      </p:sp>
      <p:sp>
        <p:nvSpPr>
          <p:cNvPr id="3" name="Title 2"/>
          <p:cNvSpPr>
            <a:spLocks noGrp="1"/>
          </p:cNvSpPr>
          <p:nvPr>
            <p:ph type="title"/>
          </p:nvPr>
        </p:nvSpPr>
        <p:spPr>
          <a:xfrm>
            <a:off x="457200" y="0"/>
            <a:ext cx="8229600" cy="11430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WORD FOR THE JOURNEY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a:spcBef>
                <a:spcPts val="0"/>
              </a:spcBef>
            </a:pPr>
            <a:r>
              <a:rPr lang="en-US" sz="2800" b="1" dirty="0">
                <a:solidFill>
                  <a:schemeClr val="accent1">
                    <a:lumMod val="50000"/>
                  </a:schemeClr>
                </a:solidFill>
                <a:latin typeface="Tahoma" pitchFamily="34" charset="0"/>
                <a:ea typeface="Tahoma" pitchFamily="34" charset="0"/>
                <a:cs typeface="Tahoma" pitchFamily="34" charset="0"/>
              </a:rPr>
              <a:t>Romans 1:1-6 </a:t>
            </a:r>
            <a:r>
              <a:rPr lang="en-US" sz="2800" dirty="0">
                <a:solidFill>
                  <a:schemeClr val="accent1">
                    <a:lumMod val="50000"/>
                  </a:schemeClr>
                </a:solidFill>
                <a:latin typeface="Tahoma" pitchFamily="34" charset="0"/>
                <a:ea typeface="Tahoma" pitchFamily="34" charset="0"/>
                <a:cs typeface="Tahoma" pitchFamily="34" charset="0"/>
              </a:rPr>
              <a:t> Paul, a bond-servant of Christ Jesus, called </a:t>
            </a:r>
            <a:r>
              <a:rPr lang="en-US" sz="2800" i="1" dirty="0">
                <a:solidFill>
                  <a:schemeClr val="accent1">
                    <a:lumMod val="50000"/>
                  </a:schemeClr>
                </a:solidFill>
                <a:latin typeface="Tahoma" pitchFamily="34" charset="0"/>
                <a:ea typeface="Tahoma" pitchFamily="34" charset="0"/>
                <a:cs typeface="Tahoma" pitchFamily="34" charset="0"/>
              </a:rPr>
              <a:t>as</a:t>
            </a:r>
            <a:r>
              <a:rPr lang="en-US" sz="2800" dirty="0">
                <a:solidFill>
                  <a:schemeClr val="accent1">
                    <a:lumMod val="50000"/>
                  </a:schemeClr>
                </a:solidFill>
                <a:latin typeface="Tahoma" pitchFamily="34" charset="0"/>
                <a:ea typeface="Tahoma" pitchFamily="34" charset="0"/>
                <a:cs typeface="Tahoma" pitchFamily="34" charset="0"/>
              </a:rPr>
              <a:t> an apostle, set apart for the gospel of God, </a:t>
            </a:r>
            <a:br>
              <a:rPr lang="en-US" sz="2800" dirty="0">
                <a:solidFill>
                  <a:schemeClr val="accent1">
                    <a:lumMod val="50000"/>
                  </a:schemeClr>
                </a:solidFill>
                <a:latin typeface="Tahoma" pitchFamily="34" charset="0"/>
                <a:ea typeface="Tahoma" pitchFamily="34" charset="0"/>
                <a:cs typeface="Tahoma" pitchFamily="34" charset="0"/>
              </a:rPr>
            </a:br>
            <a:r>
              <a:rPr lang="en-US" sz="2800" dirty="0">
                <a:solidFill>
                  <a:schemeClr val="accent1">
                    <a:lumMod val="50000"/>
                  </a:schemeClr>
                </a:solidFill>
                <a:latin typeface="Tahoma" pitchFamily="34" charset="0"/>
                <a:ea typeface="Tahoma" pitchFamily="34" charset="0"/>
                <a:cs typeface="Tahoma" pitchFamily="34" charset="0"/>
              </a:rPr>
              <a:t>which He promised beforehand through His prophets in the holy Scriptures, concerning His Son, who was born of a descendant of David according to the flesh, </a:t>
            </a:r>
            <a:br>
              <a:rPr lang="en-US" sz="2800" dirty="0">
                <a:solidFill>
                  <a:schemeClr val="accent1">
                    <a:lumMod val="50000"/>
                  </a:schemeClr>
                </a:solidFill>
                <a:latin typeface="Tahoma" pitchFamily="34" charset="0"/>
                <a:ea typeface="Tahoma" pitchFamily="34" charset="0"/>
                <a:cs typeface="Tahoma" pitchFamily="34" charset="0"/>
              </a:rPr>
            </a:br>
            <a:r>
              <a:rPr lang="en-US" sz="2800" dirty="0">
                <a:solidFill>
                  <a:schemeClr val="accent1">
                    <a:lumMod val="50000"/>
                  </a:schemeClr>
                </a:solidFill>
                <a:latin typeface="Tahoma" pitchFamily="34" charset="0"/>
                <a:ea typeface="Tahoma" pitchFamily="34" charset="0"/>
                <a:cs typeface="Tahoma" pitchFamily="34" charset="0"/>
              </a:rPr>
              <a:t>who was declared the Son of God with power by the resurrection from the dead, according to the Spirit of holiness, Jesus Christ our Lord, through whom we have received grace and apostleship to bring about </a:t>
            </a:r>
            <a:r>
              <a:rPr lang="en-US" sz="2800" i="1" dirty="0">
                <a:solidFill>
                  <a:schemeClr val="accent1">
                    <a:lumMod val="50000"/>
                  </a:schemeClr>
                </a:solidFill>
                <a:latin typeface="Tahoma" pitchFamily="34" charset="0"/>
                <a:ea typeface="Tahoma" pitchFamily="34" charset="0"/>
                <a:cs typeface="Tahoma" pitchFamily="34" charset="0"/>
              </a:rPr>
              <a:t>the</a:t>
            </a:r>
            <a:r>
              <a:rPr lang="en-US" sz="2800" dirty="0">
                <a:solidFill>
                  <a:schemeClr val="accent1">
                    <a:lumMod val="50000"/>
                  </a:schemeClr>
                </a:solidFill>
                <a:latin typeface="Tahoma" pitchFamily="34" charset="0"/>
                <a:ea typeface="Tahoma" pitchFamily="34" charset="0"/>
                <a:cs typeface="Tahoma" pitchFamily="34" charset="0"/>
              </a:rPr>
              <a:t> obedience of faith among all the Gentiles for His name's sake, among whom you also are the </a:t>
            </a:r>
            <a:r>
              <a:rPr lang="en-US" sz="2800" b="1" dirty="0">
                <a:solidFill>
                  <a:schemeClr val="accent1">
                    <a:lumMod val="50000"/>
                  </a:schemeClr>
                </a:solidFill>
                <a:latin typeface="Tahoma" pitchFamily="34" charset="0"/>
                <a:ea typeface="Tahoma" pitchFamily="34" charset="0"/>
                <a:cs typeface="Tahoma" pitchFamily="34" charset="0"/>
              </a:rPr>
              <a:t>called </a:t>
            </a:r>
            <a:r>
              <a:rPr lang="en-US" sz="2800" dirty="0">
                <a:solidFill>
                  <a:schemeClr val="accent1">
                    <a:lumMod val="50000"/>
                  </a:schemeClr>
                </a:solidFill>
                <a:latin typeface="Tahoma" pitchFamily="34" charset="0"/>
                <a:ea typeface="Tahoma" pitchFamily="34" charset="0"/>
                <a:cs typeface="Tahoma" pitchFamily="34" charset="0"/>
              </a:rPr>
              <a:t>of </a:t>
            </a:r>
          </a:p>
          <a:p>
            <a:pPr>
              <a:spcBef>
                <a:spcPts val="0"/>
              </a:spcBef>
              <a:buNone/>
            </a:pPr>
            <a:r>
              <a:rPr lang="en-US" sz="2800" dirty="0">
                <a:solidFill>
                  <a:schemeClr val="accent1">
                    <a:lumMod val="50000"/>
                  </a:schemeClr>
                </a:solidFill>
                <a:latin typeface="Tahoma" pitchFamily="34" charset="0"/>
                <a:ea typeface="Tahoma" pitchFamily="34" charset="0"/>
                <a:cs typeface="Tahoma" pitchFamily="34" charset="0"/>
              </a:rPr>
              <a:t>           Jesus Christ; </a:t>
            </a:r>
          </a:p>
          <a:p>
            <a:pPr>
              <a:spcBef>
                <a:spcPts val="0"/>
              </a:spcBef>
              <a:buNone/>
            </a:pPr>
            <a:r>
              <a:rPr lang="en-US" sz="2800" b="1" dirty="0">
                <a:solidFill>
                  <a:schemeClr val="accent1">
                    <a:lumMod val="50000"/>
                  </a:schemeClr>
                </a:solidFill>
                <a:latin typeface="Tahoma" pitchFamily="34" charset="0"/>
                <a:ea typeface="Tahoma" pitchFamily="34" charset="0"/>
                <a:cs typeface="Tahoma" pitchFamily="34" charset="0"/>
              </a:rPr>
              <a:t>                          Called: </a:t>
            </a:r>
            <a:r>
              <a:rPr lang="en-US" sz="2800" i="1" dirty="0" err="1">
                <a:solidFill>
                  <a:schemeClr val="accent1">
                    <a:lumMod val="50000"/>
                  </a:schemeClr>
                </a:solidFill>
                <a:latin typeface="Tahoma" pitchFamily="34" charset="0"/>
                <a:ea typeface="Tahoma" pitchFamily="34" charset="0"/>
                <a:cs typeface="Tahoma" pitchFamily="34" charset="0"/>
              </a:rPr>
              <a:t>kletos</a:t>
            </a:r>
            <a:r>
              <a:rPr lang="en-US" sz="2800" i="1" dirty="0">
                <a:solidFill>
                  <a:schemeClr val="accent1">
                    <a:lumMod val="50000"/>
                  </a:schemeClr>
                </a:solidFill>
                <a:latin typeface="Tahoma" pitchFamily="34" charset="0"/>
                <a:ea typeface="Tahoma" pitchFamily="34" charset="0"/>
                <a:cs typeface="Tahoma" pitchFamily="34" charset="0"/>
              </a:rPr>
              <a:t>: </a:t>
            </a:r>
            <a:r>
              <a:rPr lang="en-US" sz="2800" dirty="0">
                <a:solidFill>
                  <a:schemeClr val="accent1">
                    <a:lumMod val="50000"/>
                  </a:schemeClr>
                </a:solidFill>
                <a:latin typeface="Tahoma" pitchFamily="34" charset="0"/>
                <a:ea typeface="Tahoma" pitchFamily="34" charset="0"/>
                <a:cs typeface="Tahoma" pitchFamily="34" charset="0"/>
              </a:rPr>
              <a:t>invited</a:t>
            </a:r>
          </a:p>
          <a:p>
            <a:pPr>
              <a:spcBef>
                <a:spcPts val="0"/>
              </a:spcBef>
            </a:pPr>
            <a:endParaRPr lang="en-US" sz="28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990600"/>
          </a:xfrm>
        </p:spPr>
        <p:txBody>
          <a:bodyPr/>
          <a:lstStyle/>
          <a:p>
            <a:pPr algn="ctr"/>
            <a:r>
              <a:rPr lang="en-US" dirty="0">
                <a:solidFill>
                  <a:schemeClr val="accent1">
                    <a:lumMod val="50000"/>
                  </a:schemeClr>
                </a:solidFill>
                <a:latin typeface="Tahoma" pitchFamily="34" charset="0"/>
                <a:ea typeface="Tahoma" pitchFamily="34" charset="0"/>
                <a:cs typeface="Tahoma" pitchFamily="34" charset="0"/>
              </a:rPr>
              <a:t>THE TRUTH WE SHARE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Titus 1:10-14 </a:t>
            </a:r>
            <a:r>
              <a:rPr lang="en-US" sz="2800" dirty="0">
                <a:latin typeface="Tahoma" panose="020B0604030504040204" pitchFamily="34" charset="0"/>
                <a:ea typeface="Tahoma" panose="020B0604030504040204" pitchFamily="34" charset="0"/>
                <a:cs typeface="Tahoma" panose="020B0604030504040204" pitchFamily="34" charset="0"/>
              </a:rPr>
              <a:t> For there are many rebellious men, empty talkers and deceivers, especially those of the circumcision, who must be silenced because they are upsetting whole families, teaching things they should not </a:t>
            </a:r>
            <a:r>
              <a:rPr lang="en-US" sz="2800" i="1" dirty="0">
                <a:latin typeface="Tahoma" panose="020B0604030504040204" pitchFamily="34" charset="0"/>
                <a:ea typeface="Tahoma" panose="020B0604030504040204" pitchFamily="34" charset="0"/>
                <a:cs typeface="Tahoma" panose="020B0604030504040204" pitchFamily="34" charset="0"/>
              </a:rPr>
              <a:t>teach</a:t>
            </a:r>
            <a:r>
              <a:rPr lang="en-US" sz="2800" dirty="0">
                <a:latin typeface="Tahoma" panose="020B0604030504040204" pitchFamily="34" charset="0"/>
                <a:ea typeface="Tahoma" panose="020B0604030504040204" pitchFamily="34" charset="0"/>
                <a:cs typeface="Tahoma" panose="020B0604030504040204" pitchFamily="34" charset="0"/>
              </a:rPr>
              <a:t> for the sake of sordid gain. One of themselves, a prophet of their own, said, "Cretans are always liars, evil beasts, lazy gluttons." This testimony is true. For this reason reprove them severely so that they may be sound in the faith, not paying attention to Jewish myths and commandments of men who turn away from the truth.</a:t>
            </a:r>
          </a:p>
          <a:p>
            <a:pPr>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The church was beginning to have to deal with such</a:t>
            </a:r>
          </a:p>
          <a:p>
            <a:pPr>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                         men as these</a:t>
            </a:r>
          </a:p>
          <a:p>
            <a:pPr>
              <a:spcBef>
                <a:spcPts val="0"/>
              </a:spcBef>
            </a:pPr>
            <a:endPar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Title 2"/>
          <p:cNvSpPr>
            <a:spLocks noGrp="1"/>
          </p:cNvSpPr>
          <p:nvPr>
            <p:ph type="title"/>
          </p:nvPr>
        </p:nvSpPr>
        <p:spPr>
          <a:xfrm>
            <a:off x="457200" y="152400"/>
            <a:ext cx="8229600" cy="990600"/>
          </a:xfrm>
        </p:spPr>
        <p:txBody>
          <a:bodyPr/>
          <a:lstStyle/>
          <a:p>
            <a:pPr algn="ctr"/>
            <a:r>
              <a:rPr lang="en-US" dirty="0">
                <a:solidFill>
                  <a:schemeClr val="accent1">
                    <a:lumMod val="50000"/>
                  </a:schemeClr>
                </a:solidFill>
                <a:latin typeface="Tahoma" pitchFamily="34" charset="0"/>
                <a:ea typeface="Tahoma" pitchFamily="34" charset="0"/>
                <a:cs typeface="Tahoma" pitchFamily="34" charset="0"/>
              </a:rPr>
              <a:t>TRUE</a:t>
            </a:r>
          </a:p>
        </p:txBody>
      </p:sp>
    </p:spTree>
    <p:extLst>
      <p:ext uri="{BB962C8B-B14F-4D97-AF65-F5344CB8AC3E}">
        <p14:creationId xmlns:p14="http://schemas.microsoft.com/office/powerpoint/2010/main" val="2952911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pPr>
              <a:lnSpc>
                <a:spcPct val="90000"/>
              </a:lnSpc>
              <a:spcBef>
                <a:spcPts val="200"/>
              </a:spcBef>
            </a:pPr>
            <a:r>
              <a:rPr lang="en-US" sz="2800" b="1" dirty="0">
                <a:latin typeface="Tahoma" pitchFamily="34" charset="0"/>
                <a:ea typeface="Tahoma" pitchFamily="34" charset="0"/>
                <a:cs typeface="Tahoma" pitchFamily="34" charset="0"/>
              </a:rPr>
              <a:t>2 John 1:7-8 </a:t>
            </a:r>
            <a:r>
              <a:rPr lang="en-US" sz="2800" dirty="0">
                <a:latin typeface="Tahoma" pitchFamily="34" charset="0"/>
                <a:ea typeface="Tahoma" pitchFamily="34" charset="0"/>
                <a:cs typeface="Tahoma" pitchFamily="34" charset="0"/>
              </a:rPr>
              <a:t> For many deceivers have gone out into the world, those who do not acknowledge Jesus Christ </a:t>
            </a:r>
            <a:r>
              <a:rPr lang="en-US" sz="2800" i="1" dirty="0">
                <a:latin typeface="Tahoma" pitchFamily="34" charset="0"/>
                <a:ea typeface="Tahoma" pitchFamily="34" charset="0"/>
                <a:cs typeface="Tahoma" pitchFamily="34" charset="0"/>
              </a:rPr>
              <a:t>as</a:t>
            </a:r>
            <a:r>
              <a:rPr lang="en-US" sz="2800" dirty="0">
                <a:latin typeface="Tahoma" pitchFamily="34" charset="0"/>
                <a:ea typeface="Tahoma" pitchFamily="34" charset="0"/>
                <a:cs typeface="Tahoma" pitchFamily="34" charset="0"/>
              </a:rPr>
              <a:t> coming in the flesh. This is the deceiver and the antichrist. Watch yourselves, that you do not lose what we have accomplished, but that you may receive a full reward. </a:t>
            </a:r>
          </a:p>
          <a:p>
            <a:pPr>
              <a:lnSpc>
                <a:spcPct val="90000"/>
              </a:lnSpc>
              <a:spcBef>
                <a:spcPts val="200"/>
              </a:spcBef>
            </a:pPr>
            <a:r>
              <a:rPr lang="en-US" sz="2800" dirty="0">
                <a:latin typeface="Tahoma" pitchFamily="34" charset="0"/>
                <a:ea typeface="Tahoma" pitchFamily="34" charset="0"/>
                <a:cs typeface="Tahoma" pitchFamily="34" charset="0"/>
              </a:rPr>
              <a:t>Deceivers: </a:t>
            </a:r>
            <a:r>
              <a:rPr lang="en-US" sz="2800" i="1" dirty="0" err="1">
                <a:latin typeface="Tahoma" pitchFamily="34" charset="0"/>
                <a:ea typeface="Tahoma" pitchFamily="34" charset="0"/>
                <a:cs typeface="Tahoma" pitchFamily="34" charset="0"/>
              </a:rPr>
              <a:t>planos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those who lead others astray; can be intentional or unintentional</a:t>
            </a:r>
          </a:p>
          <a:p>
            <a:pPr>
              <a:lnSpc>
                <a:spcPct val="90000"/>
              </a:lnSpc>
              <a:spcBef>
                <a:spcPts val="200"/>
              </a:spcBef>
            </a:pPr>
            <a:r>
              <a:rPr lang="en-US" sz="2800" b="1" dirty="0">
                <a:latin typeface="Tahoma" pitchFamily="34" charset="0"/>
                <a:ea typeface="Tahoma" pitchFamily="34" charset="0"/>
                <a:cs typeface="Tahoma" pitchFamily="34" charset="0"/>
              </a:rPr>
              <a:t>1 Timothy 6:20-21 </a:t>
            </a:r>
            <a:r>
              <a:rPr lang="en-US" sz="2800" dirty="0">
                <a:latin typeface="Tahoma" pitchFamily="34" charset="0"/>
                <a:ea typeface="Tahoma" pitchFamily="34" charset="0"/>
                <a:cs typeface="Tahoma" pitchFamily="34" charset="0"/>
              </a:rPr>
              <a:t> O Timothy, guard what has been entrusted to you, avoiding worldly </a:t>
            </a:r>
            <a:r>
              <a:rPr lang="en-US" sz="2800" i="1" dirty="0">
                <a:latin typeface="Tahoma" pitchFamily="34" charset="0"/>
                <a:ea typeface="Tahoma" pitchFamily="34" charset="0"/>
                <a:cs typeface="Tahoma" pitchFamily="34" charset="0"/>
              </a:rPr>
              <a:t>and</a:t>
            </a:r>
            <a:r>
              <a:rPr lang="en-US" sz="2800" dirty="0">
                <a:latin typeface="Tahoma" pitchFamily="34" charset="0"/>
                <a:ea typeface="Tahoma" pitchFamily="34" charset="0"/>
                <a:cs typeface="Tahoma" pitchFamily="34" charset="0"/>
              </a:rPr>
              <a:t> empty chatter </a:t>
            </a:r>
            <a:r>
              <a:rPr lang="en-US" sz="2800" i="1" dirty="0">
                <a:latin typeface="Tahoma" pitchFamily="34" charset="0"/>
                <a:ea typeface="Tahoma" pitchFamily="34" charset="0"/>
                <a:cs typeface="Tahoma" pitchFamily="34" charset="0"/>
              </a:rPr>
              <a:t>and</a:t>
            </a:r>
            <a:r>
              <a:rPr lang="en-US" sz="2800" dirty="0">
                <a:latin typeface="Tahoma" pitchFamily="34" charset="0"/>
                <a:ea typeface="Tahoma" pitchFamily="34" charset="0"/>
                <a:cs typeface="Tahoma" pitchFamily="34" charset="0"/>
              </a:rPr>
              <a:t> the opposing arguments of what is falsely called "knowledge"— which some have professed and thus gone astray from the faith. Grace be with you</a:t>
            </a:r>
            <a:r>
              <a:rPr lang="en-US" sz="2800" dirty="0">
                <a:solidFill>
                  <a:schemeClr val="accent1">
                    <a:lumMod val="50000"/>
                  </a:schemeClr>
                </a:solidFill>
                <a:latin typeface="Tahoma" pitchFamily="34" charset="0"/>
                <a:ea typeface="Tahoma" pitchFamily="34" charset="0"/>
                <a:cs typeface="Tahoma" pitchFamily="34" charset="0"/>
              </a:rPr>
              <a:t>. </a:t>
            </a:r>
          </a:p>
        </p:txBody>
      </p:sp>
      <p:sp>
        <p:nvSpPr>
          <p:cNvPr id="3" name="Title 2"/>
          <p:cNvSpPr>
            <a:spLocks noGrp="1"/>
          </p:cNvSpPr>
          <p:nvPr>
            <p:ph type="title"/>
          </p:nvPr>
        </p:nvSpPr>
        <p:spPr>
          <a:xfrm>
            <a:off x="228600" y="152400"/>
            <a:ext cx="8610600" cy="914400"/>
          </a:xfrm>
        </p:spPr>
        <p:txBody>
          <a:bodyPr>
            <a:normAutofit/>
          </a:bodyPr>
          <a:lstStyle/>
          <a:p>
            <a:pPr algn="ctr"/>
            <a:r>
              <a:rPr lang="en-US" sz="4400" dirty="0">
                <a:solidFill>
                  <a:schemeClr val="accent1">
                    <a:lumMod val="50000"/>
                  </a:schemeClr>
                </a:solidFill>
                <a:latin typeface="Tahoma" pitchFamily="34" charset="0"/>
                <a:ea typeface="Tahoma" pitchFamily="34" charset="0"/>
                <a:cs typeface="Tahoma" pitchFamily="34" charset="0"/>
              </a:rPr>
              <a:t>CONCERN ABOUT DECEIVERS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pPr>
            <a:r>
              <a:rPr lang="en-US" sz="2600" b="1" dirty="0">
                <a:latin typeface="Tahoma" pitchFamily="34" charset="0"/>
                <a:ea typeface="Tahoma" pitchFamily="34" charset="0"/>
                <a:cs typeface="Tahoma" pitchFamily="34" charset="0"/>
              </a:rPr>
              <a:t>2 John 1:9-11  </a:t>
            </a:r>
            <a:r>
              <a:rPr lang="en-US" sz="2600" dirty="0">
                <a:latin typeface="Tahoma" pitchFamily="34" charset="0"/>
                <a:ea typeface="Tahoma" pitchFamily="34" charset="0"/>
                <a:cs typeface="Tahoma" pitchFamily="34" charset="0"/>
              </a:rPr>
              <a:t>Anyone who goes too far and does not abide in the teaching of Christ, does not have God; the one who abides in the teaching, he has both the Father and the Son. If anyone comes to you and does not bring this teaching, do not receive him into </a:t>
            </a:r>
            <a:r>
              <a:rPr lang="en-US" sz="2600" i="1" dirty="0">
                <a:latin typeface="Tahoma" pitchFamily="34" charset="0"/>
                <a:ea typeface="Tahoma" pitchFamily="34" charset="0"/>
                <a:cs typeface="Tahoma" pitchFamily="34" charset="0"/>
              </a:rPr>
              <a:t>your</a:t>
            </a:r>
            <a:r>
              <a:rPr lang="en-US" sz="2600" dirty="0">
                <a:latin typeface="Tahoma" pitchFamily="34" charset="0"/>
                <a:ea typeface="Tahoma" pitchFamily="34" charset="0"/>
                <a:cs typeface="Tahoma" pitchFamily="34" charset="0"/>
              </a:rPr>
              <a:t> house, and do not give him a greeting; for the one who gives him a greeting participates in his evil deeds. </a:t>
            </a:r>
          </a:p>
          <a:p>
            <a:pPr>
              <a:lnSpc>
                <a:spcPct val="90000"/>
              </a:lnSpc>
              <a:spcBef>
                <a:spcPts val="0"/>
              </a:spcBef>
            </a:pPr>
            <a:r>
              <a:rPr lang="en-US" sz="2600" b="1" dirty="0">
                <a:latin typeface="Tahoma" pitchFamily="34" charset="0"/>
                <a:ea typeface="Tahoma" pitchFamily="34" charset="0"/>
                <a:cs typeface="Tahoma" pitchFamily="34" charset="0"/>
              </a:rPr>
              <a:t>Hebrews 13:2  </a:t>
            </a:r>
            <a:r>
              <a:rPr lang="en-US" sz="2600" dirty="0">
                <a:latin typeface="Tahoma" pitchFamily="34" charset="0"/>
                <a:ea typeface="Tahoma" pitchFamily="34" charset="0"/>
                <a:cs typeface="Tahoma" pitchFamily="34" charset="0"/>
              </a:rPr>
              <a:t>Do not neglect to show hospitality to strangers, for by this some have entertained angels without knowing it. </a:t>
            </a:r>
          </a:p>
          <a:p>
            <a:pPr>
              <a:lnSpc>
                <a:spcPct val="90000"/>
              </a:lnSpc>
              <a:spcBef>
                <a:spcPts val="0"/>
              </a:spcBef>
            </a:pPr>
            <a:r>
              <a:rPr lang="en-US" sz="2600" dirty="0">
                <a:latin typeface="Tahoma" pitchFamily="34" charset="0"/>
                <a:ea typeface="Tahoma" pitchFamily="34" charset="0"/>
                <a:cs typeface="Tahoma" pitchFamily="34" charset="0"/>
              </a:rPr>
              <a:t>Hospitality: </a:t>
            </a:r>
            <a:r>
              <a:rPr lang="en-US" sz="2600" dirty="0" err="1">
                <a:latin typeface="Tahoma" pitchFamily="34" charset="0"/>
                <a:ea typeface="Tahoma" pitchFamily="34" charset="0"/>
                <a:cs typeface="Tahoma" pitchFamily="34" charset="0"/>
              </a:rPr>
              <a:t>philoxenia</a:t>
            </a:r>
            <a:r>
              <a:rPr lang="en-US" sz="2600" dirty="0">
                <a:latin typeface="Tahoma" pitchFamily="34" charset="0"/>
                <a:ea typeface="Tahoma" pitchFamily="34" charset="0"/>
                <a:cs typeface="Tahoma" pitchFamily="34" charset="0"/>
              </a:rPr>
              <a:t>: kindness toward strangers</a:t>
            </a:r>
          </a:p>
          <a:p>
            <a:pPr>
              <a:lnSpc>
                <a:spcPct val="90000"/>
              </a:lnSpc>
              <a:spcBef>
                <a:spcPts val="0"/>
              </a:spcBef>
            </a:pPr>
            <a:r>
              <a:rPr lang="en-US" sz="2600" b="1" dirty="0">
                <a:latin typeface="Tahoma" pitchFamily="34" charset="0"/>
                <a:ea typeface="Tahoma" pitchFamily="34" charset="0"/>
                <a:cs typeface="Tahoma" pitchFamily="34" charset="0"/>
              </a:rPr>
              <a:t>1 Corinthians 5:11 </a:t>
            </a:r>
            <a:r>
              <a:rPr lang="en-US" sz="2600" dirty="0">
                <a:latin typeface="Tahoma" pitchFamily="34" charset="0"/>
                <a:ea typeface="Tahoma" pitchFamily="34" charset="0"/>
                <a:cs typeface="Tahoma" pitchFamily="34" charset="0"/>
              </a:rPr>
              <a:t> But actually, I wrote to you not to associate with any so-called brother if he is an immoral person, or covetous, or an idolater, or a reviler, or a</a:t>
            </a:r>
          </a:p>
          <a:p>
            <a:pPr>
              <a:lnSpc>
                <a:spcPct val="90000"/>
              </a:lnSpc>
              <a:spcBef>
                <a:spcPts val="0"/>
              </a:spcBef>
              <a:buNone/>
            </a:pPr>
            <a:r>
              <a:rPr lang="en-US" sz="2600" dirty="0">
                <a:latin typeface="Tahoma" pitchFamily="34" charset="0"/>
                <a:ea typeface="Tahoma" pitchFamily="34" charset="0"/>
                <a:cs typeface="Tahoma" pitchFamily="34" charset="0"/>
              </a:rPr>
              <a:t>                  drunkard, or a swindler—not even to eat with</a:t>
            </a:r>
          </a:p>
          <a:p>
            <a:pPr>
              <a:lnSpc>
                <a:spcPct val="90000"/>
              </a:lnSpc>
              <a:spcBef>
                <a:spcPts val="0"/>
              </a:spcBef>
              <a:buNone/>
            </a:pPr>
            <a:r>
              <a:rPr lang="en-US" sz="2600" dirty="0">
                <a:latin typeface="Tahoma" pitchFamily="34" charset="0"/>
                <a:ea typeface="Tahoma" pitchFamily="34" charset="0"/>
                <a:cs typeface="Tahoma" pitchFamily="34" charset="0"/>
              </a:rPr>
              <a:t>                                such a one. </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GUILT BY ASSOCIATON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066800"/>
          </a:xfrm>
        </p:spPr>
        <p:txBody>
          <a:bodyPr>
            <a:normAutofit/>
          </a:bodyPr>
          <a:lstStyle/>
          <a:p>
            <a:pPr algn="ctr"/>
            <a:r>
              <a:rPr lang="en-US" sz="4800" dirty="0">
                <a:solidFill>
                  <a:schemeClr val="accent1">
                    <a:lumMod val="50000"/>
                  </a:schemeClr>
                </a:solidFill>
                <a:latin typeface="Tahoma" pitchFamily="34" charset="0"/>
                <a:ea typeface="Tahoma" pitchFamily="34" charset="0"/>
                <a:cs typeface="Tahoma" pitchFamily="34" charset="0"/>
              </a:rPr>
              <a:t>HOPE FOR A MEETING</a:t>
            </a:r>
          </a:p>
        </p:txBody>
      </p:sp>
      <p:sp>
        <p:nvSpPr>
          <p:cNvPr id="4" name="Content Placeholder 3"/>
          <p:cNvSpPr>
            <a:spLocks noGrp="1"/>
          </p:cNvSpPr>
          <p:nvPr>
            <p:ph idx="1"/>
          </p:nvPr>
        </p:nvSpPr>
        <p:spPr>
          <a:xfrm>
            <a:off x="0" y="1066800"/>
            <a:ext cx="9144000" cy="5791200"/>
          </a:xfrm>
        </p:spPr>
        <p:txBody>
          <a:bodyPr>
            <a:noAutofit/>
          </a:bodyPr>
          <a:lstStyle/>
          <a:p>
            <a:pPr>
              <a:lnSpc>
                <a:spcPct val="90000"/>
              </a:lnSpc>
              <a:spcBef>
                <a:spcPts val="20"/>
              </a:spcBef>
            </a:pPr>
            <a:r>
              <a:rPr lang="en-US" sz="2800" b="1" dirty="0">
                <a:latin typeface="Tahoma" pitchFamily="34" charset="0"/>
                <a:ea typeface="Tahoma" pitchFamily="34" charset="0"/>
                <a:cs typeface="Tahoma" pitchFamily="34" charset="0"/>
              </a:rPr>
              <a:t>2 John 1:12-13 </a:t>
            </a:r>
            <a:r>
              <a:rPr lang="en-US" sz="2800" dirty="0">
                <a:latin typeface="Tahoma" pitchFamily="34" charset="0"/>
                <a:ea typeface="Tahoma" pitchFamily="34" charset="0"/>
                <a:cs typeface="Tahoma" pitchFamily="34" charset="0"/>
              </a:rPr>
              <a:t> Though I have many things to write to you, I do not want to </a:t>
            </a:r>
            <a:r>
              <a:rPr lang="en-US" sz="2800" i="1" dirty="0">
                <a:latin typeface="Tahoma" pitchFamily="34" charset="0"/>
                <a:ea typeface="Tahoma" pitchFamily="34" charset="0"/>
                <a:cs typeface="Tahoma" pitchFamily="34" charset="0"/>
              </a:rPr>
              <a:t>do so</a:t>
            </a:r>
            <a:r>
              <a:rPr lang="en-US" sz="2800" dirty="0">
                <a:latin typeface="Tahoma" pitchFamily="34" charset="0"/>
                <a:ea typeface="Tahoma" pitchFamily="34" charset="0"/>
                <a:cs typeface="Tahoma" pitchFamily="34" charset="0"/>
              </a:rPr>
              <a:t> with paper and ink; but I hope to come to you and speak face to face, so that your joy may be made full. The children of your chosen sister greet you. </a:t>
            </a:r>
          </a:p>
          <a:p>
            <a:pPr>
              <a:lnSpc>
                <a:spcPct val="90000"/>
              </a:lnSpc>
              <a:spcBef>
                <a:spcPts val="20"/>
              </a:spcBef>
            </a:pPr>
            <a:r>
              <a:rPr lang="en-US" sz="2800" b="1" dirty="0">
                <a:latin typeface="Tahoma" pitchFamily="34" charset="0"/>
                <a:ea typeface="Tahoma" pitchFamily="34" charset="0"/>
                <a:cs typeface="Tahoma" pitchFamily="34" charset="0"/>
              </a:rPr>
              <a:t>3 JOHN  </a:t>
            </a:r>
            <a:r>
              <a:rPr lang="en-US" sz="2800" dirty="0">
                <a:latin typeface="Tahoma" pitchFamily="34" charset="0"/>
                <a:ea typeface="Tahoma" pitchFamily="34" charset="0"/>
                <a:cs typeface="Tahoma" pitchFamily="34" charset="0"/>
              </a:rPr>
              <a:t>Written to Gaius</a:t>
            </a:r>
          </a:p>
          <a:p>
            <a:pPr>
              <a:lnSpc>
                <a:spcPct val="90000"/>
              </a:lnSpc>
              <a:spcBef>
                <a:spcPts val="20"/>
              </a:spcBef>
            </a:pPr>
            <a:r>
              <a:rPr lang="en-US" sz="2800" b="1" dirty="0">
                <a:latin typeface="Tahoma" pitchFamily="34" charset="0"/>
                <a:ea typeface="Tahoma" pitchFamily="34" charset="0"/>
                <a:cs typeface="Tahoma" pitchFamily="34" charset="0"/>
              </a:rPr>
              <a:t>Acts 19:28-29  Gaius from Macedonia</a:t>
            </a:r>
            <a:r>
              <a:rPr lang="en-US" sz="2800" dirty="0">
                <a:latin typeface="Tahoma" pitchFamily="34" charset="0"/>
                <a:ea typeface="Tahoma" pitchFamily="34" charset="0"/>
                <a:cs typeface="Tahoma" pitchFamily="34" charset="0"/>
              </a:rPr>
              <a:t> riot in Ephesus</a:t>
            </a:r>
          </a:p>
          <a:p>
            <a:pPr>
              <a:lnSpc>
                <a:spcPct val="90000"/>
              </a:lnSpc>
              <a:spcBef>
                <a:spcPts val="20"/>
              </a:spcBef>
            </a:pPr>
            <a:r>
              <a:rPr lang="en-US" sz="2800" b="1" dirty="0">
                <a:latin typeface="Tahoma" pitchFamily="34" charset="0"/>
                <a:ea typeface="Tahoma" pitchFamily="34" charset="0"/>
                <a:cs typeface="Tahoma" pitchFamily="34" charset="0"/>
              </a:rPr>
              <a:t>Acts 20:4  Gaius from </a:t>
            </a:r>
            <a:r>
              <a:rPr lang="en-US" sz="2800" b="1" dirty="0" err="1">
                <a:latin typeface="Tahoma" pitchFamily="34" charset="0"/>
                <a:ea typeface="Tahoma" pitchFamily="34" charset="0"/>
                <a:cs typeface="Tahoma" pitchFamily="34" charset="0"/>
              </a:rPr>
              <a:t>Derbe</a:t>
            </a:r>
            <a:r>
              <a:rPr lang="en-US" sz="2800" b="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who accompanied Paul</a:t>
            </a:r>
          </a:p>
          <a:p>
            <a:pPr>
              <a:lnSpc>
                <a:spcPct val="90000"/>
              </a:lnSpc>
              <a:spcBef>
                <a:spcPts val="20"/>
              </a:spcBef>
            </a:pPr>
            <a:r>
              <a:rPr lang="en-US" sz="2800" b="1" dirty="0">
                <a:latin typeface="Tahoma" pitchFamily="34" charset="0"/>
                <a:ea typeface="Tahoma" pitchFamily="34" charset="0"/>
                <a:cs typeface="Tahoma" pitchFamily="34" charset="0"/>
              </a:rPr>
              <a:t>Romans 16:23 and 1 Corinthians 1:14  Gaius from Corinth </a:t>
            </a:r>
            <a:r>
              <a:rPr lang="en-US" sz="2800" dirty="0">
                <a:latin typeface="Tahoma" pitchFamily="34" charset="0"/>
                <a:ea typeface="Tahoma" pitchFamily="34" charset="0"/>
                <a:cs typeface="Tahoma" pitchFamily="34" charset="0"/>
              </a:rPr>
              <a:t>who hosted Paul </a:t>
            </a:r>
          </a:p>
          <a:p>
            <a:pPr>
              <a:lnSpc>
                <a:spcPct val="90000"/>
              </a:lnSpc>
              <a:spcBef>
                <a:spcPts val="20"/>
              </a:spcBef>
            </a:pPr>
            <a:r>
              <a:rPr lang="en-US" sz="2800" b="1" dirty="0">
                <a:latin typeface="Tahoma" pitchFamily="34" charset="0"/>
                <a:ea typeface="Tahoma" pitchFamily="34" charset="0"/>
                <a:cs typeface="Tahoma" pitchFamily="34" charset="0"/>
              </a:rPr>
              <a:t>Gaius: </a:t>
            </a:r>
            <a:r>
              <a:rPr lang="en-US" sz="2800" dirty="0">
                <a:latin typeface="Tahoma" pitchFamily="34" charset="0"/>
                <a:ea typeface="Tahoma" pitchFamily="34" charset="0"/>
                <a:cs typeface="Tahoma" pitchFamily="34" charset="0"/>
              </a:rPr>
              <a:t>tradition says he was appointed bishop of</a:t>
            </a:r>
          </a:p>
          <a:p>
            <a:pPr>
              <a:lnSpc>
                <a:spcPct val="90000"/>
              </a:lnSpc>
              <a:spcBef>
                <a:spcPts val="20"/>
              </a:spcBef>
              <a:buNone/>
            </a:pPr>
            <a:r>
              <a:rPr lang="en-US" sz="2800" dirty="0">
                <a:latin typeface="Tahoma" pitchFamily="34" charset="0"/>
                <a:ea typeface="Tahoma" pitchFamily="34" charset="0"/>
                <a:cs typeface="Tahoma" pitchFamily="34" charset="0"/>
              </a:rPr>
              <a:t>                  Pergamum by John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3 John 1:1-2 </a:t>
            </a:r>
            <a:r>
              <a:rPr lang="en-US" sz="2800" dirty="0">
                <a:latin typeface="Tahoma" panose="020B0604030504040204" pitchFamily="34" charset="0"/>
                <a:ea typeface="Tahoma" panose="020B0604030504040204" pitchFamily="34" charset="0"/>
                <a:cs typeface="Tahoma" panose="020B0604030504040204" pitchFamily="34" charset="0"/>
              </a:rPr>
              <a:t> The elder to the beloved Gaius, whom I love in truth. Beloved, I pray that in all respects you may prosper and be in good health, just as your soul prospers. </a:t>
            </a:r>
          </a:p>
          <a:p>
            <a:pPr>
              <a:lnSpc>
                <a:spcPct val="90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Beloved: </a:t>
            </a:r>
            <a:r>
              <a:rPr lang="en-US" sz="2800" i="1" dirty="0" err="1">
                <a:latin typeface="Tahoma" pitchFamily="34" charset="0"/>
                <a:ea typeface="Tahoma" pitchFamily="34" charset="0"/>
                <a:cs typeface="Tahoma" pitchFamily="34" charset="0"/>
              </a:rPr>
              <a:t>agapetos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dearly loved</a:t>
            </a:r>
          </a:p>
          <a:p>
            <a:pPr>
              <a:lnSpc>
                <a:spcPct val="90000"/>
              </a:lnSpc>
              <a:spcBef>
                <a:spcPts val="600"/>
              </a:spcBef>
            </a:pPr>
            <a:r>
              <a:rPr lang="en-US" sz="2800" b="1" dirty="0">
                <a:latin typeface="Tahoma" pitchFamily="34" charset="0"/>
                <a:ea typeface="Tahoma" pitchFamily="34" charset="0"/>
                <a:cs typeface="Tahoma" pitchFamily="34" charset="0"/>
              </a:rPr>
              <a:t>3 John 1:3-4 </a:t>
            </a:r>
            <a:r>
              <a:rPr lang="en-US" sz="2800" dirty="0">
                <a:latin typeface="Tahoma" pitchFamily="34" charset="0"/>
                <a:ea typeface="Tahoma" pitchFamily="34" charset="0"/>
                <a:cs typeface="Tahoma" pitchFamily="34" charset="0"/>
              </a:rPr>
              <a:t> For I was very glad when brethren came and testified to your truth, </a:t>
            </a:r>
            <a:r>
              <a:rPr lang="en-US" sz="2800" i="1" dirty="0">
                <a:latin typeface="Tahoma" pitchFamily="34" charset="0"/>
                <a:ea typeface="Tahoma" pitchFamily="34" charset="0"/>
                <a:cs typeface="Tahoma" pitchFamily="34" charset="0"/>
              </a:rPr>
              <a:t>that is,</a:t>
            </a:r>
            <a:r>
              <a:rPr lang="en-US" sz="2800" dirty="0">
                <a:latin typeface="Tahoma" pitchFamily="34" charset="0"/>
                <a:ea typeface="Tahoma" pitchFamily="34" charset="0"/>
                <a:cs typeface="Tahoma" pitchFamily="34" charset="0"/>
              </a:rPr>
              <a:t> how you are walking in truth. I have no greater joy than this, to hear of my children walking in the truth. </a:t>
            </a:r>
          </a:p>
          <a:p>
            <a:pPr>
              <a:lnSpc>
                <a:spcPct val="90000"/>
              </a:lnSpc>
              <a:spcBef>
                <a:spcPts val="600"/>
              </a:spcBef>
            </a:pPr>
            <a:r>
              <a:rPr lang="en-US" sz="2800" b="1" dirty="0">
                <a:latin typeface="Tahoma" pitchFamily="34" charset="0"/>
                <a:ea typeface="Tahoma" pitchFamily="34" charset="0"/>
                <a:cs typeface="Tahoma" pitchFamily="34" charset="0"/>
              </a:rPr>
              <a:t>Gaius had been faithfully hosting Christian teachers as they are passing through</a:t>
            </a:r>
          </a:p>
          <a:p>
            <a:pPr>
              <a:lnSpc>
                <a:spcPct val="90000"/>
              </a:lnSpc>
              <a:spcBef>
                <a:spcPts val="600"/>
              </a:spcBef>
            </a:pPr>
            <a:endParaRPr lang="en-US" sz="2800" b="1" dirty="0">
              <a:latin typeface="Tahoma" pitchFamily="34" charset="0"/>
              <a:ea typeface="Tahoma" pitchFamily="34" charset="0"/>
              <a:cs typeface="Tahoma" pitchFamily="34" charset="0"/>
            </a:endParaRPr>
          </a:p>
          <a:p>
            <a:pPr>
              <a:lnSpc>
                <a:spcPct val="90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906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BELOVED GAIUS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600"/>
              </a:spcBef>
            </a:pPr>
            <a:r>
              <a:rPr lang="en-US" sz="2800" b="1" dirty="0">
                <a:latin typeface="Tahoma" pitchFamily="34" charset="0"/>
                <a:ea typeface="Tahoma" pitchFamily="34" charset="0"/>
                <a:cs typeface="Tahoma" pitchFamily="34" charset="0"/>
              </a:rPr>
              <a:t>3 John 1:6-8 </a:t>
            </a:r>
            <a:r>
              <a:rPr lang="en-US" sz="2800" dirty="0">
                <a:latin typeface="Tahoma" pitchFamily="34" charset="0"/>
                <a:ea typeface="Tahoma" pitchFamily="34" charset="0"/>
                <a:cs typeface="Tahoma" pitchFamily="34" charset="0"/>
              </a:rPr>
              <a:t>You will do well to send them on their way in a manner worthy of God. For they went out for the sake of the Name, accepting nothing from the Gentiles. Therefore we ought to support such men, so that we may be fellow workers with the truth. </a:t>
            </a:r>
          </a:p>
          <a:p>
            <a:pPr>
              <a:lnSpc>
                <a:spcPct val="90000"/>
              </a:lnSpc>
              <a:spcBef>
                <a:spcPts val="600"/>
              </a:spcBef>
            </a:pPr>
            <a:r>
              <a:rPr lang="en-US" sz="2800" dirty="0">
                <a:latin typeface="Tahoma" pitchFamily="34" charset="0"/>
                <a:ea typeface="Tahoma" pitchFamily="34" charset="0"/>
                <a:cs typeface="Tahoma" pitchFamily="34" charset="0"/>
              </a:rPr>
              <a:t>While the church should have been supporting itinerant teachers as they went out, Diotrephes did the opposite</a:t>
            </a:r>
          </a:p>
          <a:p>
            <a:pPr>
              <a:lnSpc>
                <a:spcPct val="90000"/>
              </a:lnSpc>
              <a:spcBef>
                <a:spcPts val="600"/>
              </a:spcBef>
            </a:pPr>
            <a:r>
              <a:rPr lang="en-US" sz="2800" dirty="0">
                <a:latin typeface="Tahoma" pitchFamily="34" charset="0"/>
                <a:ea typeface="Tahoma" pitchFamily="34" charset="0"/>
                <a:cs typeface="Tahoma" pitchFamily="34" charset="0"/>
              </a:rPr>
              <a:t>Diotrephes had been taken with self-importance and not only rejected John’s apostolic authority, but was also not hospitable</a:t>
            </a:r>
          </a:p>
          <a:p>
            <a:pPr>
              <a:lnSpc>
                <a:spcPct val="90000"/>
              </a:lnSpc>
              <a:spcBef>
                <a:spcPts val="600"/>
              </a:spcBef>
            </a:pPr>
            <a:r>
              <a:rPr lang="en-US" sz="2800" dirty="0">
                <a:latin typeface="Tahoma" pitchFamily="34" charset="0"/>
                <a:ea typeface="Tahoma" pitchFamily="34" charset="0"/>
                <a:cs typeface="Tahoma" pitchFamily="34" charset="0"/>
              </a:rPr>
              <a:t>Diotrephes must have been a leader in the church to have taken such authority</a:t>
            </a:r>
          </a:p>
          <a:p>
            <a:pPr>
              <a:lnSpc>
                <a:spcPct val="90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906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ABOUT GAIUS</a:t>
            </a:r>
          </a:p>
        </p:txBody>
      </p:sp>
    </p:spTree>
    <p:extLst>
      <p:ext uri="{BB962C8B-B14F-4D97-AF65-F5344CB8AC3E}">
        <p14:creationId xmlns:p14="http://schemas.microsoft.com/office/powerpoint/2010/main" val="37023078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3752</TotalTime>
  <Words>1374</Words>
  <Application>Microsoft Office PowerPoint</Application>
  <PresentationFormat>On-screen Show (4:3)</PresentationFormat>
  <Paragraphs>64</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Lucida Sans Unicode</vt:lpstr>
      <vt:lpstr>Tahoma</vt:lpstr>
      <vt:lpstr>Verdana</vt:lpstr>
      <vt:lpstr>Wingdings 2</vt:lpstr>
      <vt:lpstr>Wingdings 3</vt:lpstr>
      <vt:lpstr>Concourse</vt:lpstr>
      <vt:lpstr>JoLynn Gower Summer 2021 493-6151 jgower@guardingthetruth.org</vt:lpstr>
      <vt:lpstr>WORD FOR THE JOURNEY</vt:lpstr>
      <vt:lpstr>THE TRUTH WE SHARE</vt:lpstr>
      <vt:lpstr>TRUE</vt:lpstr>
      <vt:lpstr>CONCERN ABOUT DECEIVERS</vt:lpstr>
      <vt:lpstr>GUILT BY ASSOCIATON</vt:lpstr>
      <vt:lpstr>HOPE FOR A MEETING</vt:lpstr>
      <vt:lpstr>BELOVED GAIUS</vt:lpstr>
      <vt:lpstr>ABOUT GAIUS</vt:lpstr>
      <vt:lpstr>MAINTAINING A WITNESS</vt:lpstr>
      <vt:lpstr>THE SIN OF DIOTREPHES</vt:lpstr>
      <vt:lpstr>DOING RIGHT</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Fall 2015 493-6151 jgower@guardingthetruth.org</dc:title>
  <dc:creator>JoLynn Rees</dc:creator>
  <cp:lastModifiedBy>Gower</cp:lastModifiedBy>
  <cp:revision>23</cp:revision>
  <cp:lastPrinted>2021-07-21T15:36:32Z</cp:lastPrinted>
  <dcterms:created xsi:type="dcterms:W3CDTF">2015-09-06T18:58:25Z</dcterms:created>
  <dcterms:modified xsi:type="dcterms:W3CDTF">2021-07-26T18:27:15Z</dcterms:modified>
</cp:coreProperties>
</file>