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62" r:id="rId3"/>
    <p:sldId id="257" r:id="rId4"/>
    <p:sldId id="263" r:id="rId5"/>
    <p:sldId id="258" r:id="rId6"/>
    <p:sldId id="264" r:id="rId7"/>
    <p:sldId id="259" r:id="rId8"/>
    <p:sldId id="260" r:id="rId9"/>
    <p:sldId id="261" r:id="rId10"/>
    <p:sldId id="265" r:id="rId11"/>
    <p:sldId id="266" r:id="rId12"/>
    <p:sldId id="267"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89" autoAdjust="0"/>
  </p:normalViewPr>
  <p:slideViewPr>
    <p:cSldViewPr>
      <p:cViewPr varScale="1">
        <p:scale>
          <a:sx n="51" d="100"/>
          <a:sy n="51" d="100"/>
        </p:scale>
        <p:origin x="1392"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921D4170-0263-49D6-85A9-D9892A6F414A}" type="datetimeFigureOut">
              <a:rPr lang="en-US" smtClean="0"/>
              <a:pPr/>
              <a:t>7/12/2021</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616E2380-62E2-4118-AB53-FE8B2CF908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42779F-5C9F-4F2D-B73D-F62AAD34DD2D}" type="datetimeFigureOut">
              <a:rPr lang="en-US" smtClean="0"/>
              <a:pPr/>
              <a:t>7/12/2021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33AC39-BE40-44CE-98F3-4B7C4768B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42779F-5C9F-4F2D-B73D-F62AAD34DD2D}" type="datetimeFigureOut">
              <a:rPr lang="en-US" smtClean="0"/>
              <a:pPr/>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42779F-5C9F-4F2D-B73D-F62AAD34DD2D}" type="datetimeFigureOut">
              <a:rPr lang="en-US" smtClean="0"/>
              <a:pPr/>
              <a:t>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42779F-5C9F-4F2D-B73D-F62AAD34DD2D}" type="datetimeFigureOut">
              <a:rPr lang="en-US" smtClean="0"/>
              <a:pPr/>
              <a:t>7/12/2021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2779F-5C9F-4F2D-B73D-F62AAD34DD2D}" type="datetimeFigureOut">
              <a:rPr lang="en-US" smtClean="0"/>
              <a:pPr/>
              <a:t>7/12/2021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AC39-BE40-44CE-98F3-4B7C4768B26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79F-5C9F-4F2D-B73D-F62AAD34DD2D}" type="datetimeFigureOut">
              <a:rPr lang="en-US" smtClean="0"/>
              <a:pPr/>
              <a:t>7/12/2021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642779F-5C9F-4F2D-B73D-F62AAD34DD2D}" type="datetimeFigureOut">
              <a:rPr lang="en-US" smtClean="0"/>
              <a:pPr/>
              <a:t>7/12/2021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42779F-5C9F-4F2D-B73D-F62AAD34DD2D}" type="datetimeFigureOut">
              <a:rPr lang="en-US" smtClean="0"/>
              <a:pPr/>
              <a:t>7/12/2021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33AC39-BE40-44CE-98F3-4B7C4768B26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42779F-5C9F-4F2D-B73D-F62AAD34DD2D}" type="datetimeFigureOut">
              <a:rPr lang="en-US" smtClean="0"/>
              <a:pPr/>
              <a:t>7/12/2021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33AC39-BE40-44CE-98F3-4B7C4768B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295400"/>
          </a:xfrm>
        </p:spPr>
        <p:txBody>
          <a:bodyPr>
            <a:normAutofit fontScale="90000"/>
          </a:bodyPr>
          <a:lstStyle/>
          <a:p>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JoLynn Gower</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Summer 2021</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493-6151</a:t>
            </a:r>
            <a:br>
              <a:rPr lang="en-US" sz="2000" dirty="0">
                <a:solidFill>
                  <a:schemeClr val="tx1"/>
                </a:solidFill>
                <a:effectLst>
                  <a:outerShdw blurRad="38100" dist="38100" dir="2700000" algn="tl" rotWithShape="0">
                    <a:srgbClr val="000000">
                      <a:alpha val="43137"/>
                    </a:srgbClr>
                  </a:outerShdw>
                </a:effectLst>
                <a:latin typeface="Tahoma" pitchFamily="34" charset="0"/>
                <a:ea typeface="Tahoma" pitchFamily="34" charset="0"/>
                <a:cs typeface="Tahoma" pitchFamily="34" charset="0"/>
              </a:rPr>
            </a:br>
            <a:r>
              <a:rPr lang="en-US" sz="20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jgower@guardingthetruth.org</a:t>
            </a:r>
          </a:p>
        </p:txBody>
      </p:sp>
      <p:sp>
        <p:nvSpPr>
          <p:cNvPr id="4" name="Rectangle 3"/>
          <p:cNvSpPr/>
          <p:nvPr/>
        </p:nvSpPr>
        <p:spPr>
          <a:xfrm>
            <a:off x="2362200" y="1524000"/>
            <a:ext cx="4615366" cy="2277547"/>
          </a:xfrm>
          <a:prstGeom prst="rect">
            <a:avLst/>
          </a:prstGeom>
          <a:noFill/>
        </p:spPr>
        <p:txBody>
          <a:bodyPr wrap="square" lIns="91440" tIns="45720" rIns="91440" bIns="45720">
            <a:spAutoFit/>
          </a:bodyPr>
          <a:lstStyle/>
          <a:p>
            <a:pPr algn="ctr"/>
            <a:r>
              <a:rPr lang="en-US" sz="4400" cap="none" spc="0" dirty="0">
                <a:ln w="18000">
                  <a:solidFill>
                    <a:schemeClr val="accent2">
                      <a:satMod val="140000"/>
                    </a:schemeClr>
                  </a:solidFill>
                  <a:prstDash val="solid"/>
                  <a:miter lim="800000"/>
                </a:ln>
                <a:solidFill>
                  <a:srgbClr val="C00000"/>
                </a:solidFill>
                <a:latin typeface="Tahoma" panose="020B0604030504040204" pitchFamily="34" charset="0"/>
                <a:ea typeface="Tahoma" panose="020B0604030504040204" pitchFamily="34" charset="0"/>
                <a:cs typeface="Tahoma" panose="020B0604030504040204" pitchFamily="34" charset="0"/>
              </a:rPr>
              <a:t>THE EPISTLES</a:t>
            </a:r>
          </a:p>
          <a:p>
            <a:pPr algn="ctr"/>
            <a:r>
              <a:rPr lang="en-US" sz="4400" dirty="0">
                <a:ln w="18000">
                  <a:solidFill>
                    <a:schemeClr val="accent2">
                      <a:satMod val="140000"/>
                    </a:schemeClr>
                  </a:solidFill>
                  <a:prstDash val="solid"/>
                  <a:miter lim="800000"/>
                </a:ln>
                <a:solidFill>
                  <a:srgbClr val="C00000"/>
                </a:solidFill>
                <a:latin typeface="Tahoma" panose="020B0604030504040204" pitchFamily="34" charset="0"/>
                <a:ea typeface="Tahoma" panose="020B0604030504040204" pitchFamily="34" charset="0"/>
                <a:cs typeface="Tahoma" panose="020B0604030504040204" pitchFamily="34" charset="0"/>
              </a:rPr>
              <a:t>of John</a:t>
            </a:r>
          </a:p>
          <a:p>
            <a:pPr algn="ct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Autofit/>
          </a:bodyPr>
          <a:lstStyle/>
          <a:p>
            <a:pPr>
              <a:lnSpc>
                <a:spcPct val="90000"/>
              </a:lnSpc>
            </a:pPr>
            <a:r>
              <a:rPr lang="en-US" sz="2600" b="1" dirty="0">
                <a:solidFill>
                  <a:schemeClr val="accent1">
                    <a:lumMod val="50000"/>
                  </a:schemeClr>
                </a:solidFill>
                <a:latin typeface="Tahoma" pitchFamily="34" charset="0"/>
                <a:ea typeface="Tahoma" pitchFamily="34" charset="0"/>
                <a:cs typeface="Tahoma" pitchFamily="34" charset="0"/>
              </a:rPr>
              <a:t>1 John 4:18 </a:t>
            </a:r>
            <a:r>
              <a:rPr lang="en-US" sz="2600" dirty="0">
                <a:solidFill>
                  <a:schemeClr val="accent1">
                    <a:lumMod val="50000"/>
                  </a:schemeClr>
                </a:solidFill>
                <a:latin typeface="Tahoma" pitchFamily="34" charset="0"/>
                <a:ea typeface="Tahoma" pitchFamily="34" charset="0"/>
                <a:cs typeface="Tahoma" pitchFamily="34" charset="0"/>
              </a:rPr>
              <a:t> There is no fear in love; but perfect love casts out fear, because fear involves punishment, and the one who fears is not perfected in love. </a:t>
            </a:r>
          </a:p>
          <a:p>
            <a:pPr>
              <a:lnSpc>
                <a:spcPct val="90000"/>
              </a:lnSpc>
            </a:pPr>
            <a:r>
              <a:rPr lang="en-US" sz="2600" dirty="0">
                <a:solidFill>
                  <a:schemeClr val="accent1">
                    <a:lumMod val="50000"/>
                  </a:schemeClr>
                </a:solidFill>
                <a:latin typeface="Tahoma" pitchFamily="34" charset="0"/>
                <a:ea typeface="Tahoma" pitchFamily="34" charset="0"/>
                <a:cs typeface="Tahoma" pitchFamily="34" charset="0"/>
              </a:rPr>
              <a:t>Fear is based on concern about negative outcomes or punishments</a:t>
            </a:r>
          </a:p>
          <a:p>
            <a:pPr>
              <a:lnSpc>
                <a:spcPct val="90000"/>
              </a:lnSpc>
            </a:pPr>
            <a:r>
              <a:rPr lang="en-US" sz="2600" dirty="0">
                <a:solidFill>
                  <a:schemeClr val="accent1">
                    <a:lumMod val="50000"/>
                  </a:schemeClr>
                </a:solidFill>
                <a:latin typeface="Tahoma" pitchFamily="34" charset="0"/>
                <a:ea typeface="Tahoma" pitchFamily="34" charset="0"/>
                <a:cs typeface="Tahoma" pitchFamily="34" charset="0"/>
              </a:rPr>
              <a:t>For believers, ultimately there is not a negative outcome</a:t>
            </a:r>
          </a:p>
          <a:p>
            <a:pPr>
              <a:lnSpc>
                <a:spcPct val="90000"/>
              </a:lnSpc>
            </a:pPr>
            <a:r>
              <a:rPr lang="en-US" sz="2600" b="1" dirty="0">
                <a:solidFill>
                  <a:schemeClr val="accent1">
                    <a:lumMod val="50000"/>
                  </a:schemeClr>
                </a:solidFill>
                <a:latin typeface="Tahoma" pitchFamily="34" charset="0"/>
                <a:ea typeface="Tahoma" pitchFamily="34" charset="0"/>
                <a:cs typeface="Tahoma" pitchFamily="34" charset="0"/>
              </a:rPr>
              <a:t>Romans 8:1  </a:t>
            </a:r>
            <a:r>
              <a:rPr lang="en-US" sz="2600" dirty="0">
                <a:solidFill>
                  <a:schemeClr val="accent1">
                    <a:lumMod val="50000"/>
                  </a:schemeClr>
                </a:solidFill>
                <a:latin typeface="Tahoma" pitchFamily="34" charset="0"/>
                <a:ea typeface="Tahoma" pitchFamily="34" charset="0"/>
                <a:cs typeface="Tahoma" pitchFamily="34" charset="0"/>
              </a:rPr>
              <a:t>Therefore there is now no condemnation for those who are in Christ Jesus. </a:t>
            </a:r>
          </a:p>
          <a:p>
            <a:pPr>
              <a:lnSpc>
                <a:spcPct val="90000"/>
              </a:lnSpc>
            </a:pPr>
            <a:r>
              <a:rPr lang="en-US" sz="2600" dirty="0">
                <a:solidFill>
                  <a:schemeClr val="accent1">
                    <a:lumMod val="50000"/>
                  </a:schemeClr>
                </a:solidFill>
                <a:latin typeface="Tahoma" pitchFamily="34" charset="0"/>
                <a:ea typeface="Tahoma" pitchFamily="34" charset="0"/>
                <a:cs typeface="Tahoma" pitchFamily="34" charset="0"/>
              </a:rPr>
              <a:t>Condemnation: </a:t>
            </a:r>
            <a:r>
              <a:rPr lang="en-US" sz="2600" i="1" dirty="0" err="1">
                <a:solidFill>
                  <a:schemeClr val="accent1">
                    <a:lumMod val="50000"/>
                  </a:schemeClr>
                </a:solidFill>
                <a:latin typeface="Tahoma" pitchFamily="34" charset="0"/>
                <a:ea typeface="Tahoma" pitchFamily="34" charset="0"/>
                <a:cs typeface="Tahoma" pitchFamily="34" charset="0"/>
              </a:rPr>
              <a:t>katakrima</a:t>
            </a:r>
            <a:r>
              <a:rPr lang="en-US" sz="2600" i="1"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penalty; judgment against</a:t>
            </a:r>
          </a:p>
          <a:p>
            <a:pPr>
              <a:lnSpc>
                <a:spcPct val="90000"/>
              </a:lnSpc>
            </a:pPr>
            <a:r>
              <a:rPr lang="en-US" sz="2600" b="1" dirty="0">
                <a:solidFill>
                  <a:schemeClr val="accent1">
                    <a:lumMod val="50000"/>
                  </a:schemeClr>
                </a:solidFill>
                <a:latin typeface="Tahoma" pitchFamily="34" charset="0"/>
                <a:ea typeface="Tahoma" pitchFamily="34" charset="0"/>
                <a:cs typeface="Tahoma" pitchFamily="34" charset="0"/>
              </a:rPr>
              <a:t>Luke 12:4-5 </a:t>
            </a:r>
            <a:r>
              <a:rPr lang="en-US" sz="2600" dirty="0">
                <a:solidFill>
                  <a:schemeClr val="accent1">
                    <a:lumMod val="50000"/>
                  </a:schemeClr>
                </a:solidFill>
                <a:latin typeface="Tahoma" pitchFamily="34" charset="0"/>
                <a:ea typeface="Tahoma" pitchFamily="34" charset="0"/>
                <a:cs typeface="Tahoma" pitchFamily="34" charset="0"/>
              </a:rPr>
              <a:t> "I say to you, My friends, do not be afraid of those who kill the body and after that have no more that they can do. But I will warn you whom to fear: fear the One who, after He has killed, has authority to cast into</a:t>
            </a:r>
          </a:p>
          <a:p>
            <a:pPr>
              <a:lnSpc>
                <a:spcPct val="90000"/>
              </a:lnSpc>
              <a:buNone/>
            </a:pPr>
            <a:r>
              <a:rPr lang="en-US" sz="2600" dirty="0">
                <a:solidFill>
                  <a:schemeClr val="accent1">
                    <a:lumMod val="50000"/>
                  </a:schemeClr>
                </a:solidFill>
                <a:latin typeface="Tahoma" pitchFamily="34" charset="0"/>
                <a:ea typeface="Tahoma" pitchFamily="34" charset="0"/>
                <a:cs typeface="Tahoma" pitchFamily="34" charset="0"/>
              </a:rPr>
              <a:t>                   hell; yes, I tell you, fear Him!” </a:t>
            </a:r>
            <a:br>
              <a:rPr lang="en-US" sz="2600" dirty="0">
                <a:solidFill>
                  <a:schemeClr val="accent1">
                    <a:lumMod val="50000"/>
                  </a:schemeClr>
                </a:solidFill>
                <a:latin typeface="Tahoma" pitchFamily="34" charset="0"/>
                <a:ea typeface="Tahoma" pitchFamily="34" charset="0"/>
                <a:cs typeface="Tahoma" pitchFamily="34" charset="0"/>
              </a:rPr>
            </a:b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0" y="152400"/>
            <a:ext cx="9144000" cy="914400"/>
          </a:xfrm>
        </p:spPr>
        <p:txBody>
          <a:bodyPr>
            <a:noAutofit/>
          </a:bodyPr>
          <a:lstStyle/>
          <a:p>
            <a:pPr algn="ctr"/>
            <a:r>
              <a:rPr lang="en-US" sz="4400" dirty="0">
                <a:solidFill>
                  <a:schemeClr val="accent1">
                    <a:lumMod val="50000"/>
                  </a:schemeClr>
                </a:solidFill>
                <a:latin typeface="Tahoma" pitchFamily="34" charset="0"/>
                <a:ea typeface="Tahoma" pitchFamily="34" charset="0"/>
                <a:cs typeface="Tahoma" pitchFamily="34" charset="0"/>
              </a:rPr>
              <a:t>ORIGIN OF FEAR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2600" b="1" dirty="0">
                <a:solidFill>
                  <a:schemeClr val="accent1">
                    <a:lumMod val="50000"/>
                  </a:schemeClr>
                </a:solidFill>
                <a:latin typeface="Tahoma" pitchFamily="34" charset="0"/>
                <a:ea typeface="Tahoma" pitchFamily="34" charset="0"/>
                <a:cs typeface="Tahoma" pitchFamily="34" charset="0"/>
              </a:rPr>
              <a:t>1 John 4:20 </a:t>
            </a:r>
            <a:r>
              <a:rPr lang="en-US" sz="2600" dirty="0">
                <a:solidFill>
                  <a:schemeClr val="accent1">
                    <a:lumMod val="50000"/>
                  </a:schemeClr>
                </a:solidFill>
                <a:latin typeface="Tahoma" pitchFamily="34" charset="0"/>
                <a:ea typeface="Tahoma" pitchFamily="34" charset="0"/>
                <a:cs typeface="Tahoma" pitchFamily="34" charset="0"/>
              </a:rPr>
              <a:t> If someone says, "I love God," and hates his brother, he is a liar; for the one who does not love his brother whom he has seen, cannot love God whom he has not seen. </a:t>
            </a:r>
          </a:p>
          <a:p>
            <a:pPr>
              <a:spcBef>
                <a:spcPts val="0"/>
              </a:spcBef>
            </a:pPr>
            <a:r>
              <a:rPr lang="en-US" sz="2600" b="1" dirty="0">
                <a:solidFill>
                  <a:schemeClr val="accent1">
                    <a:lumMod val="50000"/>
                  </a:schemeClr>
                </a:solidFill>
                <a:latin typeface="Tahoma" pitchFamily="34" charset="0"/>
                <a:ea typeface="Tahoma" pitchFamily="34" charset="0"/>
                <a:cs typeface="Tahoma" pitchFamily="34" charset="0"/>
              </a:rPr>
              <a:t>Matthew 5:43-46 </a:t>
            </a:r>
            <a:r>
              <a:rPr lang="en-US" sz="2600" dirty="0">
                <a:solidFill>
                  <a:schemeClr val="accent1">
                    <a:lumMod val="50000"/>
                  </a:schemeClr>
                </a:solidFill>
                <a:latin typeface="Tahoma" pitchFamily="34" charset="0"/>
                <a:ea typeface="Tahoma" pitchFamily="34" charset="0"/>
                <a:cs typeface="Tahoma" pitchFamily="34" charset="0"/>
              </a:rPr>
              <a:t> "You have heard that it was said, '</a:t>
            </a:r>
            <a:r>
              <a:rPr lang="en-US" sz="2600" cap="small" dirty="0">
                <a:solidFill>
                  <a:schemeClr val="accent1">
                    <a:lumMod val="50000"/>
                  </a:schemeClr>
                </a:solidFill>
                <a:latin typeface="Tahoma" pitchFamily="34" charset="0"/>
                <a:ea typeface="Tahoma" pitchFamily="34" charset="0"/>
                <a:cs typeface="Tahoma" pitchFamily="34" charset="0"/>
              </a:rPr>
              <a:t>YOU</a:t>
            </a:r>
            <a:r>
              <a:rPr lang="en-US" sz="2600" dirty="0">
                <a:solidFill>
                  <a:schemeClr val="accent1">
                    <a:lumMod val="50000"/>
                  </a:schemeClr>
                </a:solidFill>
                <a:latin typeface="Tahoma" pitchFamily="34" charset="0"/>
                <a:ea typeface="Tahoma" pitchFamily="34" charset="0"/>
                <a:cs typeface="Tahoma" pitchFamily="34" charset="0"/>
              </a:rPr>
              <a:t> </a:t>
            </a:r>
            <a:r>
              <a:rPr lang="en-US" sz="2600" cap="small" dirty="0">
                <a:solidFill>
                  <a:schemeClr val="accent1">
                    <a:lumMod val="50000"/>
                  </a:schemeClr>
                </a:solidFill>
                <a:latin typeface="Tahoma" pitchFamily="34" charset="0"/>
                <a:ea typeface="Tahoma" pitchFamily="34" charset="0"/>
                <a:cs typeface="Tahoma" pitchFamily="34" charset="0"/>
              </a:rPr>
              <a:t>SHALL LOVE YOUR NEIGHBOR</a:t>
            </a:r>
            <a:r>
              <a:rPr lang="en-US" sz="2600" dirty="0">
                <a:solidFill>
                  <a:schemeClr val="accent1">
                    <a:lumMod val="50000"/>
                  </a:schemeClr>
                </a:solidFill>
                <a:latin typeface="Tahoma" pitchFamily="34" charset="0"/>
                <a:ea typeface="Tahoma" pitchFamily="34" charset="0"/>
                <a:cs typeface="Tahoma" pitchFamily="34" charset="0"/>
              </a:rPr>
              <a:t> and hate your enemy.’   But I say to you, love your enemies and pray for those who persecute you, so that you may be sons of your Father who is in heaven; for He causes His sun to rise on </a:t>
            </a:r>
            <a:r>
              <a:rPr lang="en-US" sz="2600" i="1" dirty="0">
                <a:solidFill>
                  <a:schemeClr val="accent1">
                    <a:lumMod val="50000"/>
                  </a:schemeClr>
                </a:solidFill>
                <a:latin typeface="Tahoma" pitchFamily="34" charset="0"/>
                <a:ea typeface="Tahoma" pitchFamily="34" charset="0"/>
                <a:cs typeface="Tahoma" pitchFamily="34" charset="0"/>
              </a:rPr>
              <a:t>the</a:t>
            </a:r>
            <a:r>
              <a:rPr lang="en-US" sz="2600" dirty="0">
                <a:solidFill>
                  <a:schemeClr val="accent1">
                    <a:lumMod val="50000"/>
                  </a:schemeClr>
                </a:solidFill>
                <a:latin typeface="Tahoma" pitchFamily="34" charset="0"/>
                <a:ea typeface="Tahoma" pitchFamily="34" charset="0"/>
                <a:cs typeface="Tahoma" pitchFamily="34" charset="0"/>
              </a:rPr>
              <a:t> evil and </a:t>
            </a:r>
            <a:r>
              <a:rPr lang="en-US" sz="2600" i="1" dirty="0">
                <a:solidFill>
                  <a:schemeClr val="accent1">
                    <a:lumMod val="50000"/>
                  </a:schemeClr>
                </a:solidFill>
                <a:latin typeface="Tahoma" pitchFamily="34" charset="0"/>
                <a:ea typeface="Tahoma" pitchFamily="34" charset="0"/>
                <a:cs typeface="Tahoma" pitchFamily="34" charset="0"/>
              </a:rPr>
              <a:t>the</a:t>
            </a:r>
            <a:r>
              <a:rPr lang="en-US" sz="2600" dirty="0">
                <a:solidFill>
                  <a:schemeClr val="accent1">
                    <a:lumMod val="50000"/>
                  </a:schemeClr>
                </a:solidFill>
                <a:latin typeface="Tahoma" pitchFamily="34" charset="0"/>
                <a:ea typeface="Tahoma" pitchFamily="34" charset="0"/>
                <a:cs typeface="Tahoma" pitchFamily="34" charset="0"/>
              </a:rPr>
              <a:t> good, and sends rain on </a:t>
            </a:r>
            <a:r>
              <a:rPr lang="en-US" sz="2600" i="1" dirty="0">
                <a:solidFill>
                  <a:schemeClr val="accent1">
                    <a:lumMod val="50000"/>
                  </a:schemeClr>
                </a:solidFill>
                <a:latin typeface="Tahoma" pitchFamily="34" charset="0"/>
                <a:ea typeface="Tahoma" pitchFamily="34" charset="0"/>
                <a:cs typeface="Tahoma" pitchFamily="34" charset="0"/>
              </a:rPr>
              <a:t>the</a:t>
            </a:r>
            <a:r>
              <a:rPr lang="en-US" sz="2600" dirty="0">
                <a:solidFill>
                  <a:schemeClr val="accent1">
                    <a:lumMod val="50000"/>
                  </a:schemeClr>
                </a:solidFill>
                <a:latin typeface="Tahoma" pitchFamily="34" charset="0"/>
                <a:ea typeface="Tahoma" pitchFamily="34" charset="0"/>
                <a:cs typeface="Tahoma" pitchFamily="34" charset="0"/>
              </a:rPr>
              <a:t> righteous and </a:t>
            </a:r>
            <a:r>
              <a:rPr lang="en-US" sz="2600" i="1" dirty="0">
                <a:solidFill>
                  <a:schemeClr val="accent1">
                    <a:lumMod val="50000"/>
                  </a:schemeClr>
                </a:solidFill>
                <a:latin typeface="Tahoma" pitchFamily="34" charset="0"/>
                <a:ea typeface="Tahoma" pitchFamily="34" charset="0"/>
                <a:cs typeface="Tahoma" pitchFamily="34" charset="0"/>
              </a:rPr>
              <a:t>the</a:t>
            </a:r>
            <a:r>
              <a:rPr lang="en-US" sz="2600" dirty="0">
                <a:solidFill>
                  <a:schemeClr val="accent1">
                    <a:lumMod val="50000"/>
                  </a:schemeClr>
                </a:solidFill>
                <a:latin typeface="Tahoma" pitchFamily="34" charset="0"/>
                <a:ea typeface="Tahoma" pitchFamily="34" charset="0"/>
                <a:cs typeface="Tahoma" pitchFamily="34" charset="0"/>
              </a:rPr>
              <a:t> unrighteous. For if you love those who love you, what reward do you have? Do not even the tax collectors do the</a:t>
            </a:r>
          </a:p>
          <a:p>
            <a:pPr>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same?”</a:t>
            </a:r>
            <a:br>
              <a:rPr lang="en-US" sz="2600" dirty="0">
                <a:solidFill>
                  <a:schemeClr val="accent1">
                    <a:lumMod val="50000"/>
                  </a:schemeClr>
                </a:solidFill>
                <a:latin typeface="Tahoma" pitchFamily="34" charset="0"/>
                <a:ea typeface="Tahoma" pitchFamily="34" charset="0"/>
                <a:cs typeface="Tahoma" pitchFamily="34" charset="0"/>
              </a:rPr>
            </a:b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lstStyle/>
          <a:p>
            <a:pPr algn="ctr"/>
            <a:r>
              <a:rPr lang="en-US" dirty="0">
                <a:solidFill>
                  <a:schemeClr val="accent1">
                    <a:lumMod val="50000"/>
                  </a:schemeClr>
                </a:solidFill>
              </a:rPr>
              <a:t>LOVE DEFINED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Galatians 5:16-17 </a:t>
            </a:r>
            <a:r>
              <a:rPr lang="en-US" sz="2600" dirty="0">
                <a:solidFill>
                  <a:schemeClr val="accent1">
                    <a:lumMod val="50000"/>
                  </a:schemeClr>
                </a:solidFill>
                <a:latin typeface="Tahoma" pitchFamily="34" charset="0"/>
                <a:ea typeface="Tahoma" pitchFamily="34" charset="0"/>
                <a:cs typeface="Tahoma" pitchFamily="34" charset="0"/>
              </a:rPr>
              <a:t> But I say, walk by the Spirit, and you will not carry out the desire of the flesh. For the flesh sets its desire against the Spirit, and the Spirit against the flesh; for these are in opposition to one another, so that you may not do the things that you please. </a:t>
            </a:r>
          </a:p>
          <a:p>
            <a:pPr>
              <a:lnSpc>
                <a:spcPct val="90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Romans 7:21 </a:t>
            </a:r>
            <a:r>
              <a:rPr lang="en-US" sz="2600" dirty="0">
                <a:solidFill>
                  <a:schemeClr val="accent1">
                    <a:lumMod val="50000"/>
                  </a:schemeClr>
                </a:solidFill>
                <a:latin typeface="Tahoma" pitchFamily="34" charset="0"/>
                <a:ea typeface="Tahoma" pitchFamily="34" charset="0"/>
                <a:cs typeface="Tahoma" pitchFamily="34" charset="0"/>
              </a:rPr>
              <a:t> I find then the principle that evil is present in me, the one who wants to do good. </a:t>
            </a:r>
          </a:p>
          <a:p>
            <a:pPr>
              <a:lnSpc>
                <a:spcPct val="90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Matthew 26:39-41 </a:t>
            </a:r>
            <a:r>
              <a:rPr lang="en-US" sz="2600" dirty="0">
                <a:solidFill>
                  <a:schemeClr val="accent1">
                    <a:lumMod val="50000"/>
                  </a:schemeClr>
                </a:solidFill>
                <a:latin typeface="Tahoma" pitchFamily="34" charset="0"/>
                <a:ea typeface="Tahoma" pitchFamily="34" charset="0"/>
                <a:cs typeface="Tahoma" pitchFamily="34" charset="0"/>
              </a:rPr>
              <a:t> And He went a little beyond </a:t>
            </a:r>
            <a:r>
              <a:rPr lang="en-US" sz="2600" i="1" dirty="0">
                <a:solidFill>
                  <a:schemeClr val="accent1">
                    <a:lumMod val="50000"/>
                  </a:schemeClr>
                </a:solidFill>
                <a:latin typeface="Tahoma" pitchFamily="34" charset="0"/>
                <a:ea typeface="Tahoma" pitchFamily="34" charset="0"/>
                <a:cs typeface="Tahoma" pitchFamily="34" charset="0"/>
              </a:rPr>
              <a:t>them,</a:t>
            </a:r>
            <a:r>
              <a:rPr lang="en-US" sz="2600" dirty="0">
                <a:solidFill>
                  <a:schemeClr val="accent1">
                    <a:lumMod val="50000"/>
                  </a:schemeClr>
                </a:solidFill>
                <a:latin typeface="Tahoma" pitchFamily="34" charset="0"/>
                <a:ea typeface="Tahoma" pitchFamily="34" charset="0"/>
                <a:cs typeface="Tahoma" pitchFamily="34" charset="0"/>
              </a:rPr>
              <a:t> and fell on His face and prayed, saying, "My Father, if it is possible, let this cup pass from Me; yet not as I will, but as You will.” And He came to the disciples and found them sleeping, and said to Peter, "So, you </a:t>
            </a:r>
            <a:r>
              <a:rPr lang="en-US" sz="2600" i="1" dirty="0">
                <a:solidFill>
                  <a:schemeClr val="accent1">
                    <a:lumMod val="50000"/>
                  </a:schemeClr>
                </a:solidFill>
                <a:latin typeface="Tahoma" pitchFamily="34" charset="0"/>
                <a:ea typeface="Tahoma" pitchFamily="34" charset="0"/>
                <a:cs typeface="Tahoma" pitchFamily="34" charset="0"/>
              </a:rPr>
              <a:t>men</a:t>
            </a:r>
            <a:r>
              <a:rPr lang="en-US" sz="2600" dirty="0">
                <a:solidFill>
                  <a:schemeClr val="accent1">
                    <a:lumMod val="50000"/>
                  </a:schemeClr>
                </a:solidFill>
                <a:latin typeface="Tahoma" pitchFamily="34" charset="0"/>
                <a:ea typeface="Tahoma" pitchFamily="34" charset="0"/>
                <a:cs typeface="Tahoma" pitchFamily="34" charset="0"/>
              </a:rPr>
              <a:t> could not keep watch with Me for one hour? Keep watching and praying that you may not enter into temptation; the spirit is </a:t>
            </a:r>
          </a:p>
          <a:p>
            <a:pPr>
              <a:lnSpc>
                <a:spcPct val="90000"/>
              </a:lnSpc>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willing, but the flesh is weak." </a:t>
            </a:r>
            <a:br>
              <a:rPr lang="en-US" sz="2600" dirty="0">
                <a:solidFill>
                  <a:schemeClr val="accent1">
                    <a:lumMod val="50000"/>
                  </a:schemeClr>
                </a:solidFill>
                <a:latin typeface="Tahoma" pitchFamily="34" charset="0"/>
                <a:ea typeface="Tahoma" pitchFamily="34" charset="0"/>
                <a:cs typeface="Tahoma" pitchFamily="34" charset="0"/>
              </a:rPr>
            </a:b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0" y="0"/>
            <a:ext cx="9144000" cy="914400"/>
          </a:xfrm>
        </p:spPr>
        <p:txBody>
          <a:bodyPr>
            <a:normAutofit/>
          </a:bodyPr>
          <a:lstStyle/>
          <a:p>
            <a:pPr algn="ctr"/>
            <a:r>
              <a:rPr lang="en-US" sz="4400" dirty="0">
                <a:solidFill>
                  <a:schemeClr val="accent1">
                    <a:lumMod val="50000"/>
                  </a:schemeClr>
                </a:solidFill>
                <a:latin typeface="Tahoma" pitchFamily="34" charset="0"/>
                <a:ea typeface="Tahoma" pitchFamily="34" charset="0"/>
                <a:cs typeface="Tahoma" pitchFamily="34" charset="0"/>
              </a:rPr>
              <a:t>OPPOSITION FROM THE FLESH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lnSpcReduction="10000"/>
          </a:bodyPr>
          <a:lstStyle/>
          <a:p>
            <a:r>
              <a:rPr lang="en-US" sz="2800" b="1" dirty="0">
                <a:solidFill>
                  <a:schemeClr val="accent1">
                    <a:lumMod val="50000"/>
                  </a:schemeClr>
                </a:solidFill>
                <a:latin typeface="Tahoma" pitchFamily="34" charset="0"/>
                <a:ea typeface="Tahoma" pitchFamily="34" charset="0"/>
                <a:cs typeface="Tahoma" pitchFamily="34" charset="0"/>
              </a:rPr>
              <a:t>1 John 2:15-17 </a:t>
            </a:r>
            <a:r>
              <a:rPr lang="en-US" sz="2800" baseline="30000" dirty="0">
                <a:solidFill>
                  <a:schemeClr val="accent1">
                    <a:lumMod val="50000"/>
                  </a:schemeClr>
                </a:solidFill>
                <a:latin typeface="Tahoma" pitchFamily="34" charset="0"/>
                <a:ea typeface="Tahoma" pitchFamily="34" charset="0"/>
                <a:cs typeface="Tahoma" pitchFamily="34" charset="0"/>
              </a:rPr>
              <a:t> </a:t>
            </a:r>
            <a:r>
              <a:rPr lang="en-US" sz="2800" dirty="0">
                <a:solidFill>
                  <a:schemeClr val="accent1">
                    <a:lumMod val="50000"/>
                  </a:schemeClr>
                </a:solidFill>
                <a:latin typeface="Tahoma" pitchFamily="34" charset="0"/>
                <a:ea typeface="Tahoma" pitchFamily="34" charset="0"/>
                <a:cs typeface="Tahoma" pitchFamily="34" charset="0"/>
              </a:rPr>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sz="2800" i="1" dirty="0">
                <a:solidFill>
                  <a:schemeClr val="accent1">
                    <a:lumMod val="50000"/>
                  </a:schemeClr>
                </a:solidFill>
                <a:latin typeface="Tahoma" pitchFamily="34" charset="0"/>
                <a:ea typeface="Tahoma" pitchFamily="34" charset="0"/>
                <a:cs typeface="Tahoma" pitchFamily="34" charset="0"/>
              </a:rPr>
              <a:t>also</a:t>
            </a:r>
            <a:r>
              <a:rPr lang="en-US" sz="2800" dirty="0">
                <a:solidFill>
                  <a:schemeClr val="accent1">
                    <a:lumMod val="50000"/>
                  </a:schemeClr>
                </a:solidFill>
                <a:latin typeface="Tahoma" pitchFamily="34" charset="0"/>
                <a:ea typeface="Tahoma" pitchFamily="34" charset="0"/>
                <a:cs typeface="Tahoma" pitchFamily="34" charset="0"/>
              </a:rPr>
              <a:t> its lusts; but the one who does the will of God lives forever. </a:t>
            </a:r>
          </a:p>
          <a:p>
            <a:r>
              <a:rPr lang="en-US" sz="2800" dirty="0">
                <a:solidFill>
                  <a:schemeClr val="accent1">
                    <a:lumMod val="50000"/>
                  </a:schemeClr>
                </a:solidFill>
                <a:latin typeface="Tahoma" pitchFamily="34" charset="0"/>
                <a:ea typeface="Tahoma" pitchFamily="34" charset="0"/>
                <a:cs typeface="Tahoma" pitchFamily="34" charset="0"/>
              </a:rPr>
              <a:t>World: </a:t>
            </a:r>
            <a:r>
              <a:rPr lang="en-US" sz="2800" i="1" dirty="0" err="1">
                <a:solidFill>
                  <a:schemeClr val="accent1">
                    <a:lumMod val="50000"/>
                  </a:schemeClr>
                </a:solidFill>
                <a:latin typeface="Tahoma" pitchFamily="34" charset="0"/>
                <a:ea typeface="Tahoma" pitchFamily="34" charset="0"/>
                <a:cs typeface="Tahoma" pitchFamily="34" charset="0"/>
              </a:rPr>
              <a:t>kosmos</a:t>
            </a:r>
            <a:r>
              <a:rPr lang="en-US" sz="2800" i="1" dirty="0">
                <a:solidFill>
                  <a:schemeClr val="accent1">
                    <a:lumMod val="50000"/>
                  </a:schemeClr>
                </a:solidFill>
                <a:latin typeface="Tahoma" pitchFamily="34" charset="0"/>
                <a:ea typeface="Tahoma" pitchFamily="34" charset="0"/>
                <a:cs typeface="Tahoma" pitchFamily="34" charset="0"/>
              </a:rPr>
              <a:t>: </a:t>
            </a:r>
            <a:r>
              <a:rPr lang="en-US" sz="2800" dirty="0">
                <a:solidFill>
                  <a:schemeClr val="accent1">
                    <a:lumMod val="50000"/>
                  </a:schemeClr>
                </a:solidFill>
                <a:latin typeface="Tahoma" pitchFamily="34" charset="0"/>
                <a:ea typeface="Tahoma" pitchFamily="34" charset="0"/>
                <a:cs typeface="Tahoma" pitchFamily="34" charset="0"/>
              </a:rPr>
              <a:t>the order of things here on earth</a:t>
            </a:r>
          </a:p>
          <a:p>
            <a:r>
              <a:rPr lang="en-US" sz="2800" dirty="0">
                <a:solidFill>
                  <a:schemeClr val="accent1">
                    <a:lumMod val="50000"/>
                  </a:schemeClr>
                </a:solidFill>
                <a:latin typeface="Tahoma" pitchFamily="34" charset="0"/>
                <a:ea typeface="Tahoma" pitchFamily="34" charset="0"/>
                <a:cs typeface="Tahoma" pitchFamily="34" charset="0"/>
              </a:rPr>
              <a:t>Love: </a:t>
            </a:r>
            <a:r>
              <a:rPr lang="en-US" sz="2800" i="1" dirty="0">
                <a:solidFill>
                  <a:schemeClr val="accent1">
                    <a:lumMod val="50000"/>
                  </a:schemeClr>
                </a:solidFill>
                <a:latin typeface="Tahoma" pitchFamily="34" charset="0"/>
                <a:ea typeface="Tahoma" pitchFamily="34" charset="0"/>
                <a:cs typeface="Tahoma" pitchFamily="34" charset="0"/>
              </a:rPr>
              <a:t>agape: </a:t>
            </a:r>
            <a:r>
              <a:rPr lang="en-US" sz="2800" dirty="0">
                <a:solidFill>
                  <a:schemeClr val="accent1">
                    <a:lumMod val="50000"/>
                  </a:schemeClr>
                </a:solidFill>
                <a:latin typeface="Tahoma" pitchFamily="34" charset="0"/>
                <a:ea typeface="Tahoma" pitchFamily="34" charset="0"/>
                <a:cs typeface="Tahoma" pitchFamily="34" charset="0"/>
              </a:rPr>
              <a:t>to put another’s best interest first</a:t>
            </a:r>
          </a:p>
          <a:p>
            <a:pPr>
              <a:buNone/>
            </a:pPr>
            <a:r>
              <a:rPr lang="en-US" sz="2800" dirty="0">
                <a:solidFill>
                  <a:schemeClr val="accent1">
                    <a:lumMod val="50000"/>
                  </a:schemeClr>
                </a:solidFill>
                <a:latin typeface="Tahoma" pitchFamily="34" charset="0"/>
                <a:ea typeface="Tahoma" pitchFamily="34" charset="0"/>
                <a:cs typeface="Tahoma" pitchFamily="34" charset="0"/>
              </a:rPr>
              <a:t>    CHRISTIANS SHOULD NEVER PUT THE WORLD’S</a:t>
            </a:r>
          </a:p>
          <a:p>
            <a:pPr>
              <a:buNone/>
            </a:pPr>
            <a:r>
              <a:rPr lang="en-US" sz="2800" dirty="0">
                <a:solidFill>
                  <a:schemeClr val="accent1">
                    <a:lumMod val="50000"/>
                  </a:schemeClr>
                </a:solidFill>
                <a:latin typeface="Tahoma" pitchFamily="34" charset="0"/>
                <a:ea typeface="Tahoma" pitchFamily="34" charset="0"/>
                <a:cs typeface="Tahoma" pitchFamily="34" charset="0"/>
              </a:rPr>
              <a:t>            INTERESTS AHEAD OF GOD AND HIS</a:t>
            </a:r>
          </a:p>
          <a:p>
            <a:pPr>
              <a:buNone/>
            </a:pPr>
            <a:r>
              <a:rPr lang="en-US" sz="2800" dirty="0">
                <a:solidFill>
                  <a:schemeClr val="accent1">
                    <a:lumMod val="50000"/>
                  </a:schemeClr>
                </a:solidFill>
                <a:latin typeface="Tahoma" pitchFamily="34" charset="0"/>
                <a:ea typeface="Tahoma" pitchFamily="34" charset="0"/>
                <a:cs typeface="Tahoma" pitchFamily="34" charset="0"/>
              </a:rPr>
              <a:t>                  INTERESTS</a:t>
            </a:r>
            <a:endParaRPr lang="en-US" dirty="0">
              <a:solidFill>
                <a:schemeClr val="accent1">
                  <a:lumMod val="50000"/>
                </a:schemeClr>
              </a:solidFill>
            </a:endParaRPr>
          </a:p>
        </p:txBody>
      </p:sp>
      <p:sp>
        <p:nvSpPr>
          <p:cNvPr id="3" name="Title 2"/>
          <p:cNvSpPr>
            <a:spLocks noGrp="1"/>
          </p:cNvSpPr>
          <p:nvPr>
            <p:ph type="title"/>
          </p:nvPr>
        </p:nvSpPr>
        <p:spPr>
          <a:xfrm>
            <a:off x="457200" y="0"/>
            <a:ext cx="8229600" cy="11430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WORD FOR THE JOURNEY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pPr>
              <a:spcBef>
                <a:spcPts val="0"/>
              </a:spcBef>
            </a:pPr>
            <a:r>
              <a:rPr lang="en-US" sz="2600" b="1" dirty="0">
                <a:solidFill>
                  <a:schemeClr val="accent1">
                    <a:lumMod val="50000"/>
                  </a:schemeClr>
                </a:solidFill>
                <a:latin typeface="Tahoma" pitchFamily="34" charset="0"/>
                <a:ea typeface="Tahoma" pitchFamily="34" charset="0"/>
                <a:cs typeface="Tahoma" pitchFamily="34" charset="0"/>
              </a:rPr>
              <a:t>1 John 3:23 </a:t>
            </a:r>
            <a:r>
              <a:rPr lang="en-US" sz="2600" baseline="30000"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 This is His commandment, that we believe in the name of His Son Jesus Christ, and love one another, just as He commanded us. </a:t>
            </a:r>
          </a:p>
          <a:p>
            <a:pPr>
              <a:spcBef>
                <a:spcPts val="0"/>
              </a:spcBef>
            </a:pPr>
            <a:r>
              <a:rPr lang="en-US" sz="2600" dirty="0">
                <a:solidFill>
                  <a:schemeClr val="accent1">
                    <a:lumMod val="50000"/>
                  </a:schemeClr>
                </a:solidFill>
                <a:latin typeface="Tahoma" pitchFamily="34" charset="0"/>
                <a:ea typeface="Tahoma" pitchFamily="34" charset="0"/>
                <a:cs typeface="Tahoma" pitchFamily="34" charset="0"/>
              </a:rPr>
              <a:t>John now turns his attention to the one empowering us to do this:</a:t>
            </a:r>
          </a:p>
          <a:p>
            <a:pPr>
              <a:spcBef>
                <a:spcPts val="0"/>
              </a:spcBef>
            </a:pPr>
            <a:r>
              <a:rPr lang="en-US" sz="2600" b="1" dirty="0">
                <a:solidFill>
                  <a:schemeClr val="accent1">
                    <a:lumMod val="50000"/>
                  </a:schemeClr>
                </a:solidFill>
                <a:latin typeface="Tahoma" pitchFamily="34" charset="0"/>
                <a:ea typeface="Tahoma" pitchFamily="34" charset="0"/>
                <a:cs typeface="Tahoma" pitchFamily="34" charset="0"/>
              </a:rPr>
              <a:t>1 John 3:24 </a:t>
            </a:r>
            <a:r>
              <a:rPr lang="en-US" sz="2600" dirty="0">
                <a:solidFill>
                  <a:schemeClr val="accent1">
                    <a:lumMod val="50000"/>
                  </a:schemeClr>
                </a:solidFill>
                <a:latin typeface="Tahoma" pitchFamily="34" charset="0"/>
                <a:ea typeface="Tahoma" pitchFamily="34" charset="0"/>
                <a:cs typeface="Tahoma" pitchFamily="34" charset="0"/>
              </a:rPr>
              <a:t> The one who keeps His commandments abides in Him, and He in him. We know by this that He abides in us, by the Spirit whom He has given us. </a:t>
            </a:r>
          </a:p>
          <a:p>
            <a:pPr>
              <a:spcBef>
                <a:spcPts val="0"/>
              </a:spcBef>
            </a:pPr>
            <a:r>
              <a:rPr lang="en-US" sz="2600" dirty="0">
                <a:solidFill>
                  <a:schemeClr val="accent1">
                    <a:lumMod val="50000"/>
                  </a:schemeClr>
                </a:solidFill>
                <a:latin typeface="Tahoma" pitchFamily="34" charset="0"/>
                <a:ea typeface="Tahoma" pitchFamily="34" charset="0"/>
                <a:cs typeface="Tahoma" pitchFamily="34" charset="0"/>
              </a:rPr>
              <a:t>Apart from the ministry of the Spirit, people would be unable to withstand persecution</a:t>
            </a:r>
          </a:p>
          <a:p>
            <a:pPr>
              <a:lnSpc>
                <a:spcPct val="95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Mark 13:11 </a:t>
            </a:r>
            <a:r>
              <a:rPr lang="en-US" sz="2600" dirty="0">
                <a:solidFill>
                  <a:schemeClr val="accent1">
                    <a:lumMod val="50000"/>
                  </a:schemeClr>
                </a:solidFill>
                <a:latin typeface="Tahoma" pitchFamily="34" charset="0"/>
                <a:ea typeface="Tahoma" pitchFamily="34" charset="0"/>
                <a:cs typeface="Tahoma" pitchFamily="34" charset="0"/>
              </a:rPr>
              <a:t> "When they arrest you and hand you over, do not worry beforehand about what you are to say, but</a:t>
            </a:r>
          </a:p>
          <a:p>
            <a:pPr>
              <a:lnSpc>
                <a:spcPct val="95000"/>
              </a:lnSpc>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say whatever is given you in that hour; for it is not</a:t>
            </a:r>
          </a:p>
          <a:p>
            <a:pPr>
              <a:lnSpc>
                <a:spcPct val="95000"/>
              </a:lnSpc>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you who speak, but </a:t>
            </a:r>
            <a:r>
              <a:rPr lang="en-US" sz="2600" i="1" dirty="0">
                <a:solidFill>
                  <a:schemeClr val="accent1">
                    <a:lumMod val="50000"/>
                  </a:schemeClr>
                </a:solidFill>
                <a:latin typeface="Tahoma" pitchFamily="34" charset="0"/>
                <a:ea typeface="Tahoma" pitchFamily="34" charset="0"/>
                <a:cs typeface="Tahoma" pitchFamily="34" charset="0"/>
              </a:rPr>
              <a:t>it is</a:t>
            </a:r>
            <a:r>
              <a:rPr lang="en-US" sz="2600" dirty="0">
                <a:solidFill>
                  <a:schemeClr val="accent1">
                    <a:lumMod val="50000"/>
                  </a:schemeClr>
                </a:solidFill>
                <a:latin typeface="Tahoma" pitchFamily="34" charset="0"/>
                <a:ea typeface="Tahoma" pitchFamily="34" charset="0"/>
                <a:cs typeface="Tahoma" pitchFamily="34" charset="0"/>
              </a:rPr>
              <a:t> the Holy Spirit.” </a:t>
            </a:r>
            <a:br>
              <a:rPr lang="en-US" sz="2600" dirty="0">
                <a:solidFill>
                  <a:schemeClr val="accent1">
                    <a:lumMod val="50000"/>
                  </a:schemeClr>
                </a:solidFill>
                <a:latin typeface="Tahoma" pitchFamily="34" charset="0"/>
                <a:ea typeface="Tahoma" pitchFamily="34" charset="0"/>
                <a:cs typeface="Tahoma" pitchFamily="34" charset="0"/>
              </a:rPr>
            </a:br>
            <a:br>
              <a:rPr lang="en-US" sz="2600" dirty="0">
                <a:solidFill>
                  <a:schemeClr val="accent1">
                    <a:lumMod val="50000"/>
                  </a:schemeClr>
                </a:solidFill>
                <a:latin typeface="Tahoma" pitchFamily="34" charset="0"/>
                <a:ea typeface="Tahoma" pitchFamily="34" charset="0"/>
                <a:cs typeface="Tahoma" pitchFamily="34" charset="0"/>
              </a:rPr>
            </a:b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304800" y="274638"/>
            <a:ext cx="8610600" cy="868362"/>
          </a:xfrm>
        </p:spPr>
        <p:txBody>
          <a:bodyPr>
            <a:normAutofit/>
          </a:bodyPr>
          <a:lstStyle/>
          <a:p>
            <a:pPr algn="ctr"/>
            <a:r>
              <a:rPr lang="en-US" sz="4400" dirty="0">
                <a:solidFill>
                  <a:schemeClr val="accent1">
                    <a:lumMod val="50000"/>
                  </a:schemeClr>
                </a:solidFill>
                <a:effectLst/>
                <a:latin typeface="Tahoma" pitchFamily="34" charset="0"/>
                <a:ea typeface="Tahoma" pitchFamily="34" charset="0"/>
                <a:cs typeface="Tahoma" pitchFamily="34" charset="0"/>
              </a:rPr>
              <a:t>THE COMMAND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600" b="1" dirty="0">
                <a:solidFill>
                  <a:schemeClr val="accent1">
                    <a:lumMod val="50000"/>
                  </a:schemeClr>
                </a:solidFill>
                <a:latin typeface="Tahoma" pitchFamily="34" charset="0"/>
                <a:ea typeface="Tahoma" pitchFamily="34" charset="0"/>
                <a:cs typeface="Tahoma" pitchFamily="34" charset="0"/>
              </a:rPr>
              <a:t>1 Corinthians 12:7-10 </a:t>
            </a:r>
            <a:r>
              <a:rPr lang="en-US" sz="2600" dirty="0">
                <a:solidFill>
                  <a:schemeClr val="accent1">
                    <a:lumMod val="50000"/>
                  </a:schemeClr>
                </a:solidFill>
                <a:latin typeface="Tahoma" pitchFamily="34" charset="0"/>
                <a:ea typeface="Tahoma" pitchFamily="34" charset="0"/>
                <a:cs typeface="Tahoma" pitchFamily="34" charset="0"/>
              </a:rPr>
              <a:t> But to each one is given the manifestation of the Spirit for the common good.  For to one is given the word of wisdom through the Spirit, and to another the word of knowledge according to the same Spirit; to another faith by the same Spirit, and to another gifts of healing by the one Spirit, and to another the effecting of miracles, and to another prophecy, and to another the </a:t>
            </a:r>
            <a:r>
              <a:rPr lang="en-US" sz="2600" u="sng" dirty="0">
                <a:solidFill>
                  <a:schemeClr val="accent1">
                    <a:lumMod val="50000"/>
                  </a:schemeClr>
                </a:solidFill>
                <a:latin typeface="Tahoma" pitchFamily="34" charset="0"/>
                <a:ea typeface="Tahoma" pitchFamily="34" charset="0"/>
                <a:cs typeface="Tahoma" pitchFamily="34" charset="0"/>
              </a:rPr>
              <a:t>distinguishing</a:t>
            </a:r>
            <a:r>
              <a:rPr lang="en-US" sz="2600" dirty="0">
                <a:solidFill>
                  <a:schemeClr val="accent1">
                    <a:lumMod val="50000"/>
                  </a:schemeClr>
                </a:solidFill>
                <a:latin typeface="Tahoma" pitchFamily="34" charset="0"/>
                <a:ea typeface="Tahoma" pitchFamily="34" charset="0"/>
                <a:cs typeface="Tahoma" pitchFamily="34" charset="0"/>
              </a:rPr>
              <a:t> of spirits, to another </a:t>
            </a:r>
            <a:r>
              <a:rPr lang="en-US" sz="2600" i="1" dirty="0">
                <a:solidFill>
                  <a:schemeClr val="accent1">
                    <a:lumMod val="50000"/>
                  </a:schemeClr>
                </a:solidFill>
                <a:latin typeface="Tahoma" pitchFamily="34" charset="0"/>
                <a:ea typeface="Tahoma" pitchFamily="34" charset="0"/>
                <a:cs typeface="Tahoma" pitchFamily="34" charset="0"/>
              </a:rPr>
              <a:t>various</a:t>
            </a:r>
            <a:r>
              <a:rPr lang="en-US" sz="2600" dirty="0">
                <a:solidFill>
                  <a:schemeClr val="accent1">
                    <a:lumMod val="50000"/>
                  </a:schemeClr>
                </a:solidFill>
                <a:latin typeface="Tahoma" pitchFamily="34" charset="0"/>
                <a:ea typeface="Tahoma" pitchFamily="34" charset="0"/>
                <a:cs typeface="Tahoma" pitchFamily="34" charset="0"/>
              </a:rPr>
              <a:t> kinds of tongues, and to another the interpretation of tongues.</a:t>
            </a:r>
          </a:p>
          <a:p>
            <a:r>
              <a:rPr lang="en-US" sz="2600" dirty="0">
                <a:solidFill>
                  <a:schemeClr val="accent1">
                    <a:lumMod val="50000"/>
                  </a:schemeClr>
                </a:solidFill>
                <a:latin typeface="Tahoma" pitchFamily="34" charset="0"/>
                <a:ea typeface="Tahoma" pitchFamily="34" charset="0"/>
                <a:cs typeface="Tahoma" pitchFamily="34" charset="0"/>
              </a:rPr>
              <a:t>Distinguishing: </a:t>
            </a:r>
            <a:r>
              <a:rPr lang="en-US" sz="2600" i="1" dirty="0" err="1">
                <a:solidFill>
                  <a:schemeClr val="accent1">
                    <a:lumMod val="50000"/>
                  </a:schemeClr>
                </a:solidFill>
                <a:latin typeface="Tahoma" pitchFamily="34" charset="0"/>
                <a:ea typeface="Tahoma" pitchFamily="34" charset="0"/>
                <a:cs typeface="Tahoma" pitchFamily="34" charset="0"/>
              </a:rPr>
              <a:t>diakrisis</a:t>
            </a:r>
            <a:r>
              <a:rPr lang="en-US" sz="2600" i="1"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to judge between; to discern </a:t>
            </a:r>
          </a:p>
          <a:p>
            <a:r>
              <a:rPr lang="en-US" sz="2600" b="1" dirty="0">
                <a:solidFill>
                  <a:schemeClr val="accent1">
                    <a:lumMod val="50000"/>
                  </a:schemeClr>
                </a:solidFill>
                <a:latin typeface="Tahoma" pitchFamily="34" charset="0"/>
                <a:ea typeface="Tahoma" pitchFamily="34" charset="0"/>
                <a:cs typeface="Tahoma" pitchFamily="34" charset="0"/>
              </a:rPr>
              <a:t>People don’t pick which gift they will have; the </a:t>
            </a:r>
          </a:p>
          <a:p>
            <a:pPr>
              <a:buNone/>
            </a:pPr>
            <a:r>
              <a:rPr lang="en-US" sz="2600" b="1" dirty="0">
                <a:solidFill>
                  <a:schemeClr val="accent1">
                    <a:lumMod val="50000"/>
                  </a:schemeClr>
                </a:solidFill>
                <a:latin typeface="Tahoma" pitchFamily="34" charset="0"/>
                <a:ea typeface="Tahoma" pitchFamily="34" charset="0"/>
                <a:cs typeface="Tahoma" pitchFamily="34" charset="0"/>
              </a:rPr>
              <a:t>                    </a:t>
            </a:r>
            <a:r>
              <a:rPr lang="en-US" sz="2600" b="1" dirty="0" err="1">
                <a:solidFill>
                  <a:schemeClr val="accent1">
                    <a:lumMod val="50000"/>
                  </a:schemeClr>
                </a:solidFill>
                <a:latin typeface="Tahoma" pitchFamily="34" charset="0"/>
                <a:ea typeface="Tahoma" pitchFamily="34" charset="0"/>
                <a:cs typeface="Tahoma" pitchFamily="34" charset="0"/>
              </a:rPr>
              <a:t>HolySpirit</a:t>
            </a:r>
            <a:r>
              <a:rPr lang="en-US" sz="2600" b="1" dirty="0">
                <a:solidFill>
                  <a:schemeClr val="accent1">
                    <a:lumMod val="50000"/>
                  </a:schemeClr>
                </a:solidFill>
                <a:latin typeface="Tahoma" pitchFamily="34" charset="0"/>
                <a:ea typeface="Tahoma" pitchFamily="34" charset="0"/>
                <a:cs typeface="Tahoma" pitchFamily="34" charset="0"/>
              </a:rPr>
              <a:t> distributes them as He wills</a:t>
            </a:r>
          </a:p>
        </p:txBody>
      </p:sp>
      <p:sp>
        <p:nvSpPr>
          <p:cNvPr id="3" name="Title 2"/>
          <p:cNvSpPr>
            <a:spLocks noGrp="1"/>
          </p:cNvSpPr>
          <p:nvPr>
            <p:ph type="title"/>
          </p:nvPr>
        </p:nvSpPr>
        <p:spPr>
          <a:xfrm>
            <a:off x="457200" y="152400"/>
            <a:ext cx="8229600" cy="9144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SPIRITUAL PERCEPTION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sz="2600" dirty="0">
                <a:solidFill>
                  <a:schemeClr val="accent1">
                    <a:lumMod val="50000"/>
                  </a:schemeClr>
                </a:solidFill>
                <a:latin typeface="Tahoma" pitchFamily="34" charset="0"/>
                <a:ea typeface="Tahoma" pitchFamily="34" charset="0"/>
                <a:cs typeface="Tahoma" pitchFamily="34" charset="0"/>
              </a:rPr>
              <a:t>We position ourselves to hear from God; it is possible to ignore/refuse Him to the point that we don’t hear much at all</a:t>
            </a:r>
          </a:p>
          <a:p>
            <a:r>
              <a:rPr lang="en-US" sz="2600" b="1" dirty="0">
                <a:solidFill>
                  <a:schemeClr val="accent1">
                    <a:lumMod val="50000"/>
                  </a:schemeClr>
                </a:solidFill>
                <a:latin typeface="Tahoma" pitchFamily="34" charset="0"/>
                <a:ea typeface="Tahoma" pitchFamily="34" charset="0"/>
                <a:cs typeface="Tahoma" pitchFamily="34" charset="0"/>
              </a:rPr>
              <a:t>1 Samuel 3:1 </a:t>
            </a:r>
            <a:r>
              <a:rPr lang="en-US" sz="2600" dirty="0">
                <a:solidFill>
                  <a:schemeClr val="accent1">
                    <a:lumMod val="50000"/>
                  </a:schemeClr>
                </a:solidFill>
                <a:latin typeface="Tahoma" pitchFamily="34" charset="0"/>
                <a:ea typeface="Tahoma" pitchFamily="34" charset="0"/>
                <a:cs typeface="Tahoma" pitchFamily="34" charset="0"/>
              </a:rPr>
              <a:t> Now the boy Samuel was ministering to the </a:t>
            </a:r>
            <a:r>
              <a:rPr lang="en-US" sz="2600" cap="small" dirty="0">
                <a:solidFill>
                  <a:schemeClr val="accent1">
                    <a:lumMod val="50000"/>
                  </a:schemeClr>
                </a:solidFill>
                <a:latin typeface="Tahoma" pitchFamily="34" charset="0"/>
                <a:ea typeface="Tahoma" pitchFamily="34" charset="0"/>
                <a:cs typeface="Tahoma" pitchFamily="34" charset="0"/>
              </a:rPr>
              <a:t>LORD</a:t>
            </a:r>
            <a:r>
              <a:rPr lang="en-US" sz="2600" dirty="0">
                <a:solidFill>
                  <a:schemeClr val="accent1">
                    <a:lumMod val="50000"/>
                  </a:schemeClr>
                </a:solidFill>
                <a:latin typeface="Tahoma" pitchFamily="34" charset="0"/>
                <a:ea typeface="Tahoma" pitchFamily="34" charset="0"/>
                <a:cs typeface="Tahoma" pitchFamily="34" charset="0"/>
              </a:rPr>
              <a:t> before Eli. And word from the </a:t>
            </a:r>
            <a:r>
              <a:rPr lang="en-US" sz="2600" cap="small" dirty="0">
                <a:solidFill>
                  <a:schemeClr val="accent1">
                    <a:lumMod val="50000"/>
                  </a:schemeClr>
                </a:solidFill>
                <a:latin typeface="Tahoma" pitchFamily="34" charset="0"/>
                <a:ea typeface="Tahoma" pitchFamily="34" charset="0"/>
                <a:cs typeface="Tahoma" pitchFamily="34" charset="0"/>
              </a:rPr>
              <a:t>LORD</a:t>
            </a:r>
            <a:r>
              <a:rPr lang="en-US" sz="2600" dirty="0">
                <a:solidFill>
                  <a:schemeClr val="accent1">
                    <a:lumMod val="50000"/>
                  </a:schemeClr>
                </a:solidFill>
                <a:latin typeface="Tahoma" pitchFamily="34" charset="0"/>
                <a:ea typeface="Tahoma" pitchFamily="34" charset="0"/>
                <a:cs typeface="Tahoma" pitchFamily="34" charset="0"/>
              </a:rPr>
              <a:t> was rare in those days, visions were infrequent</a:t>
            </a:r>
          </a:p>
          <a:p>
            <a:pPr>
              <a:spcBef>
                <a:spcPts val="0"/>
              </a:spcBef>
            </a:pPr>
            <a:r>
              <a:rPr lang="en-US" sz="2600" dirty="0">
                <a:solidFill>
                  <a:schemeClr val="accent1">
                    <a:lumMod val="50000"/>
                  </a:schemeClr>
                </a:solidFill>
                <a:latin typeface="Tahoma" pitchFamily="34" charset="0"/>
                <a:ea typeface="Tahoma" pitchFamily="34" charset="0"/>
                <a:cs typeface="Tahoma" pitchFamily="34" charset="0"/>
              </a:rPr>
              <a:t>John is fighting the antichrist sorts of spirits in his times:</a:t>
            </a:r>
          </a:p>
          <a:p>
            <a:pPr>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these said that Jesus’ flesh wasn’t real</a:t>
            </a:r>
          </a:p>
          <a:p>
            <a:pPr>
              <a:spcBef>
                <a:spcPts val="0"/>
              </a:spcBef>
            </a:pPr>
            <a:r>
              <a:rPr lang="en-US" sz="2600" dirty="0">
                <a:solidFill>
                  <a:schemeClr val="accent1">
                    <a:lumMod val="50000"/>
                  </a:schemeClr>
                </a:solidFill>
                <a:latin typeface="Tahoma" pitchFamily="34" charset="0"/>
                <a:ea typeface="Tahoma" pitchFamily="34" charset="0"/>
                <a:cs typeface="Tahoma" pitchFamily="34" charset="0"/>
              </a:rPr>
              <a:t>But redemption requires a “blood relative”</a:t>
            </a:r>
          </a:p>
          <a:p>
            <a:pPr>
              <a:spcBef>
                <a:spcPts val="0"/>
              </a:spcBef>
            </a:pPr>
            <a:r>
              <a:rPr lang="en-US" sz="2600" b="1" dirty="0">
                <a:solidFill>
                  <a:schemeClr val="accent1">
                    <a:lumMod val="50000"/>
                  </a:schemeClr>
                </a:solidFill>
                <a:latin typeface="Tahoma" pitchFamily="34" charset="0"/>
                <a:ea typeface="Tahoma" pitchFamily="34" charset="0"/>
                <a:cs typeface="Tahoma" pitchFamily="34" charset="0"/>
              </a:rPr>
              <a:t>Hebrews 2:14 </a:t>
            </a:r>
            <a:r>
              <a:rPr lang="en-US" sz="2600" dirty="0">
                <a:solidFill>
                  <a:schemeClr val="accent1">
                    <a:lumMod val="50000"/>
                  </a:schemeClr>
                </a:solidFill>
                <a:latin typeface="Tahoma" pitchFamily="34" charset="0"/>
                <a:ea typeface="Tahoma" pitchFamily="34" charset="0"/>
                <a:cs typeface="Tahoma" pitchFamily="34" charset="0"/>
              </a:rPr>
              <a:t> Therefore, since the children share in flesh and blood, He Himself likewise also partook of the same, that through death He might render powerless him </a:t>
            </a:r>
          </a:p>
          <a:p>
            <a:pPr>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who had the power of death, that is, the devil, </a:t>
            </a:r>
            <a:br>
              <a:rPr lang="en-US" sz="2600" dirty="0">
                <a:solidFill>
                  <a:schemeClr val="accent1">
                    <a:lumMod val="50000"/>
                  </a:schemeClr>
                </a:solidFill>
                <a:latin typeface="Tahoma" pitchFamily="34" charset="0"/>
                <a:ea typeface="Tahoma" pitchFamily="34" charset="0"/>
                <a:cs typeface="Tahoma" pitchFamily="34" charset="0"/>
              </a:rPr>
            </a:br>
            <a:r>
              <a:rPr lang="en-US" sz="2600" dirty="0">
                <a:solidFill>
                  <a:schemeClr val="accent1">
                    <a:lumMod val="50000"/>
                  </a:schemeClr>
                </a:solidFill>
                <a:latin typeface="Tahoma" pitchFamily="34" charset="0"/>
                <a:ea typeface="Tahoma" pitchFamily="34" charset="0"/>
                <a:cs typeface="Tahoma" pitchFamily="34" charset="0"/>
              </a:rPr>
              <a:t> </a:t>
            </a:r>
          </a:p>
        </p:txBody>
      </p:sp>
      <p:sp>
        <p:nvSpPr>
          <p:cNvPr id="3" name="Title 2"/>
          <p:cNvSpPr>
            <a:spLocks noGrp="1"/>
          </p:cNvSpPr>
          <p:nvPr>
            <p:ph type="title"/>
          </p:nvPr>
        </p:nvSpPr>
        <p:spPr>
          <a:xfrm>
            <a:off x="457200" y="152400"/>
            <a:ext cx="8229600" cy="990600"/>
          </a:xfrm>
        </p:spPr>
        <p:txBody>
          <a:bodyPr/>
          <a:lstStyle/>
          <a:p>
            <a:pPr algn="ctr"/>
            <a:r>
              <a:rPr lang="en-US" dirty="0">
                <a:solidFill>
                  <a:schemeClr val="accent1">
                    <a:lumMod val="50000"/>
                  </a:schemeClr>
                </a:solidFill>
                <a:latin typeface="Tahoma" pitchFamily="34" charset="0"/>
                <a:ea typeface="Tahoma" pitchFamily="34" charset="0"/>
                <a:cs typeface="Tahoma" pitchFamily="34" charset="0"/>
              </a:rPr>
              <a:t>BEING POSITIONED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1 John 4:4-6 </a:t>
            </a:r>
            <a:r>
              <a:rPr lang="en-US" sz="2600" dirty="0">
                <a:solidFill>
                  <a:schemeClr val="accent1">
                    <a:lumMod val="50000"/>
                  </a:schemeClr>
                </a:solidFill>
                <a:latin typeface="Tahoma" pitchFamily="34" charset="0"/>
                <a:ea typeface="Tahoma" pitchFamily="34" charset="0"/>
                <a:cs typeface="Tahoma" pitchFamily="34" charset="0"/>
              </a:rPr>
              <a:t> You are from God, little children, and have overcome them; because greater is He who is in you than he who is in the world. They are from the world; therefore they speak </a:t>
            </a:r>
            <a:r>
              <a:rPr lang="en-US" sz="2600" i="1" dirty="0">
                <a:solidFill>
                  <a:schemeClr val="accent1">
                    <a:lumMod val="50000"/>
                  </a:schemeClr>
                </a:solidFill>
                <a:latin typeface="Tahoma" pitchFamily="34" charset="0"/>
                <a:ea typeface="Tahoma" pitchFamily="34" charset="0"/>
                <a:cs typeface="Tahoma" pitchFamily="34" charset="0"/>
              </a:rPr>
              <a:t>as</a:t>
            </a:r>
            <a:r>
              <a:rPr lang="en-US" sz="2600" dirty="0">
                <a:solidFill>
                  <a:schemeClr val="accent1">
                    <a:lumMod val="50000"/>
                  </a:schemeClr>
                </a:solidFill>
                <a:latin typeface="Tahoma" pitchFamily="34" charset="0"/>
                <a:ea typeface="Tahoma" pitchFamily="34" charset="0"/>
                <a:cs typeface="Tahoma" pitchFamily="34" charset="0"/>
              </a:rPr>
              <a:t> from the world, and the world listens to them.  We are from God; he who knows God listens to us; he who is not from God does not listen to us. By this we know the spirit of truth and the spirit of error. </a:t>
            </a:r>
          </a:p>
          <a:p>
            <a:pPr>
              <a:lnSpc>
                <a:spcPct val="90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Jeremiah 1:17-19 </a:t>
            </a:r>
            <a:r>
              <a:rPr lang="en-US" sz="2600" dirty="0">
                <a:solidFill>
                  <a:schemeClr val="accent1">
                    <a:lumMod val="50000"/>
                  </a:schemeClr>
                </a:solidFill>
                <a:latin typeface="Tahoma" pitchFamily="34" charset="0"/>
                <a:ea typeface="Tahoma" pitchFamily="34" charset="0"/>
                <a:cs typeface="Tahoma" pitchFamily="34" charset="0"/>
              </a:rPr>
              <a:t> "Now, gird up your loins and arise, and speak to them all which I command you. Do not be dismayed before them, or I will dismay you before them. </a:t>
            </a:r>
            <a:br>
              <a:rPr lang="en-US" sz="2600" dirty="0">
                <a:solidFill>
                  <a:schemeClr val="accent1">
                    <a:lumMod val="50000"/>
                  </a:schemeClr>
                </a:solidFill>
                <a:latin typeface="Tahoma" pitchFamily="34" charset="0"/>
                <a:ea typeface="Tahoma" pitchFamily="34" charset="0"/>
                <a:cs typeface="Tahoma" pitchFamily="34" charset="0"/>
              </a:rPr>
            </a:br>
            <a:r>
              <a:rPr lang="en-US" sz="2600" dirty="0">
                <a:solidFill>
                  <a:schemeClr val="accent1">
                    <a:lumMod val="50000"/>
                  </a:schemeClr>
                </a:solidFill>
                <a:latin typeface="Tahoma" pitchFamily="34" charset="0"/>
                <a:ea typeface="Tahoma" pitchFamily="34" charset="0"/>
                <a:cs typeface="Tahoma" pitchFamily="34" charset="0"/>
              </a:rPr>
              <a:t>Now behold, I have made you today as a fortified city and as a pillar of iron and as walls of bronze against the whole land, to the kings of Judah, to its princes, to its priests and to the people of the land. They will fight against you,</a:t>
            </a:r>
          </a:p>
          <a:p>
            <a:pPr>
              <a:lnSpc>
                <a:spcPct val="90000"/>
              </a:lnSpc>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but they will not overcome you,</a:t>
            </a:r>
            <a:r>
              <a:rPr lang="en-US" sz="1000"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for I am with you</a:t>
            </a:r>
          </a:p>
          <a:p>
            <a:pPr>
              <a:lnSpc>
                <a:spcPct val="90000"/>
              </a:lnSpc>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to deliver you," declares the </a:t>
            </a:r>
            <a:r>
              <a:rPr lang="en-US" sz="2600" cap="small" dirty="0">
                <a:solidFill>
                  <a:schemeClr val="accent1">
                    <a:lumMod val="50000"/>
                  </a:schemeClr>
                </a:solidFill>
                <a:latin typeface="Tahoma" pitchFamily="34" charset="0"/>
                <a:ea typeface="Tahoma" pitchFamily="34" charset="0"/>
                <a:cs typeface="Tahoma" pitchFamily="34" charset="0"/>
              </a:rPr>
              <a:t>LORD</a:t>
            </a:r>
            <a:r>
              <a:rPr lang="en-US" sz="2600" dirty="0">
                <a:solidFill>
                  <a:schemeClr val="accent1">
                    <a:lumMod val="50000"/>
                  </a:schemeClr>
                </a:solidFill>
                <a:latin typeface="Tahoma" pitchFamily="34" charset="0"/>
                <a:ea typeface="Tahoma" pitchFamily="34" charset="0"/>
                <a:cs typeface="Tahoma" pitchFamily="34" charset="0"/>
              </a:rPr>
              <a:t>. </a:t>
            </a:r>
            <a:endParaRPr lang="en-US" sz="2600" b="1"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228600" y="152400"/>
            <a:ext cx="8610600" cy="914400"/>
          </a:xfrm>
        </p:spPr>
        <p:txBody>
          <a:bodyPr>
            <a:normAutofit/>
          </a:bodyPr>
          <a:lstStyle/>
          <a:p>
            <a:pPr algn="ctr"/>
            <a:r>
              <a:rPr lang="en-US" sz="4400" dirty="0">
                <a:solidFill>
                  <a:schemeClr val="accent1">
                    <a:lumMod val="50000"/>
                  </a:schemeClr>
                </a:solidFill>
                <a:latin typeface="Tahoma" pitchFamily="34" charset="0"/>
                <a:ea typeface="Tahoma" pitchFamily="34" charset="0"/>
                <a:cs typeface="Tahoma" pitchFamily="34" charset="0"/>
              </a:rPr>
              <a:t>THE KEY TO OVERCOMING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5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1 John 4:7-10 </a:t>
            </a:r>
            <a:r>
              <a:rPr lang="en-US" sz="2600" dirty="0">
                <a:solidFill>
                  <a:schemeClr val="accent1">
                    <a:lumMod val="50000"/>
                  </a:schemeClr>
                </a:solidFill>
                <a:latin typeface="Tahoma" pitchFamily="34" charset="0"/>
                <a:ea typeface="Tahoma" pitchFamily="34" charset="0"/>
                <a:cs typeface="Tahoma" pitchFamily="34" charset="0"/>
              </a:rPr>
              <a:t> Beloved, let us love one another, for love is from God; and everyone who loves is born of God and knows God. The one who does not love does not know God, for God is love. By this the love of God was manifested in us, that God has sent His only begotten Son into the world so that we might live through Him. In this is love, not that we loved God, but that He loved us and sent His Son </a:t>
            </a:r>
            <a:r>
              <a:rPr lang="en-US" sz="2600" i="1" dirty="0">
                <a:solidFill>
                  <a:schemeClr val="accent1">
                    <a:lumMod val="50000"/>
                  </a:schemeClr>
                </a:solidFill>
                <a:latin typeface="Tahoma" pitchFamily="34" charset="0"/>
                <a:ea typeface="Tahoma" pitchFamily="34" charset="0"/>
                <a:cs typeface="Tahoma" pitchFamily="34" charset="0"/>
              </a:rPr>
              <a:t>to be</a:t>
            </a:r>
            <a:r>
              <a:rPr lang="en-US" sz="2600" dirty="0">
                <a:solidFill>
                  <a:schemeClr val="accent1">
                    <a:lumMod val="50000"/>
                  </a:schemeClr>
                </a:solidFill>
                <a:latin typeface="Tahoma" pitchFamily="34" charset="0"/>
                <a:ea typeface="Tahoma" pitchFamily="34" charset="0"/>
                <a:cs typeface="Tahoma" pitchFamily="34" charset="0"/>
              </a:rPr>
              <a:t> the propitiation for our sins.</a:t>
            </a:r>
          </a:p>
          <a:p>
            <a:pPr>
              <a:lnSpc>
                <a:spcPct val="95000"/>
              </a:lnSpc>
              <a:spcBef>
                <a:spcPts val="0"/>
              </a:spcBef>
            </a:pPr>
            <a:r>
              <a:rPr lang="en-US" sz="2600" dirty="0">
                <a:solidFill>
                  <a:schemeClr val="accent1">
                    <a:lumMod val="50000"/>
                  </a:schemeClr>
                </a:solidFill>
                <a:latin typeface="Tahoma" pitchFamily="34" charset="0"/>
                <a:ea typeface="Tahoma" pitchFamily="34" charset="0"/>
                <a:cs typeface="Tahoma" pitchFamily="34" charset="0"/>
              </a:rPr>
              <a:t>Love comes from a regenerate nature (being born again) and fellowship with God</a:t>
            </a:r>
          </a:p>
          <a:p>
            <a:pPr>
              <a:lnSpc>
                <a:spcPct val="95000"/>
              </a:lnSpc>
              <a:spcBef>
                <a:spcPts val="0"/>
              </a:spcBef>
            </a:pPr>
            <a:r>
              <a:rPr lang="en-US" sz="2600" dirty="0">
                <a:solidFill>
                  <a:schemeClr val="accent1">
                    <a:lumMod val="50000"/>
                  </a:schemeClr>
                </a:solidFill>
                <a:latin typeface="Tahoma" pitchFamily="34" charset="0"/>
                <a:ea typeface="Tahoma" pitchFamily="34" charset="0"/>
                <a:cs typeface="Tahoma" pitchFamily="34" charset="0"/>
              </a:rPr>
              <a:t>Love is an initiative on God’s part</a:t>
            </a:r>
          </a:p>
          <a:p>
            <a:pPr>
              <a:lnSpc>
                <a:spcPct val="95000"/>
              </a:lnSpc>
              <a:spcBef>
                <a:spcPts val="0"/>
              </a:spcBef>
            </a:pPr>
            <a:r>
              <a:rPr lang="en-US" sz="2600" dirty="0">
                <a:solidFill>
                  <a:schemeClr val="accent1">
                    <a:lumMod val="50000"/>
                  </a:schemeClr>
                </a:solidFill>
                <a:latin typeface="Tahoma" pitchFamily="34" charset="0"/>
                <a:ea typeface="Tahoma" pitchFamily="34" charset="0"/>
                <a:cs typeface="Tahoma" pitchFamily="34" charset="0"/>
              </a:rPr>
              <a:t>Propitiation: </a:t>
            </a:r>
            <a:r>
              <a:rPr lang="en-US" sz="2600" i="1" dirty="0" err="1">
                <a:solidFill>
                  <a:schemeClr val="accent1">
                    <a:lumMod val="50000"/>
                  </a:schemeClr>
                </a:solidFill>
                <a:latin typeface="Tahoma" pitchFamily="34" charset="0"/>
                <a:ea typeface="Tahoma" pitchFamily="34" charset="0"/>
                <a:cs typeface="Tahoma" pitchFamily="34" charset="0"/>
              </a:rPr>
              <a:t>hilasmos</a:t>
            </a:r>
            <a:r>
              <a:rPr lang="en-US" sz="2600" i="1"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atonement </a:t>
            </a:r>
          </a:p>
          <a:p>
            <a:pPr>
              <a:lnSpc>
                <a:spcPct val="95000"/>
              </a:lnSpc>
              <a:spcBef>
                <a:spcPts val="0"/>
              </a:spcBef>
            </a:pPr>
            <a:r>
              <a:rPr lang="en-US" sz="2600" dirty="0">
                <a:solidFill>
                  <a:schemeClr val="accent1">
                    <a:lumMod val="50000"/>
                  </a:schemeClr>
                </a:solidFill>
                <a:latin typeface="Tahoma" pitchFamily="34" charset="0"/>
                <a:ea typeface="Tahoma" pitchFamily="34" charset="0"/>
                <a:cs typeface="Tahoma" pitchFamily="34" charset="0"/>
              </a:rPr>
              <a:t>Mercy seat: </a:t>
            </a:r>
            <a:r>
              <a:rPr lang="en-US" sz="2600" i="1" dirty="0" err="1">
                <a:solidFill>
                  <a:schemeClr val="accent1">
                    <a:lumMod val="50000"/>
                  </a:schemeClr>
                </a:solidFill>
                <a:latin typeface="Tahoma" pitchFamily="34" charset="0"/>
                <a:ea typeface="Tahoma" pitchFamily="34" charset="0"/>
                <a:cs typeface="Tahoma" pitchFamily="34" charset="0"/>
              </a:rPr>
              <a:t>hilasterion</a:t>
            </a:r>
            <a:r>
              <a:rPr lang="en-US" sz="2600" i="1"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the place of atonement</a:t>
            </a:r>
          </a:p>
          <a:p>
            <a:pPr>
              <a:lnSpc>
                <a:spcPct val="95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MANIFESTATION OF LOVE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762000"/>
          </a:xfrm>
        </p:spPr>
        <p:txBody>
          <a:bodyPr>
            <a:normAutofit/>
          </a:bodyPr>
          <a:lstStyle/>
          <a:p>
            <a:pPr algn="ctr"/>
            <a:r>
              <a:rPr lang="en-US" sz="4400" dirty="0">
                <a:solidFill>
                  <a:schemeClr val="accent1">
                    <a:lumMod val="50000"/>
                  </a:schemeClr>
                </a:solidFill>
              </a:rPr>
              <a:t>THE POWER OF CONFESSION</a:t>
            </a:r>
          </a:p>
        </p:txBody>
      </p:sp>
      <p:sp>
        <p:nvSpPr>
          <p:cNvPr id="4" name="Content Placeholder 3"/>
          <p:cNvSpPr>
            <a:spLocks noGrp="1"/>
          </p:cNvSpPr>
          <p:nvPr>
            <p:ph idx="1"/>
          </p:nvPr>
        </p:nvSpPr>
        <p:spPr>
          <a:xfrm>
            <a:off x="0" y="914400"/>
            <a:ext cx="9144000" cy="5943600"/>
          </a:xfrm>
        </p:spPr>
        <p:txBody>
          <a:bodyPr>
            <a:normAutofit/>
          </a:bodyPr>
          <a:lstStyle/>
          <a:p>
            <a:pPr>
              <a:lnSpc>
                <a:spcPct val="90000"/>
              </a:lnSpc>
            </a:pPr>
            <a:r>
              <a:rPr lang="en-US" sz="2600" b="1" dirty="0">
                <a:solidFill>
                  <a:schemeClr val="accent1">
                    <a:lumMod val="50000"/>
                  </a:schemeClr>
                </a:solidFill>
                <a:latin typeface="Tahoma" pitchFamily="34" charset="0"/>
                <a:ea typeface="Tahoma" pitchFamily="34" charset="0"/>
                <a:cs typeface="Tahoma" pitchFamily="34" charset="0"/>
              </a:rPr>
              <a:t>1 John 4:14-15  </a:t>
            </a:r>
            <a:r>
              <a:rPr lang="en-US" sz="2600" dirty="0">
                <a:solidFill>
                  <a:schemeClr val="accent1">
                    <a:lumMod val="50000"/>
                  </a:schemeClr>
                </a:solidFill>
                <a:latin typeface="Tahoma" pitchFamily="34" charset="0"/>
                <a:ea typeface="Tahoma" pitchFamily="34" charset="0"/>
                <a:cs typeface="Tahoma" pitchFamily="34" charset="0"/>
              </a:rPr>
              <a:t> We have seen and </a:t>
            </a:r>
            <a:r>
              <a:rPr lang="en-US" sz="2600" u="sng" dirty="0">
                <a:solidFill>
                  <a:schemeClr val="accent1">
                    <a:lumMod val="50000"/>
                  </a:schemeClr>
                </a:solidFill>
                <a:latin typeface="Tahoma" pitchFamily="34" charset="0"/>
                <a:ea typeface="Tahoma" pitchFamily="34" charset="0"/>
                <a:cs typeface="Tahoma" pitchFamily="34" charset="0"/>
              </a:rPr>
              <a:t>testify</a:t>
            </a:r>
            <a:r>
              <a:rPr lang="en-US" sz="2600" dirty="0">
                <a:solidFill>
                  <a:schemeClr val="accent1">
                    <a:lumMod val="50000"/>
                  </a:schemeClr>
                </a:solidFill>
                <a:latin typeface="Tahoma" pitchFamily="34" charset="0"/>
                <a:ea typeface="Tahoma" pitchFamily="34" charset="0"/>
                <a:cs typeface="Tahoma" pitchFamily="34" charset="0"/>
              </a:rPr>
              <a:t> that the Father has sent the Son </a:t>
            </a:r>
            <a:r>
              <a:rPr lang="en-US" sz="2600" i="1" dirty="0">
                <a:solidFill>
                  <a:schemeClr val="accent1">
                    <a:lumMod val="50000"/>
                  </a:schemeClr>
                </a:solidFill>
                <a:latin typeface="Tahoma" pitchFamily="34" charset="0"/>
                <a:ea typeface="Tahoma" pitchFamily="34" charset="0"/>
                <a:cs typeface="Tahoma" pitchFamily="34" charset="0"/>
              </a:rPr>
              <a:t>to be</a:t>
            </a:r>
            <a:r>
              <a:rPr lang="en-US" sz="2600" dirty="0">
                <a:solidFill>
                  <a:schemeClr val="accent1">
                    <a:lumMod val="50000"/>
                  </a:schemeClr>
                </a:solidFill>
                <a:latin typeface="Tahoma" pitchFamily="34" charset="0"/>
                <a:ea typeface="Tahoma" pitchFamily="34" charset="0"/>
                <a:cs typeface="Tahoma" pitchFamily="34" charset="0"/>
              </a:rPr>
              <a:t> the Savior of the world. </a:t>
            </a:r>
            <a:br>
              <a:rPr lang="en-US" sz="2600" dirty="0">
                <a:solidFill>
                  <a:schemeClr val="accent1">
                    <a:lumMod val="50000"/>
                  </a:schemeClr>
                </a:solidFill>
                <a:latin typeface="Tahoma" pitchFamily="34" charset="0"/>
                <a:ea typeface="Tahoma" pitchFamily="34" charset="0"/>
                <a:cs typeface="Tahoma" pitchFamily="34" charset="0"/>
              </a:rPr>
            </a:br>
            <a:r>
              <a:rPr lang="en-US" sz="2600" dirty="0">
                <a:solidFill>
                  <a:schemeClr val="accent1">
                    <a:lumMod val="50000"/>
                  </a:schemeClr>
                </a:solidFill>
                <a:latin typeface="Tahoma" pitchFamily="34" charset="0"/>
                <a:ea typeface="Tahoma" pitchFamily="34" charset="0"/>
                <a:cs typeface="Tahoma" pitchFamily="34" charset="0"/>
              </a:rPr>
              <a:t>Whoever confesses that Jesus is the Son of God, God abides in him, and he in God. </a:t>
            </a:r>
          </a:p>
          <a:p>
            <a:pPr>
              <a:lnSpc>
                <a:spcPct val="90000"/>
              </a:lnSpc>
            </a:pPr>
            <a:r>
              <a:rPr lang="en-US" sz="2600" dirty="0">
                <a:solidFill>
                  <a:schemeClr val="accent1">
                    <a:lumMod val="50000"/>
                  </a:schemeClr>
                </a:solidFill>
                <a:latin typeface="Tahoma" pitchFamily="34" charset="0"/>
                <a:ea typeface="Tahoma" pitchFamily="34" charset="0"/>
                <a:cs typeface="Tahoma" pitchFamily="34" charset="0"/>
              </a:rPr>
              <a:t>Testify: </a:t>
            </a:r>
            <a:r>
              <a:rPr lang="en-US" sz="2600" i="1" dirty="0" err="1">
                <a:solidFill>
                  <a:schemeClr val="accent1">
                    <a:lumMod val="50000"/>
                  </a:schemeClr>
                </a:solidFill>
                <a:latin typeface="Tahoma" pitchFamily="34" charset="0"/>
                <a:ea typeface="Tahoma" pitchFamily="34" charset="0"/>
                <a:cs typeface="Tahoma" pitchFamily="34" charset="0"/>
              </a:rPr>
              <a:t>martureo</a:t>
            </a:r>
            <a:r>
              <a:rPr lang="en-US" sz="2600" i="1" dirty="0">
                <a:solidFill>
                  <a:schemeClr val="accent1">
                    <a:lumMod val="50000"/>
                  </a:schemeClr>
                </a:solidFill>
                <a:latin typeface="Tahoma" pitchFamily="34" charset="0"/>
                <a:ea typeface="Tahoma" pitchFamily="34" charset="0"/>
                <a:cs typeface="Tahoma" pitchFamily="34" charset="0"/>
              </a:rPr>
              <a:t>:</a:t>
            </a:r>
            <a:r>
              <a:rPr lang="en-US" sz="2600" dirty="0">
                <a:solidFill>
                  <a:schemeClr val="accent1">
                    <a:lumMod val="50000"/>
                  </a:schemeClr>
                </a:solidFill>
                <a:latin typeface="Tahoma" pitchFamily="34" charset="0"/>
                <a:ea typeface="Tahoma" pitchFamily="34" charset="0"/>
                <a:cs typeface="Tahoma" pitchFamily="34" charset="0"/>
              </a:rPr>
              <a:t> to give an account; to bear witness; to give (or be) evidence</a:t>
            </a:r>
          </a:p>
          <a:p>
            <a:pPr>
              <a:lnSpc>
                <a:spcPct val="90000"/>
              </a:lnSpc>
              <a:spcBef>
                <a:spcPts val="0"/>
              </a:spcBef>
            </a:pPr>
            <a:r>
              <a:rPr lang="en-US" sz="2600" b="1" dirty="0">
                <a:solidFill>
                  <a:schemeClr val="accent1">
                    <a:lumMod val="50000"/>
                  </a:schemeClr>
                </a:solidFill>
                <a:latin typeface="Tahoma" pitchFamily="34" charset="0"/>
                <a:ea typeface="Tahoma" pitchFamily="34" charset="0"/>
                <a:cs typeface="Tahoma" pitchFamily="34" charset="0"/>
              </a:rPr>
              <a:t>Revelation 12:10-11 </a:t>
            </a:r>
            <a:r>
              <a:rPr lang="en-US" sz="2600" dirty="0">
                <a:solidFill>
                  <a:schemeClr val="accent1">
                    <a:lumMod val="50000"/>
                  </a:schemeClr>
                </a:solidFill>
                <a:latin typeface="Tahoma" pitchFamily="34" charset="0"/>
                <a:ea typeface="Tahoma" pitchFamily="34" charset="0"/>
                <a:cs typeface="Tahoma" pitchFamily="34" charset="0"/>
              </a:rPr>
              <a:t> Then I heard a loud voice in heaven, saying, "Now the salvation, and the power, and the kingdom of our God and the authority of His Christ have come, for the accuser of our brethren has been thrown down, he who accuses them before our God day and night. And they overcame him because of the </a:t>
            </a:r>
            <a:r>
              <a:rPr lang="en-US" sz="2600" b="1" dirty="0">
                <a:solidFill>
                  <a:schemeClr val="accent1">
                    <a:lumMod val="50000"/>
                  </a:schemeClr>
                </a:solidFill>
                <a:latin typeface="Tahoma" pitchFamily="34" charset="0"/>
                <a:ea typeface="Tahoma" pitchFamily="34" charset="0"/>
                <a:cs typeface="Tahoma" pitchFamily="34" charset="0"/>
              </a:rPr>
              <a:t>blood</a:t>
            </a:r>
            <a:r>
              <a:rPr lang="en-US" sz="2600" dirty="0">
                <a:solidFill>
                  <a:schemeClr val="accent1">
                    <a:lumMod val="50000"/>
                  </a:schemeClr>
                </a:solidFill>
                <a:latin typeface="Tahoma" pitchFamily="34" charset="0"/>
                <a:ea typeface="Tahoma" pitchFamily="34" charset="0"/>
                <a:cs typeface="Tahoma" pitchFamily="34" charset="0"/>
              </a:rPr>
              <a:t> of the Lamb and because of the </a:t>
            </a:r>
            <a:r>
              <a:rPr lang="en-US" sz="2600" b="1" dirty="0">
                <a:solidFill>
                  <a:schemeClr val="accent1">
                    <a:lumMod val="50000"/>
                  </a:schemeClr>
                </a:solidFill>
                <a:latin typeface="Tahoma" pitchFamily="34" charset="0"/>
                <a:ea typeface="Tahoma" pitchFamily="34" charset="0"/>
                <a:cs typeface="Tahoma" pitchFamily="34" charset="0"/>
              </a:rPr>
              <a:t>word of their testimony, </a:t>
            </a:r>
            <a:r>
              <a:rPr lang="en-US" sz="2600" dirty="0">
                <a:solidFill>
                  <a:schemeClr val="accent1">
                    <a:lumMod val="50000"/>
                  </a:schemeClr>
                </a:solidFill>
                <a:latin typeface="Tahoma" pitchFamily="34" charset="0"/>
                <a:ea typeface="Tahoma" pitchFamily="34" charset="0"/>
                <a:cs typeface="Tahoma" pitchFamily="34" charset="0"/>
              </a:rPr>
              <a:t>and they did not love their life even when </a:t>
            </a:r>
          </a:p>
          <a:p>
            <a:pPr>
              <a:lnSpc>
                <a:spcPct val="90000"/>
              </a:lnSpc>
              <a:spcBef>
                <a:spcPts val="0"/>
              </a:spcBef>
              <a:buNone/>
            </a:pPr>
            <a:r>
              <a:rPr lang="en-US" sz="2600" dirty="0">
                <a:solidFill>
                  <a:schemeClr val="accent1">
                    <a:lumMod val="50000"/>
                  </a:schemeClr>
                </a:solidFill>
                <a:latin typeface="Tahoma" pitchFamily="34" charset="0"/>
                <a:ea typeface="Tahoma" pitchFamily="34" charset="0"/>
                <a:cs typeface="Tahoma" pitchFamily="34" charset="0"/>
              </a:rPr>
              <a:t>                  faced with death.” </a:t>
            </a:r>
          </a:p>
          <a:p>
            <a:pPr>
              <a:lnSpc>
                <a:spcPct val="90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a:p>
            <a:pPr>
              <a:lnSpc>
                <a:spcPct val="90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spcAft>
                <a:spcPts val="400"/>
              </a:spcAft>
            </a:pPr>
            <a:r>
              <a:rPr lang="en-US" sz="2600" b="1" dirty="0">
                <a:solidFill>
                  <a:schemeClr val="accent1">
                    <a:lumMod val="50000"/>
                  </a:schemeClr>
                </a:solidFill>
                <a:latin typeface="Tahoma" pitchFamily="34" charset="0"/>
                <a:ea typeface="Tahoma" pitchFamily="34" charset="0"/>
                <a:cs typeface="Tahoma" pitchFamily="34" charset="0"/>
              </a:rPr>
              <a:t>1 John 4:15-17 </a:t>
            </a:r>
            <a:r>
              <a:rPr lang="en-US" sz="2600" baseline="30000"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 Whoever confesses that Jesus is the Son of God, God abides in him, and he in God. We have come to know and have believed the love which God has for us. God is love, and the one who abides in love abides in God, and God abides in him. By this, love is </a:t>
            </a:r>
            <a:r>
              <a:rPr lang="en-US" sz="2600" u="sng" dirty="0">
                <a:solidFill>
                  <a:schemeClr val="accent1">
                    <a:lumMod val="50000"/>
                  </a:schemeClr>
                </a:solidFill>
                <a:latin typeface="Tahoma" pitchFamily="34" charset="0"/>
                <a:ea typeface="Tahoma" pitchFamily="34" charset="0"/>
                <a:cs typeface="Tahoma" pitchFamily="34" charset="0"/>
              </a:rPr>
              <a:t>perfected</a:t>
            </a:r>
            <a:r>
              <a:rPr lang="en-US" sz="2600" dirty="0">
                <a:solidFill>
                  <a:schemeClr val="accent1">
                    <a:lumMod val="50000"/>
                  </a:schemeClr>
                </a:solidFill>
                <a:latin typeface="Tahoma" pitchFamily="34" charset="0"/>
                <a:ea typeface="Tahoma" pitchFamily="34" charset="0"/>
                <a:cs typeface="Tahoma" pitchFamily="34" charset="0"/>
              </a:rPr>
              <a:t> with us, so that we may have confidence in the day of judgment; because as He is, so also are we in this world.</a:t>
            </a:r>
          </a:p>
          <a:p>
            <a:pPr>
              <a:lnSpc>
                <a:spcPct val="90000"/>
              </a:lnSpc>
              <a:spcBef>
                <a:spcPts val="0"/>
              </a:spcBef>
              <a:spcAft>
                <a:spcPts val="400"/>
              </a:spcAft>
            </a:pPr>
            <a:r>
              <a:rPr lang="en-US" sz="2600" dirty="0">
                <a:solidFill>
                  <a:schemeClr val="accent1">
                    <a:lumMod val="50000"/>
                  </a:schemeClr>
                </a:solidFill>
                <a:latin typeface="Tahoma" pitchFamily="34" charset="0"/>
                <a:ea typeface="Tahoma" pitchFamily="34" charset="0"/>
                <a:cs typeface="Tahoma" pitchFamily="34" charset="0"/>
              </a:rPr>
              <a:t>Perfected: </a:t>
            </a:r>
            <a:r>
              <a:rPr lang="en-US" sz="2600" i="1" dirty="0" err="1">
                <a:solidFill>
                  <a:schemeClr val="accent1">
                    <a:lumMod val="50000"/>
                  </a:schemeClr>
                </a:solidFill>
                <a:latin typeface="Tahoma" pitchFamily="34" charset="0"/>
                <a:ea typeface="Tahoma" pitchFamily="34" charset="0"/>
                <a:cs typeface="Tahoma" pitchFamily="34" charset="0"/>
              </a:rPr>
              <a:t>telios</a:t>
            </a:r>
            <a:r>
              <a:rPr lang="en-US" sz="2600" i="1"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to bring to completion </a:t>
            </a:r>
          </a:p>
          <a:p>
            <a:pPr>
              <a:lnSpc>
                <a:spcPct val="90000"/>
              </a:lnSpc>
              <a:spcBef>
                <a:spcPts val="0"/>
              </a:spcBef>
              <a:spcAft>
                <a:spcPts val="400"/>
              </a:spcAft>
            </a:pPr>
            <a:r>
              <a:rPr lang="en-US" sz="2600" b="1" dirty="0">
                <a:solidFill>
                  <a:schemeClr val="accent1">
                    <a:lumMod val="50000"/>
                  </a:schemeClr>
                </a:solidFill>
                <a:latin typeface="Tahoma" pitchFamily="34" charset="0"/>
                <a:ea typeface="Tahoma" pitchFamily="34" charset="0"/>
                <a:cs typeface="Tahoma" pitchFamily="34" charset="0"/>
              </a:rPr>
              <a:t>2 Corinthians 5:10 </a:t>
            </a:r>
            <a:r>
              <a:rPr lang="en-US" sz="2600" dirty="0">
                <a:solidFill>
                  <a:schemeClr val="accent1">
                    <a:lumMod val="50000"/>
                  </a:schemeClr>
                </a:solidFill>
                <a:latin typeface="Tahoma" pitchFamily="34" charset="0"/>
                <a:ea typeface="Tahoma" pitchFamily="34" charset="0"/>
                <a:cs typeface="Tahoma" pitchFamily="34" charset="0"/>
              </a:rPr>
              <a:t> For we must all appear before the judgment seat of Christ, so that each one may be recompensed for his deeds in the body, according to what he has done, whether good or bad. </a:t>
            </a:r>
          </a:p>
          <a:p>
            <a:pPr>
              <a:lnSpc>
                <a:spcPct val="90000"/>
              </a:lnSpc>
              <a:spcBef>
                <a:spcPts val="0"/>
              </a:spcBef>
              <a:spcAft>
                <a:spcPts val="400"/>
              </a:spcAft>
            </a:pPr>
            <a:r>
              <a:rPr lang="en-US" sz="2600" dirty="0">
                <a:solidFill>
                  <a:schemeClr val="accent1">
                    <a:lumMod val="50000"/>
                  </a:schemeClr>
                </a:solidFill>
                <a:latin typeface="Tahoma" pitchFamily="34" charset="0"/>
                <a:ea typeface="Tahoma" pitchFamily="34" charset="0"/>
                <a:cs typeface="Tahoma" pitchFamily="34" charset="0"/>
              </a:rPr>
              <a:t>Recompensed: </a:t>
            </a:r>
            <a:r>
              <a:rPr lang="en-US" sz="2600" i="1" dirty="0" err="1">
                <a:solidFill>
                  <a:schemeClr val="accent1">
                    <a:lumMod val="50000"/>
                  </a:schemeClr>
                </a:solidFill>
                <a:latin typeface="Tahoma" pitchFamily="34" charset="0"/>
                <a:ea typeface="Tahoma" pitchFamily="34" charset="0"/>
                <a:cs typeface="Tahoma" pitchFamily="34" charset="0"/>
              </a:rPr>
              <a:t>komizo</a:t>
            </a:r>
            <a:r>
              <a:rPr lang="en-US" sz="2600" i="1" dirty="0">
                <a:solidFill>
                  <a:schemeClr val="accent1">
                    <a:lumMod val="50000"/>
                  </a:schemeClr>
                </a:solidFill>
                <a:latin typeface="Tahoma" pitchFamily="34" charset="0"/>
                <a:ea typeface="Tahoma" pitchFamily="34" charset="0"/>
                <a:cs typeface="Tahoma" pitchFamily="34" charset="0"/>
              </a:rPr>
              <a:t>: </a:t>
            </a:r>
            <a:r>
              <a:rPr lang="en-US" sz="2600" dirty="0">
                <a:solidFill>
                  <a:schemeClr val="accent1">
                    <a:lumMod val="50000"/>
                  </a:schemeClr>
                </a:solidFill>
                <a:latin typeface="Tahoma" pitchFamily="34" charset="0"/>
                <a:ea typeface="Tahoma" pitchFamily="34" charset="0"/>
                <a:cs typeface="Tahoma" pitchFamily="34" charset="0"/>
              </a:rPr>
              <a:t>to receive back to be provided for</a:t>
            </a:r>
          </a:p>
          <a:p>
            <a:pPr>
              <a:lnSpc>
                <a:spcPct val="90000"/>
              </a:lnSpc>
              <a:spcBef>
                <a:spcPts val="0"/>
              </a:spcBef>
              <a:spcAft>
                <a:spcPts val="400"/>
              </a:spcAft>
            </a:pPr>
            <a:br>
              <a:rPr lang="en-US" sz="2600" dirty="0">
                <a:solidFill>
                  <a:schemeClr val="accent1">
                    <a:lumMod val="50000"/>
                  </a:schemeClr>
                </a:solidFill>
                <a:latin typeface="Tahoma" pitchFamily="34" charset="0"/>
                <a:ea typeface="Tahoma" pitchFamily="34" charset="0"/>
                <a:cs typeface="Tahoma" pitchFamily="34" charset="0"/>
              </a:rPr>
            </a:br>
            <a:endParaRPr lang="en-US" sz="2600" dirty="0">
              <a:solidFill>
                <a:schemeClr val="accent1">
                  <a:lumMod val="50000"/>
                </a:schemeClr>
              </a:solidFill>
              <a:latin typeface="Tahoma" pitchFamily="34" charset="0"/>
              <a:ea typeface="Tahoma" pitchFamily="34" charset="0"/>
              <a:cs typeface="Tahoma" pitchFamily="34" charset="0"/>
            </a:endParaRPr>
          </a:p>
          <a:p>
            <a:pPr>
              <a:lnSpc>
                <a:spcPct val="90000"/>
              </a:lnSpc>
              <a:spcBef>
                <a:spcPts val="0"/>
              </a:spcBef>
              <a:spcAft>
                <a:spcPts val="400"/>
              </a:spcAft>
            </a:pP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10668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PERFECTED LOVE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2976</TotalTime>
  <Words>1722</Words>
  <Application>Microsoft Office PowerPoint</Application>
  <PresentationFormat>On-screen Show (4:3)</PresentationFormat>
  <Paragraphs>70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Lucida Sans Unicode</vt:lpstr>
      <vt:lpstr>Tahoma</vt:lpstr>
      <vt:lpstr>Verdana</vt:lpstr>
      <vt:lpstr>Wingdings 2</vt:lpstr>
      <vt:lpstr>Wingdings 3</vt:lpstr>
      <vt:lpstr>Concourse</vt:lpstr>
      <vt:lpstr>JoLynn Gower Summer 2021 493-6151 jgower@guardingthetruth.org</vt:lpstr>
      <vt:lpstr>WORD FOR THE JOURNEY</vt:lpstr>
      <vt:lpstr>THE COMMAND</vt:lpstr>
      <vt:lpstr>SPIRITUAL PERCEPTION</vt:lpstr>
      <vt:lpstr>BEING POSITIONED</vt:lpstr>
      <vt:lpstr>THE KEY TO OVERCOMING</vt:lpstr>
      <vt:lpstr>MANIFESTATION OF LOVE</vt:lpstr>
      <vt:lpstr>THE POWER OF CONFESSION</vt:lpstr>
      <vt:lpstr>PERFECTED LOVE</vt:lpstr>
      <vt:lpstr>ORIGIN OF FEAR</vt:lpstr>
      <vt:lpstr>LOVE DEFINED</vt:lpstr>
      <vt:lpstr>OPPOSITION FROM THE FLESH</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Fall 2015 493-6151 jgower@guardingthetruth.org</dc:title>
  <dc:creator>JoLynn Rees</dc:creator>
  <cp:lastModifiedBy>Gower</cp:lastModifiedBy>
  <cp:revision>15</cp:revision>
  <cp:lastPrinted>2021-07-03T18:16:13Z</cp:lastPrinted>
  <dcterms:created xsi:type="dcterms:W3CDTF">2015-09-06T18:58:25Z</dcterms:created>
  <dcterms:modified xsi:type="dcterms:W3CDTF">2021-07-12T20:09:26Z</dcterms:modified>
</cp:coreProperties>
</file>