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62" r:id="rId3"/>
    <p:sldId id="257" r:id="rId4"/>
    <p:sldId id="268" r:id="rId5"/>
    <p:sldId id="263" r:id="rId6"/>
    <p:sldId id="264" r:id="rId7"/>
    <p:sldId id="269" r:id="rId8"/>
    <p:sldId id="258" r:id="rId9"/>
    <p:sldId id="259" r:id="rId10"/>
    <p:sldId id="260" r:id="rId11"/>
    <p:sldId id="261" r:id="rId12"/>
    <p:sldId id="265" r:id="rId13"/>
    <p:sldId id="266" r:id="rId14"/>
    <p:sldId id="270" r:id="rId15"/>
    <p:sldId id="267" r:id="rId1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689" autoAdjust="0"/>
  </p:normalViewPr>
  <p:slideViewPr>
    <p:cSldViewPr>
      <p:cViewPr varScale="1">
        <p:scale>
          <a:sx n="51" d="100"/>
          <a:sy n="51" d="100"/>
        </p:scale>
        <p:origin x="1392"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sz="quarter" idx="1"/>
          </p:nvPr>
        </p:nvSpPr>
        <p:spPr>
          <a:xfrm>
            <a:off x="4023782" y="0"/>
            <a:ext cx="3077103" cy="469011"/>
          </a:xfrm>
          <a:prstGeom prst="rect">
            <a:avLst/>
          </a:prstGeom>
        </p:spPr>
        <p:txBody>
          <a:bodyPr vert="horz" lIns="93589" tIns="46794" rIns="93589" bIns="46794" rtlCol="0"/>
          <a:lstStyle>
            <a:lvl1pPr algn="r">
              <a:defRPr sz="1200"/>
            </a:lvl1pPr>
          </a:lstStyle>
          <a:p>
            <a:fld id="{921D4170-0263-49D6-85A9-D9892A6F414A}" type="datetimeFigureOut">
              <a:rPr lang="en-US" smtClean="0"/>
              <a:pPr/>
              <a:t>6/20/2021</a:t>
            </a:fld>
            <a:endParaRPr lang="en-US"/>
          </a:p>
        </p:txBody>
      </p:sp>
      <p:sp>
        <p:nvSpPr>
          <p:cNvPr id="4" name="Footer Placeholder 3"/>
          <p:cNvSpPr>
            <a:spLocks noGrp="1"/>
          </p:cNvSpPr>
          <p:nvPr>
            <p:ph type="ftr" sz="quarter" idx="2"/>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5" name="Slide Number Placeholder 4"/>
          <p:cNvSpPr>
            <a:spLocks noGrp="1"/>
          </p:cNvSpPr>
          <p:nvPr>
            <p:ph type="sldNum" sz="quarter" idx="3"/>
          </p:nvPr>
        </p:nvSpPr>
        <p:spPr>
          <a:xfrm>
            <a:off x="4023782" y="8917812"/>
            <a:ext cx="3077103" cy="469011"/>
          </a:xfrm>
          <a:prstGeom prst="rect">
            <a:avLst/>
          </a:prstGeom>
        </p:spPr>
        <p:txBody>
          <a:bodyPr vert="horz" lIns="93589" tIns="46794" rIns="93589" bIns="46794" rtlCol="0" anchor="b"/>
          <a:lstStyle>
            <a:lvl1pPr algn="r">
              <a:defRPr sz="1200"/>
            </a:lvl1pPr>
          </a:lstStyle>
          <a:p>
            <a:fld id="{616E2380-62E2-4118-AB53-FE8B2CF9083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642779F-5C9F-4F2D-B73D-F62AAD34DD2D}" type="datetimeFigureOut">
              <a:rPr lang="en-US" smtClean="0"/>
              <a:pPr/>
              <a:t>6/20/2021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333AC39-BE40-44CE-98F3-4B7C4768B2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42779F-5C9F-4F2D-B73D-F62AAD34DD2D}" type="datetimeFigureOut">
              <a:rPr lang="en-US" smtClean="0"/>
              <a:pPr/>
              <a:t>6/20/2021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42779F-5C9F-4F2D-B73D-F62AAD34DD2D}" type="datetimeFigureOut">
              <a:rPr lang="en-US" smtClean="0"/>
              <a:pPr/>
              <a:t>6/20/2021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42779F-5C9F-4F2D-B73D-F62AAD34DD2D}" type="datetimeFigureOut">
              <a:rPr lang="en-US" smtClean="0"/>
              <a:pPr/>
              <a:t>6/20/2021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642779F-5C9F-4F2D-B73D-F62AAD34DD2D}" type="datetimeFigureOut">
              <a:rPr lang="en-US" smtClean="0"/>
              <a:pPr/>
              <a:t>6/20/2021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33AC39-BE40-44CE-98F3-4B7C4768B26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2779F-5C9F-4F2D-B73D-F62AAD34DD2D}" type="datetimeFigureOut">
              <a:rPr lang="en-US" smtClean="0"/>
              <a:pPr/>
              <a:t>6/20/2021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642779F-5C9F-4F2D-B73D-F62AAD34DD2D}" type="datetimeFigureOut">
              <a:rPr lang="en-US" smtClean="0"/>
              <a:pPr/>
              <a:t>6/20/2021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642779F-5C9F-4F2D-B73D-F62AAD34DD2D}" type="datetimeFigureOut">
              <a:rPr lang="en-US" smtClean="0"/>
              <a:pPr/>
              <a:t>6/20/2021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333AC39-BE40-44CE-98F3-4B7C4768B26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642779F-5C9F-4F2D-B73D-F62AAD34DD2D}" type="datetimeFigureOut">
              <a:rPr lang="en-US" smtClean="0"/>
              <a:pPr/>
              <a:t>6/20/2021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33AC39-BE40-44CE-98F3-4B7C4768B2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57600"/>
            <a:ext cx="7772400" cy="1295400"/>
          </a:xfrm>
        </p:spPr>
        <p:txBody>
          <a:bodyPr>
            <a:normAutofit fontScale="90000"/>
          </a:bodyPr>
          <a:lstStyle/>
          <a:p>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JoLynn Gower</a:t>
            </a: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Spring 2021</a:t>
            </a: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493-6151</a:t>
            </a:r>
            <a:br>
              <a:rPr lang="en-US" sz="2000" dirty="0">
                <a:solidFill>
                  <a:schemeClr val="tx1"/>
                </a:solidFill>
                <a:effectLst>
                  <a:outerShdw blurRad="38100" dist="38100" dir="2700000" algn="tl" rotWithShape="0">
                    <a:srgbClr val="000000">
                      <a:alpha val="43137"/>
                    </a:srgbClr>
                  </a:outerShdw>
                </a:effectLst>
                <a:latin typeface="Tahoma" pitchFamily="34" charset="0"/>
                <a:ea typeface="Tahoma" pitchFamily="34" charset="0"/>
                <a:cs typeface="Tahoma" pitchFamily="34" charset="0"/>
              </a:rPr>
            </a:br>
            <a:r>
              <a:rPr lang="en-US" sz="20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jgower@guardingthetruth.org</a:t>
            </a:r>
          </a:p>
        </p:txBody>
      </p:sp>
      <p:sp>
        <p:nvSpPr>
          <p:cNvPr id="3" name="TextBox 2">
            <a:extLst>
              <a:ext uri="{FF2B5EF4-FFF2-40B4-BE49-F238E27FC236}">
                <a16:creationId xmlns:a16="http://schemas.microsoft.com/office/drawing/2014/main" id="{7CFAFCB7-F47F-42A8-A6C1-E3B32945BA20}"/>
              </a:ext>
            </a:extLst>
          </p:cNvPr>
          <p:cNvSpPr txBox="1"/>
          <p:nvPr/>
        </p:nvSpPr>
        <p:spPr>
          <a:xfrm>
            <a:off x="2667000" y="1371600"/>
            <a:ext cx="4105611" cy="1569660"/>
          </a:xfrm>
          <a:prstGeom prst="rect">
            <a:avLst/>
          </a:prstGeom>
          <a:noFill/>
        </p:spPr>
        <p:txBody>
          <a:bodyPr wrap="non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THE EPISTLES</a:t>
            </a:r>
          </a:p>
          <a:p>
            <a:pPr algn="ctr"/>
            <a:r>
              <a:rPr lang="en-US" sz="4800" dirty="0">
                <a:latin typeface="Tahoma" panose="020B0604030504040204" pitchFamily="34" charset="0"/>
                <a:ea typeface="Tahoma" panose="020B0604030504040204" pitchFamily="34" charset="0"/>
                <a:cs typeface="Tahoma" panose="020B0604030504040204" pitchFamily="34" charset="0"/>
              </a:rPr>
              <a:t>OF JOHN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066800"/>
          </a:xfrm>
        </p:spPr>
        <p:txBody>
          <a:bodyPr>
            <a:normAutofit/>
          </a:bodyPr>
          <a:lstStyle/>
          <a:p>
            <a:pPr algn="ctr"/>
            <a:r>
              <a:rPr lang="en-US" sz="4800" b="0" spc="-150" dirty="0">
                <a:solidFill>
                  <a:schemeClr val="tx1"/>
                </a:solidFill>
                <a:effectLst/>
                <a:latin typeface="Tahoma" panose="020B0604030504040204" pitchFamily="34" charset="0"/>
                <a:ea typeface="Tahoma" panose="020B0604030504040204" pitchFamily="34" charset="0"/>
                <a:cs typeface="Tahoma" panose="020B0604030504040204" pitchFamily="34" charset="0"/>
              </a:rPr>
              <a:t>ANTICHRIST</a:t>
            </a:r>
            <a:r>
              <a:rPr lang="en-US" sz="48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 EMPOWERMENT</a:t>
            </a:r>
          </a:p>
        </p:txBody>
      </p:sp>
      <p:sp>
        <p:nvSpPr>
          <p:cNvPr id="4" name="Content Placeholder 3"/>
          <p:cNvSpPr>
            <a:spLocks noGrp="1"/>
          </p:cNvSpPr>
          <p:nvPr>
            <p:ph idx="1"/>
          </p:nvPr>
        </p:nvSpPr>
        <p:spPr>
          <a:xfrm>
            <a:off x="0" y="914400"/>
            <a:ext cx="9144000" cy="5943600"/>
          </a:xfrm>
        </p:spPr>
        <p:txBody>
          <a:bodyPr>
            <a:noAutofit/>
          </a:bodyPr>
          <a:lstStyle/>
          <a:p>
            <a:pPr>
              <a:lnSpc>
                <a:spcPct val="90000"/>
              </a:lnSpc>
              <a:spcBef>
                <a:spcPts val="200"/>
              </a:spcBef>
            </a:pPr>
            <a:r>
              <a:rPr lang="en-US" b="1" dirty="0">
                <a:latin typeface="Tahoma" pitchFamily="34" charset="0"/>
                <a:ea typeface="Tahoma" pitchFamily="34" charset="0"/>
                <a:cs typeface="Tahoma" pitchFamily="34" charset="0"/>
              </a:rPr>
              <a:t>Revelation 13:1 </a:t>
            </a:r>
            <a:r>
              <a:rPr lang="en-US" dirty="0">
                <a:latin typeface="Tahoma" pitchFamily="34" charset="0"/>
                <a:ea typeface="Tahoma" pitchFamily="34" charset="0"/>
                <a:cs typeface="Tahoma" pitchFamily="34" charset="0"/>
              </a:rPr>
              <a:t> And the dragon stood on the sand of the seashore. Then I saw a beast coming up out of the </a:t>
            </a:r>
            <a:r>
              <a:rPr lang="en-US" spc="-150" dirty="0">
                <a:latin typeface="Tahoma" pitchFamily="34" charset="0"/>
                <a:ea typeface="Tahoma" pitchFamily="34" charset="0"/>
                <a:cs typeface="Tahoma" pitchFamily="34" charset="0"/>
              </a:rPr>
              <a:t>sea, </a:t>
            </a:r>
            <a:r>
              <a:rPr lang="en-US" dirty="0">
                <a:latin typeface="Tahoma" pitchFamily="34" charset="0"/>
                <a:ea typeface="Tahoma" pitchFamily="34" charset="0"/>
                <a:cs typeface="Tahoma" pitchFamily="34" charset="0"/>
              </a:rPr>
              <a:t>having ten </a:t>
            </a:r>
            <a:r>
              <a:rPr lang="en-US" spc="-150" dirty="0">
                <a:latin typeface="Tahoma" pitchFamily="34" charset="0"/>
                <a:ea typeface="Tahoma" pitchFamily="34" charset="0"/>
                <a:cs typeface="Tahoma" pitchFamily="34" charset="0"/>
              </a:rPr>
              <a:t>horns and </a:t>
            </a:r>
            <a:r>
              <a:rPr lang="en-US" dirty="0">
                <a:latin typeface="Tahoma" pitchFamily="34" charset="0"/>
                <a:ea typeface="Tahoma" pitchFamily="34" charset="0"/>
                <a:cs typeface="Tahoma" pitchFamily="34" charset="0"/>
              </a:rPr>
              <a:t>seven heads; on his horns w</a:t>
            </a:r>
            <a:r>
              <a:rPr lang="en-US" i="1" dirty="0">
                <a:latin typeface="Tahoma" pitchFamily="34" charset="0"/>
                <a:ea typeface="Tahoma" pitchFamily="34" charset="0"/>
                <a:cs typeface="Tahoma" pitchFamily="34" charset="0"/>
              </a:rPr>
              <a:t>ere</a:t>
            </a:r>
            <a:r>
              <a:rPr lang="en-US" dirty="0">
                <a:latin typeface="Tahoma" pitchFamily="34" charset="0"/>
                <a:ea typeface="Tahoma" pitchFamily="34" charset="0"/>
                <a:cs typeface="Tahoma" pitchFamily="34" charset="0"/>
              </a:rPr>
              <a:t> ten diadems; on his heads </a:t>
            </a:r>
            <a:r>
              <a:rPr lang="en-US" i="1" dirty="0">
                <a:latin typeface="Tahoma" pitchFamily="34" charset="0"/>
                <a:ea typeface="Tahoma" pitchFamily="34" charset="0"/>
                <a:cs typeface="Tahoma" pitchFamily="34" charset="0"/>
              </a:rPr>
              <a:t>were</a:t>
            </a:r>
            <a:r>
              <a:rPr lang="en-US" dirty="0">
                <a:latin typeface="Tahoma" pitchFamily="34" charset="0"/>
                <a:ea typeface="Tahoma" pitchFamily="34" charset="0"/>
                <a:cs typeface="Tahoma" pitchFamily="34" charset="0"/>
              </a:rPr>
              <a:t> blasphemous names. </a:t>
            </a:r>
          </a:p>
          <a:p>
            <a:pPr>
              <a:lnSpc>
                <a:spcPct val="90000"/>
              </a:lnSpc>
              <a:spcBef>
                <a:spcPts val="200"/>
              </a:spcBef>
            </a:pPr>
            <a:r>
              <a:rPr lang="en-US" b="1" dirty="0">
                <a:latin typeface="Tahoma" pitchFamily="34" charset="0"/>
                <a:ea typeface="Tahoma" pitchFamily="34" charset="0"/>
                <a:cs typeface="Tahoma" pitchFamily="34" charset="0"/>
              </a:rPr>
              <a:t>Daniel 7:7-8</a:t>
            </a:r>
            <a:r>
              <a:rPr lang="en-US" dirty="0">
                <a:latin typeface="Tahoma" pitchFamily="34" charset="0"/>
                <a:ea typeface="Tahoma" pitchFamily="34" charset="0"/>
                <a:cs typeface="Tahoma" pitchFamily="34" charset="0"/>
              </a:rPr>
              <a:t> "After this I kept looking in the night visions, and behold, a fourth beast, dreadful and terrifying and extremely strong; and it had large iron teeth. It devoured and crushed and trampled down the remainder with its feet; and it was different from all the beasts that were before it, and it had ten horns. While I was contemplating the horns, behold, another horn, a little one, came up among them, and three of the first horns were pulled out by the roots before it; and behold, this horn possessed eyes like the eyes of a man and a mouth uttering great </a:t>
            </a:r>
            <a:r>
              <a:rPr lang="en-US" i="1" dirty="0">
                <a:latin typeface="Tahoma" pitchFamily="34" charset="0"/>
                <a:ea typeface="Tahoma" pitchFamily="34" charset="0"/>
                <a:cs typeface="Tahoma" pitchFamily="34" charset="0"/>
              </a:rPr>
              <a:t>boasts.</a:t>
            </a:r>
            <a:r>
              <a:rPr lang="en-US" dirty="0">
                <a:latin typeface="Tahoma" pitchFamily="34" charset="0"/>
                <a:ea typeface="Tahoma" pitchFamily="34" charset="0"/>
                <a:cs typeface="Tahoma" pitchFamily="34"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0"/>
              </a:spcBef>
            </a:pPr>
            <a:r>
              <a:rPr lang="en-US" sz="2600" b="1" dirty="0">
                <a:latin typeface="Tahoma" panose="020B0604030504040204" pitchFamily="34" charset="0"/>
                <a:ea typeface="Tahoma" panose="020B0604030504040204" pitchFamily="34" charset="0"/>
                <a:cs typeface="Tahoma" panose="020B0604030504040204" pitchFamily="34" charset="0"/>
              </a:rPr>
              <a:t>Daniel 7:23-25 </a:t>
            </a:r>
            <a:r>
              <a:rPr lang="en-US" sz="2600" dirty="0">
                <a:latin typeface="Tahoma" panose="020B0604030504040204" pitchFamily="34" charset="0"/>
                <a:ea typeface="Tahoma" panose="020B0604030504040204" pitchFamily="34" charset="0"/>
                <a:cs typeface="Tahoma" panose="020B0604030504040204" pitchFamily="34" charset="0"/>
              </a:rPr>
              <a:t>"Thus he said: 'The fourth beast will be a fourth kingdom on the earth, which will be different from all the </a:t>
            </a:r>
            <a:r>
              <a:rPr lang="en-US" sz="2600" i="1" dirty="0">
                <a:latin typeface="Tahoma" panose="020B0604030504040204" pitchFamily="34" charset="0"/>
                <a:ea typeface="Tahoma" panose="020B0604030504040204" pitchFamily="34" charset="0"/>
                <a:cs typeface="Tahoma" panose="020B0604030504040204" pitchFamily="34" charset="0"/>
              </a:rPr>
              <a:t>other</a:t>
            </a:r>
            <a:r>
              <a:rPr lang="en-US" sz="2600" dirty="0">
                <a:latin typeface="Tahoma" panose="020B0604030504040204" pitchFamily="34" charset="0"/>
                <a:ea typeface="Tahoma" panose="020B0604030504040204" pitchFamily="34" charset="0"/>
                <a:cs typeface="Tahoma" panose="020B0604030504040204" pitchFamily="34" charset="0"/>
              </a:rPr>
              <a:t> kingdoms and will devour the whole earth and tread it down and crush it. 'As for the ten horns, out of this kingdom ten kings will arise; and another will arise after them, and he will be different from the previous ones and will subdue three kings. 'He will speak out against the Most High and wear down the saints of the Highest One, and he will intend to make alterations in times and in law; and they will be given into his hand for a time, times, and half a time. </a:t>
            </a:r>
            <a:endParaRPr lang="en-US" sz="2600" b="1" dirty="0">
              <a:latin typeface="Tahoma" pitchFamily="34" charset="0"/>
              <a:ea typeface="Tahoma" pitchFamily="34" charset="0"/>
              <a:cs typeface="Tahoma" pitchFamily="34" charset="0"/>
            </a:endParaRPr>
          </a:p>
          <a:p>
            <a:pPr>
              <a:lnSpc>
                <a:spcPct val="90000"/>
              </a:lnSpc>
              <a:spcBef>
                <a:spcPts val="0"/>
              </a:spcBef>
            </a:pPr>
            <a:r>
              <a:rPr lang="en-US" sz="2600" b="1" dirty="0">
                <a:latin typeface="Tahoma" pitchFamily="34" charset="0"/>
                <a:ea typeface="Tahoma" pitchFamily="34" charset="0"/>
                <a:cs typeface="Tahoma" pitchFamily="34" charset="0"/>
              </a:rPr>
              <a:t>Revelation 17:11-13 </a:t>
            </a:r>
            <a:r>
              <a:rPr lang="en-US" sz="2600" dirty="0">
                <a:latin typeface="Tahoma" pitchFamily="34" charset="0"/>
                <a:ea typeface="Tahoma" pitchFamily="34" charset="0"/>
                <a:cs typeface="Tahoma" pitchFamily="34" charset="0"/>
              </a:rPr>
              <a:t> "The beast which was and is not, is himself also an eighth and is </a:t>
            </a:r>
            <a:r>
              <a:rPr lang="en-US" sz="2600" i="1" dirty="0">
                <a:latin typeface="Tahoma" pitchFamily="34" charset="0"/>
                <a:ea typeface="Tahoma" pitchFamily="34" charset="0"/>
                <a:cs typeface="Tahoma" pitchFamily="34" charset="0"/>
              </a:rPr>
              <a:t>one</a:t>
            </a:r>
            <a:r>
              <a:rPr lang="en-US" sz="2600" dirty="0">
                <a:latin typeface="Tahoma" pitchFamily="34" charset="0"/>
                <a:ea typeface="Tahoma" pitchFamily="34" charset="0"/>
                <a:cs typeface="Tahoma" pitchFamily="34" charset="0"/>
              </a:rPr>
              <a:t> of the seven, and he goes to destruction. The ten horns which you saw are ten</a:t>
            </a:r>
          </a:p>
          <a:p>
            <a:pPr>
              <a:lnSpc>
                <a:spcPct val="90000"/>
              </a:lnSpc>
              <a:spcBef>
                <a:spcPts val="0"/>
              </a:spcBef>
              <a:buNone/>
            </a:pPr>
            <a:r>
              <a:rPr lang="en-US" sz="2600" dirty="0">
                <a:latin typeface="Tahoma" pitchFamily="34" charset="0"/>
                <a:ea typeface="Tahoma" pitchFamily="34" charset="0"/>
                <a:cs typeface="Tahoma" pitchFamily="34" charset="0"/>
              </a:rPr>
              <a:t>               kings who have not yet received a kingdom; they</a:t>
            </a:r>
          </a:p>
          <a:p>
            <a:pPr>
              <a:lnSpc>
                <a:spcPct val="90000"/>
              </a:lnSpc>
              <a:spcBef>
                <a:spcPts val="0"/>
              </a:spcBef>
              <a:buNone/>
            </a:pPr>
            <a:r>
              <a:rPr lang="en-US" sz="2600" dirty="0">
                <a:latin typeface="Tahoma" pitchFamily="34" charset="0"/>
                <a:ea typeface="Tahoma" pitchFamily="34" charset="0"/>
                <a:cs typeface="Tahoma" pitchFamily="34" charset="0"/>
              </a:rPr>
              <a:t>                            receive authority as kings with the beast </a:t>
            </a:r>
            <a:br>
              <a:rPr lang="en-US" sz="2600" dirty="0">
                <a:latin typeface="Tahoma" pitchFamily="34" charset="0"/>
                <a:ea typeface="Tahoma" pitchFamily="34" charset="0"/>
                <a:cs typeface="Tahoma" pitchFamily="34" charset="0"/>
              </a:rPr>
            </a:b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1066800"/>
          </a:xfrm>
        </p:spPr>
        <p:txBody>
          <a:bodyPr>
            <a:normAutofit/>
          </a:bodyPr>
          <a:lstStyle/>
          <a:p>
            <a:pPr algn="ctr"/>
            <a:r>
              <a:rPr lang="en-US" sz="4400" b="0" dirty="0">
                <a:solidFill>
                  <a:schemeClr val="tx1"/>
                </a:solidFill>
                <a:effectLst/>
                <a:latin typeface="Tahoma" pitchFamily="34" charset="0"/>
                <a:ea typeface="Tahoma" pitchFamily="34" charset="0"/>
                <a:cs typeface="Tahoma" pitchFamily="34" charset="0"/>
              </a:rPr>
              <a:t>INTERPRETATION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Autofit/>
          </a:bodyPr>
          <a:lstStyle/>
          <a:p>
            <a:pPr>
              <a:lnSpc>
                <a:spcPct val="90000"/>
              </a:lnSpc>
            </a:pPr>
            <a:r>
              <a:rPr lang="en-US" sz="2800" b="1" dirty="0">
                <a:latin typeface="Tahoma" pitchFamily="34" charset="0"/>
                <a:ea typeface="Tahoma" pitchFamily="34" charset="0"/>
                <a:cs typeface="Tahoma" pitchFamily="34" charset="0"/>
              </a:rPr>
              <a:t>1 John 2:19-21 </a:t>
            </a:r>
            <a:r>
              <a:rPr lang="en-US" sz="2800" dirty="0">
                <a:latin typeface="Tahoma" pitchFamily="34" charset="0"/>
                <a:ea typeface="Tahoma" pitchFamily="34" charset="0"/>
                <a:cs typeface="Tahoma" pitchFamily="34" charset="0"/>
              </a:rPr>
              <a:t> They went out from us, but they were not </a:t>
            </a:r>
            <a:r>
              <a:rPr lang="en-US" sz="2800" i="1" dirty="0">
                <a:latin typeface="Tahoma" pitchFamily="34" charset="0"/>
                <a:ea typeface="Tahoma" pitchFamily="34" charset="0"/>
                <a:cs typeface="Tahoma" pitchFamily="34" charset="0"/>
              </a:rPr>
              <a:t>really</a:t>
            </a:r>
            <a:r>
              <a:rPr lang="en-US" sz="2800" dirty="0">
                <a:latin typeface="Tahoma" pitchFamily="34" charset="0"/>
                <a:ea typeface="Tahoma" pitchFamily="34" charset="0"/>
                <a:cs typeface="Tahoma" pitchFamily="34" charset="0"/>
              </a:rPr>
              <a:t> of us; for if they had been of us, they would have remained with us; but </a:t>
            </a:r>
            <a:r>
              <a:rPr lang="en-US" sz="2800" i="1" dirty="0">
                <a:latin typeface="Tahoma" pitchFamily="34" charset="0"/>
                <a:ea typeface="Tahoma" pitchFamily="34" charset="0"/>
                <a:cs typeface="Tahoma" pitchFamily="34" charset="0"/>
              </a:rPr>
              <a:t>they went out,</a:t>
            </a:r>
            <a:r>
              <a:rPr lang="en-US" sz="2800" dirty="0">
                <a:latin typeface="Tahoma" pitchFamily="34" charset="0"/>
                <a:ea typeface="Tahoma" pitchFamily="34" charset="0"/>
                <a:cs typeface="Tahoma" pitchFamily="34" charset="0"/>
              </a:rPr>
              <a:t> so that it would be shown that they all are not of us. But you have an anointing from the Holy One, and you all know.  I have not written to you because you do not know the truth, but because you do know it, and because no lie is of the truth.</a:t>
            </a:r>
          </a:p>
          <a:p>
            <a:pPr>
              <a:lnSpc>
                <a:spcPct val="90000"/>
              </a:lnSpc>
            </a:pPr>
            <a:r>
              <a:rPr lang="en-US" sz="2800" dirty="0">
                <a:latin typeface="Tahoma" pitchFamily="34" charset="0"/>
                <a:ea typeface="Tahoma" pitchFamily="34" charset="0"/>
                <a:cs typeface="Tahoma" pitchFamily="34" charset="0"/>
              </a:rPr>
              <a:t>If a church is teaching the truth and people leave because of that, we understand that they are not walking with God</a:t>
            </a:r>
          </a:p>
          <a:p>
            <a:pPr>
              <a:lnSpc>
                <a:spcPct val="90000"/>
              </a:lnSpc>
              <a:spcBef>
                <a:spcPts val="0"/>
              </a:spcBef>
            </a:pPr>
            <a:r>
              <a:rPr lang="en-US" sz="2800" b="1" dirty="0">
                <a:latin typeface="Tahoma" pitchFamily="34" charset="0"/>
                <a:ea typeface="Tahoma" pitchFamily="34" charset="0"/>
                <a:cs typeface="Tahoma" pitchFamily="34" charset="0"/>
              </a:rPr>
              <a:t>James 4:4 </a:t>
            </a:r>
            <a:r>
              <a:rPr lang="en-US" sz="2800" dirty="0">
                <a:latin typeface="Tahoma" pitchFamily="34" charset="0"/>
                <a:ea typeface="Tahoma" pitchFamily="34" charset="0"/>
                <a:cs typeface="Tahoma" pitchFamily="34" charset="0"/>
              </a:rPr>
              <a:t> You adulteresses, do you not know that friendship with the world is hostility toward God? Therefore whoever wishes to be a friend of the world </a:t>
            </a:r>
          </a:p>
          <a:p>
            <a:pPr>
              <a:lnSpc>
                <a:spcPct val="90000"/>
              </a:lnSpc>
              <a:spcBef>
                <a:spcPts val="0"/>
              </a:spcBef>
              <a:buNone/>
            </a:pPr>
            <a:r>
              <a:rPr lang="en-US" sz="2800" dirty="0">
                <a:latin typeface="Tahoma" pitchFamily="34" charset="0"/>
                <a:ea typeface="Tahoma" pitchFamily="34" charset="0"/>
                <a:cs typeface="Tahoma" pitchFamily="34" charset="0"/>
              </a:rPr>
              <a:t>                                makes himself an enemy of God. </a:t>
            </a:r>
            <a:br>
              <a:rPr lang="en-US" sz="2800" dirty="0">
                <a:latin typeface="Tahoma" pitchFamily="34" charset="0"/>
                <a:ea typeface="Tahoma" pitchFamily="34" charset="0"/>
                <a:cs typeface="Tahoma" pitchFamily="34" charset="0"/>
              </a:rPr>
            </a:br>
            <a:r>
              <a:rPr lang="en-US" sz="2800" dirty="0">
                <a:latin typeface="Tahoma" pitchFamily="34" charset="0"/>
                <a:ea typeface="Tahoma" pitchFamily="34" charset="0"/>
                <a:cs typeface="Tahoma" pitchFamily="34" charset="0"/>
              </a:rPr>
              <a:t> </a:t>
            </a:r>
          </a:p>
        </p:txBody>
      </p:sp>
      <p:sp>
        <p:nvSpPr>
          <p:cNvPr id="3" name="Title 2"/>
          <p:cNvSpPr>
            <a:spLocks noGrp="1"/>
          </p:cNvSpPr>
          <p:nvPr>
            <p:ph type="title"/>
          </p:nvPr>
        </p:nvSpPr>
        <p:spPr>
          <a:xfrm>
            <a:off x="457200" y="0"/>
            <a:ext cx="8229600" cy="914400"/>
          </a:xfrm>
        </p:spPr>
        <p:txBody>
          <a:bodyPr>
            <a:normAutofit/>
          </a:bodyPr>
          <a:lstStyle/>
          <a:p>
            <a:pPr algn="ctr"/>
            <a:r>
              <a:rPr lang="en-US" sz="48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THE GREAT SEPARATION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lnSpcReduction="10000"/>
          </a:bodyPr>
          <a:lstStyle/>
          <a:p>
            <a:r>
              <a:rPr lang="en-US" sz="2600" b="1" dirty="0">
                <a:latin typeface="Tahoma" pitchFamily="34" charset="0"/>
                <a:ea typeface="Tahoma" pitchFamily="34" charset="0"/>
                <a:cs typeface="Tahoma" pitchFamily="34" charset="0"/>
              </a:rPr>
              <a:t>1 John 2:22-23 </a:t>
            </a:r>
            <a:r>
              <a:rPr lang="en-US" sz="2600" dirty="0">
                <a:latin typeface="Tahoma" pitchFamily="34" charset="0"/>
                <a:ea typeface="Tahoma" pitchFamily="34" charset="0"/>
                <a:cs typeface="Tahoma" pitchFamily="34" charset="0"/>
              </a:rPr>
              <a:t> Who is the liar but the one who denies that Jesus is the Christ? This is the antichrist, the one who denies the Father and the Son. Whoever denies the Son does not have the Father; the one who confesses the Son has the Father also. </a:t>
            </a:r>
          </a:p>
          <a:p>
            <a:r>
              <a:rPr lang="en-US" sz="2600" dirty="0">
                <a:latin typeface="Tahoma" pitchFamily="34" charset="0"/>
                <a:ea typeface="Tahoma" pitchFamily="34" charset="0"/>
                <a:cs typeface="Tahoma" pitchFamily="34" charset="0"/>
              </a:rPr>
              <a:t>John was specifically addressing the Jewish people who denied the Son and the </a:t>
            </a:r>
            <a:r>
              <a:rPr lang="en-US" sz="2600" dirty="0" err="1">
                <a:latin typeface="Tahoma" pitchFamily="34" charset="0"/>
                <a:ea typeface="Tahoma" pitchFamily="34" charset="0"/>
                <a:cs typeface="Tahoma" pitchFamily="34" charset="0"/>
              </a:rPr>
              <a:t>Judaizers</a:t>
            </a:r>
            <a:r>
              <a:rPr lang="en-US" sz="2600" dirty="0">
                <a:latin typeface="Tahoma" pitchFamily="34" charset="0"/>
                <a:ea typeface="Tahoma" pitchFamily="34" charset="0"/>
                <a:cs typeface="Tahoma" pitchFamily="34" charset="0"/>
              </a:rPr>
              <a:t> who tried to make keeping the OT Law foundational for Christians</a:t>
            </a:r>
          </a:p>
          <a:p>
            <a:r>
              <a:rPr lang="en-US" sz="2600" dirty="0">
                <a:latin typeface="Tahoma" pitchFamily="34" charset="0"/>
                <a:ea typeface="Tahoma" pitchFamily="34" charset="0"/>
                <a:cs typeface="Tahoma" pitchFamily="34" charset="0"/>
              </a:rPr>
              <a:t>Because Jesus and the Father are inseparable parts of a triune godhead, to fail to know one of them is a failure to know the other</a:t>
            </a:r>
          </a:p>
          <a:p>
            <a:pPr>
              <a:spcBef>
                <a:spcPts val="0"/>
              </a:spcBef>
            </a:pPr>
            <a:r>
              <a:rPr lang="en-US" sz="2600" b="1" dirty="0">
                <a:latin typeface="Tahoma" pitchFamily="34" charset="0"/>
                <a:ea typeface="Tahoma" pitchFamily="34" charset="0"/>
                <a:cs typeface="Tahoma" pitchFamily="34" charset="0"/>
              </a:rPr>
              <a:t>1 John 2:24 </a:t>
            </a:r>
            <a:r>
              <a:rPr lang="en-US" sz="2600" dirty="0">
                <a:latin typeface="Tahoma" pitchFamily="34" charset="0"/>
                <a:ea typeface="Tahoma" pitchFamily="34" charset="0"/>
                <a:cs typeface="Tahoma" pitchFamily="34" charset="0"/>
              </a:rPr>
              <a:t> As for you, let that abide in you which you heard from the beginning. If what you heard from the beginning abides in you, you also will abide in the Son and</a:t>
            </a:r>
          </a:p>
          <a:p>
            <a:pPr>
              <a:spcBef>
                <a:spcPts val="0"/>
              </a:spcBef>
              <a:buNone/>
            </a:pPr>
            <a:r>
              <a:rPr lang="en-US" sz="2600" dirty="0">
                <a:latin typeface="Tahoma" pitchFamily="34" charset="0"/>
                <a:ea typeface="Tahoma" pitchFamily="34" charset="0"/>
                <a:cs typeface="Tahoma" pitchFamily="34" charset="0"/>
              </a:rPr>
              <a:t>                    in the Father. </a:t>
            </a:r>
            <a:br>
              <a:rPr lang="en-US" sz="2600" dirty="0">
                <a:latin typeface="Tahoma" pitchFamily="34" charset="0"/>
                <a:ea typeface="Tahoma" pitchFamily="34" charset="0"/>
                <a:cs typeface="Tahoma" pitchFamily="34" charset="0"/>
              </a:rPr>
            </a:b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914400"/>
          </a:xfrm>
        </p:spPr>
        <p:txBody>
          <a:bodyPr>
            <a:normAutofit/>
          </a:bodyPr>
          <a:lstStyle/>
          <a:p>
            <a:pPr algn="ctr"/>
            <a:r>
              <a:rPr lang="en-US" sz="4800" b="0"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INSEPARABLE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rmAutofit lnSpcReduction="10000"/>
          </a:bodyPr>
          <a:lstStyle/>
          <a:p>
            <a:r>
              <a:rPr lang="en-US" sz="2800" b="1" dirty="0">
                <a:latin typeface="Tahoma" panose="020B0604030504040204" pitchFamily="34" charset="0"/>
                <a:ea typeface="Tahoma" panose="020B0604030504040204" pitchFamily="34" charset="0"/>
                <a:cs typeface="Tahoma" panose="020B0604030504040204" pitchFamily="34" charset="0"/>
              </a:rPr>
              <a:t>Luke 21:25-28 </a:t>
            </a:r>
            <a:r>
              <a:rPr lang="en-US" sz="2800" dirty="0">
                <a:latin typeface="Tahoma" panose="020B0604030504040204" pitchFamily="34" charset="0"/>
                <a:ea typeface="Tahoma" panose="020B0604030504040204" pitchFamily="34" charset="0"/>
                <a:cs typeface="Tahoma" panose="020B0604030504040204" pitchFamily="34" charset="0"/>
              </a:rPr>
              <a:t>"There will be signs in sun and moon and stars, and on the earth dismay among nations, in perplexity at the roaring of the sea and the waves,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men fainting from fear and the expectation of the things which are coming upon the world; for the powers of the heavens will be shaken. "Then they will see </a:t>
            </a:r>
            <a:r>
              <a:rPr lang="en-US" sz="2800" cap="small" dirty="0">
                <a:effectLst/>
                <a:latin typeface="Tahoma" panose="020B0604030504040204" pitchFamily="34" charset="0"/>
                <a:ea typeface="Tahoma" panose="020B0604030504040204" pitchFamily="34" charset="0"/>
                <a:cs typeface="Tahoma" panose="020B0604030504040204" pitchFamily="34" charset="0"/>
              </a:rPr>
              <a:t>THE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SON OF</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MAN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COMING IN A CLOUD</a:t>
            </a:r>
            <a:r>
              <a:rPr lang="en-US" sz="2800" dirty="0">
                <a:latin typeface="Tahoma" panose="020B0604030504040204" pitchFamily="34" charset="0"/>
                <a:ea typeface="Tahoma" panose="020B0604030504040204" pitchFamily="34" charset="0"/>
                <a:cs typeface="Tahoma" panose="020B0604030504040204" pitchFamily="34" charset="0"/>
              </a:rPr>
              <a:t> with power and great glory. But when these things begin to take place, straighten up and lift up your heads, because your redemption is drawing near." </a:t>
            </a:r>
          </a:p>
          <a:p>
            <a:r>
              <a:rPr lang="en-US" sz="2800" b="1" dirty="0">
                <a:latin typeface="Tahoma" panose="020B0604030504040204" pitchFamily="34" charset="0"/>
                <a:ea typeface="Tahoma" panose="020B0604030504040204" pitchFamily="34" charset="0"/>
                <a:cs typeface="Tahoma" panose="020B0604030504040204" pitchFamily="34" charset="0"/>
              </a:rPr>
              <a:t>Matthew 26:64</a:t>
            </a:r>
            <a:r>
              <a:rPr lang="en-US" sz="2800" dirty="0">
                <a:latin typeface="Tahoma" panose="020B0604030504040204" pitchFamily="34" charset="0"/>
                <a:ea typeface="Tahoma" panose="020B0604030504040204" pitchFamily="34" charset="0"/>
                <a:cs typeface="Tahoma" panose="020B0604030504040204" pitchFamily="34" charset="0"/>
              </a:rPr>
              <a:t> Jesus said to him, "You have said it </a:t>
            </a:r>
            <a:r>
              <a:rPr lang="en-US" sz="2800" i="1" dirty="0">
                <a:latin typeface="Tahoma" panose="020B0604030504040204" pitchFamily="34" charset="0"/>
                <a:ea typeface="Tahoma" panose="020B0604030504040204" pitchFamily="34" charset="0"/>
                <a:cs typeface="Tahoma" panose="020B0604030504040204" pitchFamily="34" charset="0"/>
              </a:rPr>
              <a:t>yourself;</a:t>
            </a:r>
            <a:r>
              <a:rPr lang="en-US" sz="2800" dirty="0">
                <a:latin typeface="Tahoma" panose="020B0604030504040204" pitchFamily="34" charset="0"/>
                <a:ea typeface="Tahoma" panose="020B0604030504040204" pitchFamily="34" charset="0"/>
                <a:cs typeface="Tahoma" panose="020B0604030504040204" pitchFamily="34" charset="0"/>
              </a:rPr>
              <a:t> nevertheless I tell you, hereafter you will see </a:t>
            </a:r>
            <a:r>
              <a:rPr lang="en-US" sz="2800" cap="small" dirty="0">
                <a:effectLst/>
                <a:latin typeface="Tahoma" panose="020B0604030504040204" pitchFamily="34" charset="0"/>
                <a:ea typeface="Tahoma" panose="020B0604030504040204" pitchFamily="34" charset="0"/>
                <a:cs typeface="Tahoma" panose="020B0604030504040204" pitchFamily="34" charset="0"/>
              </a:rPr>
              <a:t>THE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SON OF</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MAN SITTING AT THE RIGHT HAND OF</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POWER</a:t>
            </a:r>
            <a:r>
              <a:rPr lang="en-US" sz="2800" dirty="0">
                <a:latin typeface="Tahoma" panose="020B0604030504040204" pitchFamily="34" charset="0"/>
                <a:ea typeface="Tahoma" panose="020B0604030504040204" pitchFamily="34" charset="0"/>
                <a:cs typeface="Tahoma" panose="020B0604030504040204" pitchFamily="34" charset="0"/>
              </a:rPr>
              <a:t>, and </a:t>
            </a:r>
            <a:r>
              <a:rPr lang="en-US" sz="2800" cap="small" dirty="0">
                <a:effectLst/>
                <a:latin typeface="Tahoma" panose="020B0604030504040204" pitchFamily="34" charset="0"/>
                <a:ea typeface="Tahoma" panose="020B0604030504040204" pitchFamily="34" charset="0"/>
                <a:cs typeface="Tahoma" panose="020B0604030504040204" pitchFamily="34" charset="0"/>
              </a:rPr>
              <a:t>COMING ON THE CLOUDS OF HEAVEN</a:t>
            </a:r>
            <a:r>
              <a:rPr lang="en-US" sz="2800" dirty="0">
                <a:latin typeface="Tahoma" panose="020B0604030504040204" pitchFamily="34" charset="0"/>
                <a:ea typeface="Tahoma" panose="020B0604030504040204" pitchFamily="34" charset="0"/>
                <a:cs typeface="Tahoma" panose="020B0604030504040204" pitchFamily="34" charset="0"/>
              </a:rPr>
              <a:t>." </a:t>
            </a:r>
            <a:br>
              <a:rPr lang="en-US" sz="1600" dirty="0">
                <a:latin typeface="Tahoma" panose="020B0604030504040204" pitchFamily="34" charset="0"/>
                <a:ea typeface="Tahoma" panose="020B0604030504040204" pitchFamily="34" charset="0"/>
                <a:cs typeface="Tahoma" panose="020B0604030504040204" pitchFamily="34" charset="0"/>
              </a:rPr>
            </a:br>
            <a:endParaRPr lang="en-US" sz="1600" dirty="0">
              <a:latin typeface="Tahoma" panose="020B0604030504040204" pitchFamily="34" charset="0"/>
              <a:ea typeface="Tahoma" panose="020B0604030504040204" pitchFamily="34" charset="0"/>
              <a:cs typeface="Tahoma" panose="020B0604030504040204" pitchFamily="34" charset="0"/>
            </a:endParaRPr>
          </a:p>
          <a:p>
            <a:endParaRPr lang="en-US" sz="2600" dirty="0">
              <a:latin typeface="Tahoma" panose="020B0604030504040204" pitchFamily="34" charset="0"/>
              <a:ea typeface="Tahoma" panose="020B0604030504040204" pitchFamily="34" charset="0"/>
              <a:cs typeface="Tahoma" panose="020B0604030504040204" pitchFamily="34" charset="0"/>
            </a:endParaRPr>
          </a:p>
        </p:txBody>
      </p:sp>
      <p:sp>
        <p:nvSpPr>
          <p:cNvPr id="3" name="Title 2"/>
          <p:cNvSpPr>
            <a:spLocks noGrp="1"/>
          </p:cNvSpPr>
          <p:nvPr>
            <p:ph type="title"/>
          </p:nvPr>
        </p:nvSpPr>
        <p:spPr>
          <a:xfrm>
            <a:off x="457200" y="0"/>
            <a:ext cx="8229600" cy="914400"/>
          </a:xfrm>
        </p:spPr>
        <p:txBody>
          <a:bodyPr>
            <a:normAutofit/>
          </a:bodyPr>
          <a:lstStyle/>
          <a:p>
            <a:pPr algn="ctr"/>
            <a:r>
              <a:rPr lang="en-US" sz="4800" b="0"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WHEN HE COMES</a:t>
            </a:r>
          </a:p>
        </p:txBody>
      </p:sp>
    </p:spTree>
    <p:extLst>
      <p:ext uri="{BB962C8B-B14F-4D97-AF65-F5344CB8AC3E}">
        <p14:creationId xmlns:p14="http://schemas.microsoft.com/office/powerpoint/2010/main" val="3782055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r>
              <a:rPr lang="en-US" b="1" dirty="0">
                <a:latin typeface="Tahoma" pitchFamily="34" charset="0"/>
                <a:ea typeface="Tahoma" pitchFamily="34" charset="0"/>
                <a:cs typeface="Tahoma" pitchFamily="34" charset="0"/>
              </a:rPr>
              <a:t>1 John 2:28-29 </a:t>
            </a:r>
            <a:r>
              <a:rPr lang="en-US" dirty="0">
                <a:latin typeface="Tahoma" pitchFamily="34" charset="0"/>
                <a:ea typeface="Tahoma" pitchFamily="34" charset="0"/>
                <a:cs typeface="Tahoma" pitchFamily="34" charset="0"/>
              </a:rPr>
              <a:t> Now, little children, abide in Him, so that when He appears, we may have confidence and not shrink away from Him in shame at His coming. If you know that He is righteous, you know that everyone also who practices righteousness is born of Him</a:t>
            </a:r>
            <a:r>
              <a:rPr lang="en-US" dirty="0"/>
              <a:t>. </a:t>
            </a:r>
          </a:p>
          <a:p>
            <a:r>
              <a:rPr lang="en-US" b="1" dirty="0">
                <a:latin typeface="Tahoma" pitchFamily="34" charset="0"/>
                <a:ea typeface="Tahoma" pitchFamily="34" charset="0"/>
                <a:cs typeface="Tahoma" pitchFamily="34" charset="0"/>
              </a:rPr>
              <a:t>Mark 8:38  </a:t>
            </a:r>
            <a:r>
              <a:rPr lang="en-US" dirty="0">
                <a:latin typeface="Tahoma" pitchFamily="34" charset="0"/>
                <a:ea typeface="Tahoma" pitchFamily="34" charset="0"/>
                <a:cs typeface="Tahoma" pitchFamily="34" charset="0"/>
              </a:rPr>
              <a:t>"For whoever is ashamed of Me and My words in this adulterous and sinful generation, the Son of Man will also be ashamed of him when He comes in the glory of His Father with the holy angels." </a:t>
            </a:r>
          </a:p>
          <a:p>
            <a:r>
              <a:rPr lang="en-US" b="1" dirty="0">
                <a:latin typeface="Tahoma" pitchFamily="34" charset="0"/>
                <a:ea typeface="Tahoma" pitchFamily="34" charset="0"/>
                <a:cs typeface="Tahoma" pitchFamily="34" charset="0"/>
              </a:rPr>
              <a:t>Hebrews 11:16 </a:t>
            </a:r>
            <a:r>
              <a:rPr lang="en-US" dirty="0">
                <a:latin typeface="Tahoma" pitchFamily="34" charset="0"/>
                <a:ea typeface="Tahoma" pitchFamily="34" charset="0"/>
                <a:cs typeface="Tahoma" pitchFamily="34" charset="0"/>
              </a:rPr>
              <a:t> But as it is, they desire a better </a:t>
            </a:r>
            <a:r>
              <a:rPr lang="en-US" i="1" dirty="0">
                <a:latin typeface="Tahoma" pitchFamily="34" charset="0"/>
                <a:ea typeface="Tahoma" pitchFamily="34" charset="0"/>
                <a:cs typeface="Tahoma" pitchFamily="34" charset="0"/>
              </a:rPr>
              <a:t>country,</a:t>
            </a:r>
            <a:r>
              <a:rPr lang="en-US" dirty="0">
                <a:latin typeface="Tahoma" pitchFamily="34" charset="0"/>
                <a:ea typeface="Tahoma" pitchFamily="34" charset="0"/>
                <a:cs typeface="Tahoma" pitchFamily="34" charset="0"/>
              </a:rPr>
              <a:t> that is, a heavenly one. Therefore God is not ashamed to be called their God; for He has prepared a city for them. </a:t>
            </a:r>
          </a:p>
        </p:txBody>
      </p:sp>
      <p:sp>
        <p:nvSpPr>
          <p:cNvPr id="3" name="Title 2"/>
          <p:cNvSpPr>
            <a:spLocks noGrp="1"/>
          </p:cNvSpPr>
          <p:nvPr>
            <p:ph type="title"/>
          </p:nvPr>
        </p:nvSpPr>
        <p:spPr>
          <a:xfrm>
            <a:off x="457200" y="0"/>
            <a:ext cx="8229600" cy="914400"/>
          </a:xfrm>
        </p:spPr>
        <p:txBody>
          <a:bodyPr/>
          <a:lstStyle/>
          <a:p>
            <a:pPr algn="ctr"/>
            <a:r>
              <a:rPr lang="en-US" b="0"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WHEN HE COMES…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lnSpcReduction="10000"/>
          </a:bodyPr>
          <a:lstStyle/>
          <a:p>
            <a:r>
              <a:rPr lang="en-US" sz="2800" b="1" dirty="0">
                <a:latin typeface="Tahoma" pitchFamily="34" charset="0"/>
                <a:ea typeface="Tahoma" pitchFamily="34" charset="0"/>
                <a:cs typeface="Tahoma" pitchFamily="34" charset="0"/>
              </a:rPr>
              <a:t>1 John 2:15-17 </a:t>
            </a:r>
            <a:r>
              <a:rPr lang="en-US" sz="2800" baseline="30000"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 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t>
            </a:r>
            <a:r>
              <a:rPr lang="en-US" sz="2800" i="1" dirty="0">
                <a:latin typeface="Tahoma" pitchFamily="34" charset="0"/>
                <a:ea typeface="Tahoma" pitchFamily="34" charset="0"/>
                <a:cs typeface="Tahoma" pitchFamily="34" charset="0"/>
              </a:rPr>
              <a:t>also</a:t>
            </a:r>
            <a:r>
              <a:rPr lang="en-US" sz="2800" dirty="0">
                <a:latin typeface="Tahoma" pitchFamily="34" charset="0"/>
                <a:ea typeface="Tahoma" pitchFamily="34" charset="0"/>
                <a:cs typeface="Tahoma" pitchFamily="34" charset="0"/>
              </a:rPr>
              <a:t> its lusts; but the one who does the will of God lives forever. </a:t>
            </a:r>
          </a:p>
          <a:p>
            <a:r>
              <a:rPr lang="en-US" sz="2800" dirty="0">
                <a:latin typeface="Tahoma" pitchFamily="34" charset="0"/>
                <a:ea typeface="Tahoma" pitchFamily="34" charset="0"/>
                <a:cs typeface="Tahoma" pitchFamily="34" charset="0"/>
              </a:rPr>
              <a:t>World: </a:t>
            </a:r>
            <a:r>
              <a:rPr lang="en-US" sz="2800" i="1" dirty="0" err="1">
                <a:latin typeface="Tahoma" pitchFamily="34" charset="0"/>
                <a:ea typeface="Tahoma" pitchFamily="34" charset="0"/>
                <a:cs typeface="Tahoma" pitchFamily="34" charset="0"/>
              </a:rPr>
              <a:t>kosmos</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the order of things here on earth</a:t>
            </a:r>
          </a:p>
          <a:p>
            <a:r>
              <a:rPr lang="en-US" sz="2800" dirty="0">
                <a:latin typeface="Tahoma" pitchFamily="34" charset="0"/>
                <a:ea typeface="Tahoma" pitchFamily="34" charset="0"/>
                <a:cs typeface="Tahoma" pitchFamily="34" charset="0"/>
              </a:rPr>
              <a:t>Love: </a:t>
            </a:r>
            <a:r>
              <a:rPr lang="en-US" sz="2800" i="1" dirty="0">
                <a:latin typeface="Tahoma" pitchFamily="34" charset="0"/>
                <a:ea typeface="Tahoma" pitchFamily="34" charset="0"/>
                <a:cs typeface="Tahoma" pitchFamily="34" charset="0"/>
              </a:rPr>
              <a:t>agape: </a:t>
            </a:r>
            <a:r>
              <a:rPr lang="en-US" sz="2800" dirty="0">
                <a:latin typeface="Tahoma" pitchFamily="34" charset="0"/>
                <a:ea typeface="Tahoma" pitchFamily="34" charset="0"/>
                <a:cs typeface="Tahoma" pitchFamily="34" charset="0"/>
              </a:rPr>
              <a:t>to put another’s best interest first</a:t>
            </a:r>
          </a:p>
          <a:p>
            <a:pPr>
              <a:buNone/>
            </a:pPr>
            <a:r>
              <a:rPr lang="en-US" sz="2800" dirty="0">
                <a:latin typeface="Tahoma" pitchFamily="34" charset="0"/>
                <a:ea typeface="Tahoma" pitchFamily="34" charset="0"/>
                <a:cs typeface="Tahoma" pitchFamily="34" charset="0"/>
              </a:rPr>
              <a:t>    CHRISTIANS SHOULD NEVER PUT THE WORLD’S</a:t>
            </a:r>
          </a:p>
          <a:p>
            <a:pPr>
              <a:buNone/>
            </a:pPr>
            <a:r>
              <a:rPr lang="en-US" sz="2800" dirty="0">
                <a:latin typeface="Tahoma" pitchFamily="34" charset="0"/>
                <a:ea typeface="Tahoma" pitchFamily="34" charset="0"/>
                <a:cs typeface="Tahoma" pitchFamily="34" charset="0"/>
              </a:rPr>
              <a:t>            INTERESTS AHEAD OF GOD AND HIS</a:t>
            </a:r>
          </a:p>
          <a:p>
            <a:pPr>
              <a:buNone/>
            </a:pPr>
            <a:r>
              <a:rPr lang="en-US" sz="2800">
                <a:latin typeface="Tahoma" pitchFamily="34" charset="0"/>
                <a:ea typeface="Tahoma" pitchFamily="34" charset="0"/>
                <a:cs typeface="Tahoma" pitchFamily="34" charset="0"/>
              </a:rPr>
              <a:t>                  INTERESTS</a:t>
            </a:r>
            <a:endParaRPr lang="en-US" dirty="0"/>
          </a:p>
        </p:txBody>
      </p:sp>
      <p:sp>
        <p:nvSpPr>
          <p:cNvPr id="3" name="Title 2"/>
          <p:cNvSpPr>
            <a:spLocks noGrp="1"/>
          </p:cNvSpPr>
          <p:nvPr>
            <p:ph type="title"/>
          </p:nvPr>
        </p:nvSpPr>
        <p:spPr>
          <a:xfrm>
            <a:off x="457200" y="0"/>
            <a:ext cx="8229600" cy="1143000"/>
          </a:xfrm>
        </p:spPr>
        <p:txBody>
          <a:bodyPr>
            <a:normAutofit/>
          </a:bodyPr>
          <a:lstStyle/>
          <a:p>
            <a:pPr algn="ctr"/>
            <a:r>
              <a:rPr lang="en-US" sz="4400" b="0" dirty="0">
                <a:solidFill>
                  <a:schemeClr val="tx1"/>
                </a:solidFill>
                <a:effectLst/>
                <a:latin typeface="Tahoma" pitchFamily="34" charset="0"/>
                <a:ea typeface="Tahoma" pitchFamily="34" charset="0"/>
                <a:cs typeface="Tahoma" pitchFamily="34" charset="0"/>
              </a:rPr>
              <a:t>WORD FOR THE JOURNEY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a:bodyPr>
          <a:lstStyle/>
          <a:p>
            <a:pPr>
              <a:spcBef>
                <a:spcPts val="0"/>
              </a:spcBef>
            </a:pPr>
            <a:r>
              <a:rPr lang="en-US" sz="2600" b="1" dirty="0">
                <a:latin typeface="Tahoma" pitchFamily="34" charset="0"/>
                <a:ea typeface="Tahoma" pitchFamily="34" charset="0"/>
                <a:cs typeface="Tahoma" pitchFamily="34" charset="0"/>
              </a:rPr>
              <a:t>1 John 2:12-13 </a:t>
            </a:r>
            <a:r>
              <a:rPr lang="en-US" sz="2600" dirty="0">
                <a:latin typeface="Tahoma" pitchFamily="34" charset="0"/>
                <a:ea typeface="Tahoma" pitchFamily="34" charset="0"/>
                <a:cs typeface="Tahoma" pitchFamily="34" charset="0"/>
              </a:rPr>
              <a:t> I am writing to you, little children, because your sins have been forgiven you for His name's sake.  I am writing to you, fathers, because you know Him who has been from the beginning. I am writing to you, young men, because you have overcome the evil one. I have written to you, children, because you know the Father. </a:t>
            </a:r>
          </a:p>
          <a:p>
            <a:pPr>
              <a:spcBef>
                <a:spcPts val="0"/>
              </a:spcBef>
            </a:pPr>
            <a:r>
              <a:rPr lang="en-US" sz="2600" dirty="0">
                <a:latin typeface="Tahoma" pitchFamily="34" charset="0"/>
                <a:ea typeface="Tahoma" pitchFamily="34" charset="0"/>
                <a:cs typeface="Tahoma" pitchFamily="34" charset="0"/>
              </a:rPr>
              <a:t>In any group of believers, there will be people at various learning and maturity levels</a:t>
            </a:r>
          </a:p>
          <a:p>
            <a:pPr>
              <a:spcBef>
                <a:spcPts val="0"/>
              </a:spcBef>
            </a:pPr>
            <a:r>
              <a:rPr lang="en-US" sz="2600" dirty="0">
                <a:latin typeface="Tahoma" pitchFamily="34" charset="0"/>
                <a:ea typeface="Tahoma" pitchFamily="34" charset="0"/>
                <a:cs typeface="Tahoma" pitchFamily="34" charset="0"/>
              </a:rPr>
              <a:t>Their spiritual struggles are very different</a:t>
            </a:r>
          </a:p>
          <a:p>
            <a:pPr>
              <a:spcBef>
                <a:spcPts val="0"/>
              </a:spcBef>
            </a:pPr>
            <a:r>
              <a:rPr lang="en-US" sz="2600" b="1" dirty="0">
                <a:latin typeface="Tahoma" pitchFamily="34" charset="0"/>
                <a:ea typeface="Tahoma" pitchFamily="34" charset="0"/>
                <a:cs typeface="Tahoma" pitchFamily="34" charset="0"/>
              </a:rPr>
              <a:t>1 John 2:15 </a:t>
            </a:r>
            <a:r>
              <a:rPr lang="en-US" sz="2600" dirty="0">
                <a:latin typeface="Tahoma" pitchFamily="34" charset="0"/>
                <a:ea typeface="Tahoma" pitchFamily="34" charset="0"/>
                <a:cs typeface="Tahoma" pitchFamily="34" charset="0"/>
              </a:rPr>
              <a:t> Do not love the world nor the things in the world. If anyone loves the world, the love of the Father is</a:t>
            </a:r>
          </a:p>
          <a:p>
            <a:pPr>
              <a:spcBef>
                <a:spcPts val="0"/>
              </a:spcBef>
              <a:buNone/>
            </a:pPr>
            <a:r>
              <a:rPr lang="en-US" sz="2600" dirty="0">
                <a:latin typeface="Tahoma" pitchFamily="34" charset="0"/>
                <a:ea typeface="Tahoma" pitchFamily="34" charset="0"/>
                <a:cs typeface="Tahoma" pitchFamily="34" charset="0"/>
              </a:rPr>
              <a:t>                 not in him. </a:t>
            </a:r>
            <a:br>
              <a:rPr lang="en-US" sz="2600" dirty="0">
                <a:latin typeface="Tahoma" pitchFamily="34" charset="0"/>
                <a:ea typeface="Tahoma" pitchFamily="34" charset="0"/>
                <a:cs typeface="Tahoma" pitchFamily="34" charset="0"/>
              </a:rPr>
            </a:br>
            <a:endParaRPr lang="en-US" sz="2600" dirty="0">
              <a:latin typeface="Tahoma" pitchFamily="34" charset="0"/>
              <a:ea typeface="Tahoma" pitchFamily="34" charset="0"/>
              <a:cs typeface="Tahoma" pitchFamily="34" charset="0"/>
            </a:endParaRPr>
          </a:p>
          <a:p>
            <a:pPr>
              <a:spcBef>
                <a:spcPts val="0"/>
              </a:spcBef>
            </a:pP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304800" y="274638"/>
            <a:ext cx="8610600" cy="868362"/>
          </a:xfrm>
        </p:spPr>
        <p:txBody>
          <a:bodyPr/>
          <a:lstStyle/>
          <a:p>
            <a:pPr algn="ctr"/>
            <a:r>
              <a:rPr lang="en-US" dirty="0">
                <a:solidFill>
                  <a:schemeClr val="tx1"/>
                </a:solidFill>
                <a:effectLst/>
              </a:rPr>
              <a:t>LEVELS OF UNDERSTANDING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a:bodyPr>
          <a:lstStyle/>
          <a:p>
            <a:pPr>
              <a:spcBef>
                <a:spcPts val="0"/>
              </a:spcBef>
            </a:pPr>
            <a:r>
              <a:rPr lang="en-US" sz="2800" dirty="0">
                <a:latin typeface="Tahoma" pitchFamily="34" charset="0"/>
                <a:ea typeface="Tahoma" pitchFamily="34" charset="0"/>
                <a:cs typeface="Tahoma" pitchFamily="34" charset="0"/>
              </a:rPr>
              <a:t>THE LUST OF THE FLESH – preoccupation with gratifying physical desires</a:t>
            </a:r>
          </a:p>
          <a:p>
            <a:pPr>
              <a:spcBef>
                <a:spcPts val="0"/>
              </a:spcBef>
            </a:pPr>
            <a:r>
              <a:rPr lang="en-US" sz="2800" dirty="0">
                <a:latin typeface="Tahoma" pitchFamily="34" charset="0"/>
                <a:ea typeface="Tahoma" pitchFamily="34" charset="0"/>
                <a:cs typeface="Tahoma" pitchFamily="34" charset="0"/>
              </a:rPr>
              <a:t>THE LUST OF THE EYES – craving and accumulating things; bowing down to god of 0p;[</a:t>
            </a:r>
          </a:p>
          <a:p>
            <a:pPr>
              <a:spcBef>
                <a:spcPts val="0"/>
              </a:spcBef>
            </a:pPr>
            <a:r>
              <a:rPr lang="en-US" sz="2800" dirty="0">
                <a:latin typeface="Tahoma" pitchFamily="34" charset="0"/>
                <a:ea typeface="Tahoma" pitchFamily="34" charset="0"/>
                <a:cs typeface="Tahoma" pitchFamily="34" charset="0"/>
              </a:rPr>
              <a:t>THE BOASTFUL PRIDE OF LIFE – obsession with status or performance</a:t>
            </a:r>
          </a:p>
          <a:p>
            <a:pPr>
              <a:spcBef>
                <a:spcPts val="0"/>
              </a:spcBef>
            </a:pPr>
            <a:r>
              <a:rPr lang="en-US" sz="2800" dirty="0">
                <a:latin typeface="Tahoma" pitchFamily="34" charset="0"/>
                <a:ea typeface="Tahoma" pitchFamily="34" charset="0"/>
                <a:cs typeface="Tahoma" pitchFamily="34" charset="0"/>
              </a:rPr>
              <a:t>By contrast, God values self-control, a spirit of generosity, and a commitment to humble service</a:t>
            </a:r>
          </a:p>
          <a:p>
            <a:pPr>
              <a:spcBef>
                <a:spcPts val="0"/>
              </a:spcBef>
            </a:pPr>
            <a:r>
              <a:rPr lang="en-US" sz="2800" dirty="0">
                <a:latin typeface="Tahoma" pitchFamily="34" charset="0"/>
                <a:ea typeface="Tahoma" pitchFamily="34" charset="0"/>
                <a:cs typeface="Tahoma" pitchFamily="34" charset="0"/>
              </a:rPr>
              <a:t>It is possible to love sinners and spend time with them while maintaining a commitment to the values of God’s kingdom</a:t>
            </a:r>
          </a:p>
          <a:p>
            <a:pPr>
              <a:spcBef>
                <a:spcPts val="0"/>
              </a:spcBef>
            </a:pPr>
            <a:r>
              <a:rPr lang="en-US" sz="2800" dirty="0">
                <a:latin typeface="Tahoma" pitchFamily="34" charset="0"/>
                <a:ea typeface="Tahoma" pitchFamily="34" charset="0"/>
                <a:cs typeface="Tahoma" pitchFamily="34" charset="0"/>
              </a:rPr>
              <a:t>                He who does the will of God lives forever</a:t>
            </a:r>
          </a:p>
          <a:p>
            <a:pPr>
              <a:spcBef>
                <a:spcPts val="0"/>
              </a:spcBef>
            </a:pP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304800" y="0"/>
            <a:ext cx="8610600" cy="1143000"/>
          </a:xfrm>
        </p:spPr>
        <p:txBody>
          <a:bodyPr>
            <a:normAutofit/>
          </a:bodyPr>
          <a:lstStyle/>
          <a:p>
            <a:pPr algn="ctr"/>
            <a:r>
              <a:rPr lang="en-US" sz="48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WHAT WE DO</a:t>
            </a:r>
          </a:p>
        </p:txBody>
      </p:sp>
    </p:spTree>
    <p:extLst>
      <p:ext uri="{BB962C8B-B14F-4D97-AF65-F5344CB8AC3E}">
        <p14:creationId xmlns:p14="http://schemas.microsoft.com/office/powerpoint/2010/main" val="1395641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r>
              <a:rPr lang="en-US" sz="2600" dirty="0">
                <a:latin typeface="Tahoma" pitchFamily="34" charset="0"/>
                <a:ea typeface="Tahoma" pitchFamily="34" charset="0"/>
                <a:cs typeface="Tahoma" pitchFamily="34" charset="0"/>
              </a:rPr>
              <a:t>Creating love of the world rather than love of God</a:t>
            </a:r>
          </a:p>
          <a:p>
            <a:r>
              <a:rPr lang="en-US" sz="2600" dirty="0">
                <a:latin typeface="Tahoma" pitchFamily="34" charset="0"/>
                <a:ea typeface="Tahoma" pitchFamily="34" charset="0"/>
                <a:cs typeface="Tahoma" pitchFamily="34" charset="0"/>
              </a:rPr>
              <a:t>Love: </a:t>
            </a:r>
            <a:r>
              <a:rPr lang="en-US" sz="2600" i="1" dirty="0">
                <a:latin typeface="Tahoma" pitchFamily="34" charset="0"/>
                <a:ea typeface="Tahoma" pitchFamily="34" charset="0"/>
                <a:cs typeface="Tahoma" pitchFamily="34" charset="0"/>
              </a:rPr>
              <a:t>agape: </a:t>
            </a:r>
            <a:r>
              <a:rPr lang="en-US" sz="2600" dirty="0">
                <a:latin typeface="Tahoma" pitchFamily="34" charset="0"/>
                <a:ea typeface="Tahoma" pitchFamily="34" charset="0"/>
                <a:cs typeface="Tahoma" pitchFamily="34" charset="0"/>
              </a:rPr>
              <a:t>to put the best interest of someone first</a:t>
            </a:r>
          </a:p>
          <a:p>
            <a:r>
              <a:rPr lang="en-US" sz="2600" b="1" dirty="0">
                <a:latin typeface="Tahoma" pitchFamily="34" charset="0"/>
                <a:ea typeface="Tahoma" pitchFamily="34" charset="0"/>
                <a:cs typeface="Tahoma" pitchFamily="34" charset="0"/>
              </a:rPr>
              <a:t>Matthew 22:36-40 </a:t>
            </a:r>
            <a:r>
              <a:rPr lang="en-US" sz="2600" dirty="0">
                <a:latin typeface="Tahoma" pitchFamily="34" charset="0"/>
                <a:ea typeface="Tahoma" pitchFamily="34" charset="0"/>
                <a:cs typeface="Tahoma" pitchFamily="34" charset="0"/>
              </a:rPr>
              <a:t>"Teacher, which is the great commandment in the Law?” And He said to him, " '</a:t>
            </a:r>
            <a:r>
              <a:rPr lang="en-US" sz="2600" cap="small" dirty="0">
                <a:latin typeface="Tahoma" pitchFamily="34" charset="0"/>
                <a:ea typeface="Tahoma" pitchFamily="34" charset="0"/>
                <a:cs typeface="Tahoma" pitchFamily="34" charset="0"/>
              </a:rPr>
              <a:t>YOU SHALL LOVE THE</a:t>
            </a:r>
            <a:r>
              <a:rPr lang="en-US" sz="2600" dirty="0">
                <a:latin typeface="Tahoma" pitchFamily="34" charset="0"/>
                <a:ea typeface="Tahoma" pitchFamily="34" charset="0"/>
                <a:cs typeface="Tahoma" pitchFamily="34" charset="0"/>
              </a:rPr>
              <a:t> </a:t>
            </a:r>
            <a:r>
              <a:rPr lang="en-US" sz="2600" cap="small" dirty="0">
                <a:latin typeface="Tahoma" pitchFamily="34" charset="0"/>
                <a:ea typeface="Tahoma" pitchFamily="34" charset="0"/>
                <a:cs typeface="Tahoma" pitchFamily="34" charset="0"/>
              </a:rPr>
              <a:t>LORD YOUR</a:t>
            </a:r>
            <a:r>
              <a:rPr lang="en-US" sz="2600" dirty="0">
                <a:latin typeface="Tahoma" pitchFamily="34" charset="0"/>
                <a:ea typeface="Tahoma" pitchFamily="34" charset="0"/>
                <a:cs typeface="Tahoma" pitchFamily="34" charset="0"/>
              </a:rPr>
              <a:t> </a:t>
            </a:r>
            <a:r>
              <a:rPr lang="en-US" sz="2600" cap="small" dirty="0">
                <a:latin typeface="Tahoma" pitchFamily="34" charset="0"/>
                <a:ea typeface="Tahoma" pitchFamily="34" charset="0"/>
                <a:cs typeface="Tahoma" pitchFamily="34" charset="0"/>
              </a:rPr>
              <a:t>GOD WITH ALL YOUR HEART</a:t>
            </a:r>
            <a:r>
              <a:rPr lang="en-US" sz="2600" dirty="0">
                <a:latin typeface="Tahoma" pitchFamily="34" charset="0"/>
                <a:ea typeface="Tahoma" pitchFamily="34" charset="0"/>
                <a:cs typeface="Tahoma" pitchFamily="34" charset="0"/>
              </a:rPr>
              <a:t>, </a:t>
            </a:r>
            <a:r>
              <a:rPr lang="en-US" sz="2600" cap="small" dirty="0">
                <a:latin typeface="Tahoma" pitchFamily="34" charset="0"/>
                <a:ea typeface="Tahoma" pitchFamily="34" charset="0"/>
                <a:cs typeface="Tahoma" pitchFamily="34" charset="0"/>
              </a:rPr>
              <a:t>AND WITH ALL YOUR SOUL</a:t>
            </a:r>
            <a:r>
              <a:rPr lang="en-US" sz="2600" dirty="0">
                <a:latin typeface="Tahoma" pitchFamily="34" charset="0"/>
                <a:ea typeface="Tahoma" pitchFamily="34" charset="0"/>
                <a:cs typeface="Tahoma" pitchFamily="34" charset="0"/>
              </a:rPr>
              <a:t>, </a:t>
            </a:r>
            <a:r>
              <a:rPr lang="en-US" sz="2600" cap="small" dirty="0">
                <a:latin typeface="Tahoma" pitchFamily="34" charset="0"/>
                <a:ea typeface="Tahoma" pitchFamily="34" charset="0"/>
                <a:cs typeface="Tahoma" pitchFamily="34" charset="0"/>
              </a:rPr>
              <a:t>AND WITH ALL YOUR MIND</a:t>
            </a:r>
            <a:r>
              <a:rPr lang="en-US" sz="2600" dirty="0">
                <a:latin typeface="Tahoma" pitchFamily="34" charset="0"/>
                <a:ea typeface="Tahoma" pitchFamily="34" charset="0"/>
                <a:cs typeface="Tahoma" pitchFamily="34" charset="0"/>
              </a:rPr>
              <a:t>.’  This is the great and foremost commandment. </a:t>
            </a:r>
            <a:br>
              <a:rPr lang="en-US" sz="2600" dirty="0">
                <a:latin typeface="Tahoma" pitchFamily="34" charset="0"/>
                <a:ea typeface="Tahoma" pitchFamily="34" charset="0"/>
                <a:cs typeface="Tahoma" pitchFamily="34" charset="0"/>
              </a:rPr>
            </a:br>
            <a:r>
              <a:rPr lang="en-US" sz="2600" dirty="0">
                <a:latin typeface="Tahoma" pitchFamily="34" charset="0"/>
                <a:ea typeface="Tahoma" pitchFamily="34" charset="0"/>
                <a:cs typeface="Tahoma" pitchFamily="34" charset="0"/>
              </a:rPr>
              <a:t>The second is like it, '</a:t>
            </a:r>
            <a:r>
              <a:rPr lang="en-US" sz="2600" cap="small" dirty="0">
                <a:latin typeface="Tahoma" pitchFamily="34" charset="0"/>
                <a:ea typeface="Tahoma" pitchFamily="34" charset="0"/>
                <a:cs typeface="Tahoma" pitchFamily="34" charset="0"/>
              </a:rPr>
              <a:t>YOU SHALL LOVE YOUR NEIGHBOR AS YOURSELF</a:t>
            </a:r>
            <a:r>
              <a:rPr lang="en-US" sz="2600" dirty="0">
                <a:latin typeface="Tahoma" pitchFamily="34" charset="0"/>
                <a:ea typeface="Tahoma" pitchFamily="34" charset="0"/>
                <a:cs typeface="Tahoma" pitchFamily="34" charset="0"/>
              </a:rPr>
              <a:t>.’  On these two commandments depend the whole Law and the Prophets." </a:t>
            </a:r>
          </a:p>
          <a:p>
            <a:pPr>
              <a:spcBef>
                <a:spcPts val="0"/>
              </a:spcBef>
            </a:pPr>
            <a:r>
              <a:rPr lang="en-US" sz="2600" dirty="0">
                <a:latin typeface="Tahoma" pitchFamily="34" charset="0"/>
                <a:ea typeface="Tahoma" pitchFamily="34" charset="0"/>
                <a:cs typeface="Tahoma" pitchFamily="34" charset="0"/>
              </a:rPr>
              <a:t>The scribes who asked the question of Jesus were probably expecting Him to expound on the Law –their </a:t>
            </a:r>
          </a:p>
          <a:p>
            <a:pPr>
              <a:spcBef>
                <a:spcPts val="0"/>
              </a:spcBef>
              <a:buNone/>
            </a:pPr>
            <a:r>
              <a:rPr lang="en-US" sz="2600" dirty="0">
                <a:latin typeface="Tahoma" pitchFamily="34" charset="0"/>
                <a:ea typeface="Tahoma" pitchFamily="34" charset="0"/>
                <a:cs typeface="Tahoma" pitchFamily="34" charset="0"/>
              </a:rPr>
              <a:t>                    version which contained 613 divisions</a:t>
            </a:r>
          </a:p>
        </p:txBody>
      </p:sp>
      <p:sp>
        <p:nvSpPr>
          <p:cNvPr id="3" name="Title 2"/>
          <p:cNvSpPr>
            <a:spLocks noGrp="1"/>
          </p:cNvSpPr>
          <p:nvPr>
            <p:ph type="title"/>
          </p:nvPr>
        </p:nvSpPr>
        <p:spPr>
          <a:xfrm>
            <a:off x="0" y="0"/>
            <a:ext cx="9144000" cy="1066800"/>
          </a:xfrm>
        </p:spPr>
        <p:txBody>
          <a:bodyPr>
            <a:normAutofit/>
          </a:bodyPr>
          <a:lstStyle/>
          <a:p>
            <a:pPr algn="ctr"/>
            <a:r>
              <a:rPr lang="en-US" b="0" dirty="0">
                <a:solidFill>
                  <a:schemeClr val="tx1"/>
                </a:solidFill>
                <a:effectLst/>
                <a:latin typeface="Tahoma" panose="020B0604030504040204" pitchFamily="34" charset="0"/>
                <a:ea typeface="Tahoma" panose="020B0604030504040204" pitchFamily="34" charset="0"/>
                <a:cs typeface="Tahoma" panose="020B0604030504040204" pitchFamily="34" charset="0"/>
              </a:rPr>
              <a:t>THE DEVIL’S MODUS OPERANDI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r>
              <a:rPr lang="en-US" sz="2600" b="1" dirty="0">
                <a:latin typeface="Tahoma" pitchFamily="34" charset="0"/>
                <a:ea typeface="Tahoma" pitchFamily="34" charset="0"/>
                <a:cs typeface="Tahoma" pitchFamily="34" charset="0"/>
              </a:rPr>
              <a:t> </a:t>
            </a:r>
            <a:r>
              <a:rPr lang="en-US" sz="2800" b="1" dirty="0">
                <a:latin typeface="Tahoma" panose="020B0604030504040204" pitchFamily="34" charset="0"/>
                <a:ea typeface="Tahoma" panose="020B0604030504040204" pitchFamily="34" charset="0"/>
                <a:cs typeface="Tahoma" panose="020B0604030504040204" pitchFamily="34" charset="0"/>
              </a:rPr>
              <a:t>Matthew 22:41-46 </a:t>
            </a:r>
            <a:r>
              <a:rPr lang="en-US" sz="2800" dirty="0">
                <a:latin typeface="Tahoma" panose="020B0604030504040204" pitchFamily="34" charset="0"/>
                <a:ea typeface="Tahoma" panose="020B0604030504040204" pitchFamily="34" charset="0"/>
                <a:cs typeface="Tahoma" panose="020B0604030504040204" pitchFamily="34" charset="0"/>
              </a:rPr>
              <a:t> Now while the Pharisees were gathered together, Jesus asked them a question: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"What do you think about the Christ, whose son is He?" They said to Him, "</a:t>
            </a:r>
            <a:r>
              <a:rPr lang="en-US" sz="2800" i="1" dirty="0">
                <a:latin typeface="Tahoma" panose="020B0604030504040204" pitchFamily="34" charset="0"/>
                <a:ea typeface="Tahoma" panose="020B0604030504040204" pitchFamily="34" charset="0"/>
                <a:cs typeface="Tahoma" panose="020B0604030504040204" pitchFamily="34" charset="0"/>
              </a:rPr>
              <a:t>The son</a:t>
            </a:r>
            <a:r>
              <a:rPr lang="en-US" sz="2800" dirty="0">
                <a:latin typeface="Tahoma" panose="020B0604030504040204" pitchFamily="34" charset="0"/>
                <a:ea typeface="Tahoma" panose="020B0604030504040204" pitchFamily="34" charset="0"/>
                <a:cs typeface="Tahoma" panose="020B0604030504040204" pitchFamily="34" charset="0"/>
              </a:rPr>
              <a:t> of David.”</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He said to them, "Then how does David in the Spirit call Him 'Lord,' saying, '</a:t>
            </a:r>
            <a:r>
              <a:rPr lang="en-US" sz="2800" cap="small" dirty="0">
                <a:effectLst/>
                <a:latin typeface="Tahoma" panose="020B0604030504040204" pitchFamily="34" charset="0"/>
                <a:ea typeface="Tahoma" panose="020B0604030504040204" pitchFamily="34" charset="0"/>
                <a:cs typeface="Tahoma" panose="020B0604030504040204" pitchFamily="34" charset="0"/>
              </a:rPr>
              <a:t>THE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LORD SAID TO MY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SIT AT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MY RIGHT HAND</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UNTIL</a:t>
            </a:r>
            <a:r>
              <a:rPr lang="en-US" sz="2800" dirty="0">
                <a:latin typeface="Tahoma" panose="020B0604030504040204" pitchFamily="34" charset="0"/>
                <a:ea typeface="Tahoma" panose="020B0604030504040204" pitchFamily="34" charset="0"/>
                <a:cs typeface="Tahoma" panose="020B0604030504040204" pitchFamily="34" charset="0"/>
              </a:rPr>
              <a:t> I </a:t>
            </a:r>
            <a:r>
              <a:rPr lang="en-US" sz="2800" cap="small" dirty="0">
                <a:effectLst/>
                <a:latin typeface="Tahoma" panose="020B0604030504040204" pitchFamily="34" charset="0"/>
                <a:ea typeface="Tahoma" panose="020B0604030504040204" pitchFamily="34" charset="0"/>
                <a:cs typeface="Tahoma" panose="020B0604030504040204" pitchFamily="34" charset="0"/>
              </a:rPr>
              <a:t>PUT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YOUR ENEMIES BENEATH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YOUR FEET</a:t>
            </a:r>
            <a:r>
              <a:rPr lang="en-US" sz="2800" dirty="0">
                <a:latin typeface="Tahoma" panose="020B0604030504040204" pitchFamily="34" charset="0"/>
                <a:ea typeface="Tahoma" panose="020B0604030504040204" pitchFamily="34" charset="0"/>
                <a:cs typeface="Tahoma" panose="020B0604030504040204" pitchFamily="34" charset="0"/>
              </a:rPr>
              <a:t>"'? If David then calls Him 'Lord,' how is He his son?"  No one was able to answer Him a word, nor did anyone dare from that day on to ask Him another question. </a:t>
            </a:r>
          </a:p>
          <a:p>
            <a:endParaRPr lang="en-US" sz="2800" dirty="0">
              <a:latin typeface="Tahoma" panose="020B0604030504040204" pitchFamily="34" charset="0"/>
              <a:ea typeface="Tahoma" panose="020B0604030504040204" pitchFamily="34" charset="0"/>
              <a:cs typeface="Tahoma" panose="020B0604030504040204" pitchFamily="34" charset="0"/>
            </a:endParaRPr>
          </a:p>
          <a:p>
            <a:r>
              <a:rPr lang="en-US" sz="2600" b="1" dirty="0">
                <a:latin typeface="Tahoma" pitchFamily="34" charset="0"/>
                <a:ea typeface="Tahoma" pitchFamily="34" charset="0"/>
                <a:cs typeface="Tahoma" pitchFamily="34" charset="0"/>
              </a:rPr>
              <a:t>            </a:t>
            </a:r>
          </a:p>
        </p:txBody>
      </p:sp>
      <p:sp>
        <p:nvSpPr>
          <p:cNvPr id="3" name="Title 2"/>
          <p:cNvSpPr>
            <a:spLocks noGrp="1"/>
          </p:cNvSpPr>
          <p:nvPr>
            <p:ph type="title"/>
          </p:nvPr>
        </p:nvSpPr>
        <p:spPr>
          <a:xfrm>
            <a:off x="228600" y="152400"/>
            <a:ext cx="8610600" cy="914400"/>
          </a:xfrm>
        </p:spPr>
        <p:txBody>
          <a:bodyPr>
            <a:normAutofit/>
          </a:bodyPr>
          <a:lstStyle/>
          <a:p>
            <a:pPr algn="ctr"/>
            <a:r>
              <a:rPr lang="en-US" dirty="0">
                <a:solidFill>
                  <a:schemeClr val="tx1"/>
                </a:solidFill>
              </a:rPr>
              <a:t>NO TRAPPING JESUS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r>
              <a:rPr lang="en-US" sz="2800" b="1" dirty="0">
                <a:latin typeface="Tahoma" pitchFamily="34" charset="0"/>
                <a:ea typeface="Tahoma" pitchFamily="34" charset="0"/>
                <a:cs typeface="Tahoma" pitchFamily="34" charset="0"/>
              </a:rPr>
              <a:t>1 John 2:16-17 </a:t>
            </a:r>
            <a:r>
              <a:rPr lang="en-US" sz="2800" dirty="0">
                <a:latin typeface="Tahoma" pitchFamily="34" charset="0"/>
                <a:ea typeface="Tahoma" pitchFamily="34" charset="0"/>
                <a:cs typeface="Tahoma" pitchFamily="34" charset="0"/>
              </a:rPr>
              <a:t> For all that is in the world, the lust of the flesh and the lust of the eyes and the boastful pride of life, is not from the Father, but is from the world.  The world is passing away, and </a:t>
            </a:r>
            <a:r>
              <a:rPr lang="en-US" sz="2800" i="1" dirty="0">
                <a:latin typeface="Tahoma" pitchFamily="34" charset="0"/>
                <a:ea typeface="Tahoma" pitchFamily="34" charset="0"/>
                <a:cs typeface="Tahoma" pitchFamily="34" charset="0"/>
              </a:rPr>
              <a:t>also</a:t>
            </a:r>
            <a:r>
              <a:rPr lang="en-US" sz="2800" dirty="0">
                <a:latin typeface="Tahoma" pitchFamily="34" charset="0"/>
                <a:ea typeface="Tahoma" pitchFamily="34" charset="0"/>
                <a:cs typeface="Tahoma" pitchFamily="34" charset="0"/>
              </a:rPr>
              <a:t> its lusts; but the one who does the will of God lives forever. </a:t>
            </a:r>
          </a:p>
          <a:p>
            <a:r>
              <a:rPr lang="en-US" sz="2800" dirty="0">
                <a:latin typeface="Tahoma" pitchFamily="34" charset="0"/>
                <a:ea typeface="Tahoma" pitchFamily="34" charset="0"/>
                <a:cs typeface="Tahoma" pitchFamily="34" charset="0"/>
              </a:rPr>
              <a:t>Temptation of Eve:  good for food; good to look at; desirable to make one wise</a:t>
            </a:r>
          </a:p>
          <a:p>
            <a:r>
              <a:rPr lang="en-US" sz="2800" dirty="0">
                <a:latin typeface="Tahoma" pitchFamily="34" charset="0"/>
                <a:ea typeface="Tahoma" pitchFamily="34" charset="0"/>
                <a:cs typeface="Tahoma" pitchFamily="34" charset="0"/>
              </a:rPr>
              <a:t>Temptation of Jesus: stones to bread; all the kingdoms you can see; angels will catch you</a:t>
            </a:r>
          </a:p>
          <a:p>
            <a:r>
              <a:rPr lang="en-US" sz="2800" dirty="0">
                <a:latin typeface="Tahoma" pitchFamily="34" charset="0"/>
                <a:ea typeface="Tahoma" pitchFamily="34" charset="0"/>
                <a:cs typeface="Tahoma" pitchFamily="34" charset="0"/>
              </a:rPr>
              <a:t>World: </a:t>
            </a:r>
            <a:r>
              <a:rPr lang="en-US" sz="2800" i="1" dirty="0" err="1">
                <a:latin typeface="Tahoma" pitchFamily="34" charset="0"/>
                <a:ea typeface="Tahoma" pitchFamily="34" charset="0"/>
                <a:cs typeface="Tahoma" pitchFamily="34" charset="0"/>
              </a:rPr>
              <a:t>kosmos</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the world and its stuff (adornment)</a:t>
            </a:r>
          </a:p>
          <a:p>
            <a:pPr marL="109728" indent="0" algn="ctr">
              <a:buNone/>
            </a:pPr>
            <a:r>
              <a:rPr lang="en-US" sz="2800" b="1" dirty="0">
                <a:latin typeface="Tahoma" pitchFamily="34" charset="0"/>
                <a:ea typeface="Tahoma" pitchFamily="34" charset="0"/>
                <a:cs typeface="Tahoma" pitchFamily="34" charset="0"/>
              </a:rPr>
              <a:t>  THE WORLD WE LIVE IN                                            IS NOT ETERNAL                                </a:t>
            </a:r>
          </a:p>
        </p:txBody>
      </p:sp>
      <p:sp>
        <p:nvSpPr>
          <p:cNvPr id="3" name="Title 2"/>
          <p:cNvSpPr>
            <a:spLocks noGrp="1"/>
          </p:cNvSpPr>
          <p:nvPr>
            <p:ph type="title"/>
          </p:nvPr>
        </p:nvSpPr>
        <p:spPr>
          <a:xfrm>
            <a:off x="228600" y="0"/>
            <a:ext cx="8610600" cy="1066800"/>
          </a:xfrm>
        </p:spPr>
        <p:txBody>
          <a:bodyPr>
            <a:normAutofit/>
          </a:bodyPr>
          <a:lstStyle/>
          <a:p>
            <a:pPr algn="ctr"/>
            <a:r>
              <a:rPr lang="en-US" sz="48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WHAT JESUS SAID</a:t>
            </a:r>
          </a:p>
        </p:txBody>
      </p:sp>
    </p:spTree>
    <p:extLst>
      <p:ext uri="{BB962C8B-B14F-4D97-AF65-F5344CB8AC3E}">
        <p14:creationId xmlns:p14="http://schemas.microsoft.com/office/powerpoint/2010/main" val="3920332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Autofit/>
          </a:bodyPr>
          <a:lstStyle/>
          <a:p>
            <a:pPr>
              <a:lnSpc>
                <a:spcPct val="93000"/>
              </a:lnSpc>
              <a:spcBef>
                <a:spcPts val="200"/>
              </a:spcBef>
            </a:pPr>
            <a:r>
              <a:rPr lang="en-US" sz="2800" b="1" dirty="0">
                <a:latin typeface="Tahoma" pitchFamily="34" charset="0"/>
                <a:ea typeface="Tahoma" pitchFamily="34" charset="0"/>
                <a:cs typeface="Tahoma" pitchFamily="34" charset="0"/>
              </a:rPr>
              <a:t>1 John 2:18-19 </a:t>
            </a:r>
            <a:r>
              <a:rPr lang="en-US" sz="2800" dirty="0">
                <a:latin typeface="Tahoma" pitchFamily="34" charset="0"/>
                <a:ea typeface="Tahoma" pitchFamily="34" charset="0"/>
                <a:cs typeface="Tahoma" pitchFamily="34" charset="0"/>
              </a:rPr>
              <a:t> Children, it is the last hour; and just as you heard that antichrist is coming, even now many antichrists have appeared; from this we know that it is the last hour. They went out from us, but they were not </a:t>
            </a:r>
            <a:r>
              <a:rPr lang="en-US" sz="2800" i="1" dirty="0">
                <a:latin typeface="Tahoma" pitchFamily="34" charset="0"/>
                <a:ea typeface="Tahoma" pitchFamily="34" charset="0"/>
                <a:cs typeface="Tahoma" pitchFamily="34" charset="0"/>
              </a:rPr>
              <a:t>really</a:t>
            </a:r>
            <a:r>
              <a:rPr lang="en-US" sz="2800" dirty="0">
                <a:latin typeface="Tahoma" pitchFamily="34" charset="0"/>
                <a:ea typeface="Tahoma" pitchFamily="34" charset="0"/>
                <a:cs typeface="Tahoma" pitchFamily="34" charset="0"/>
              </a:rPr>
              <a:t> of us; for if they had been of us, they would have remained with us; but </a:t>
            </a:r>
            <a:r>
              <a:rPr lang="en-US" sz="2800" i="1" dirty="0">
                <a:latin typeface="Tahoma" pitchFamily="34" charset="0"/>
                <a:ea typeface="Tahoma" pitchFamily="34" charset="0"/>
                <a:cs typeface="Tahoma" pitchFamily="34" charset="0"/>
              </a:rPr>
              <a:t>they went out,</a:t>
            </a:r>
            <a:r>
              <a:rPr lang="en-US" sz="2800" dirty="0">
                <a:latin typeface="Tahoma" pitchFamily="34" charset="0"/>
                <a:ea typeface="Tahoma" pitchFamily="34" charset="0"/>
                <a:cs typeface="Tahoma" pitchFamily="34" charset="0"/>
              </a:rPr>
              <a:t> so that it would be shown that they all are not of us. </a:t>
            </a:r>
          </a:p>
          <a:p>
            <a:pPr>
              <a:lnSpc>
                <a:spcPct val="93000"/>
              </a:lnSpc>
              <a:spcBef>
                <a:spcPts val="200"/>
              </a:spcBef>
            </a:pPr>
            <a:r>
              <a:rPr lang="en-US" sz="2800" dirty="0">
                <a:latin typeface="Tahoma" pitchFamily="34" charset="0"/>
                <a:ea typeface="Tahoma" pitchFamily="34" charset="0"/>
                <a:cs typeface="Tahoma" pitchFamily="34" charset="0"/>
              </a:rPr>
              <a:t>Antichrist: </a:t>
            </a:r>
            <a:r>
              <a:rPr lang="en-US" sz="2800" i="1" dirty="0" err="1">
                <a:latin typeface="Tahoma" pitchFamily="34" charset="0"/>
                <a:ea typeface="Tahoma" pitchFamily="34" charset="0"/>
                <a:cs typeface="Tahoma" pitchFamily="34" charset="0"/>
              </a:rPr>
              <a:t>antichristos</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against Christ or instead of Christ</a:t>
            </a:r>
          </a:p>
          <a:p>
            <a:pPr>
              <a:lnSpc>
                <a:spcPct val="93000"/>
              </a:lnSpc>
              <a:spcBef>
                <a:spcPts val="200"/>
              </a:spcBef>
            </a:pPr>
            <a:r>
              <a:rPr lang="en-US" sz="2800" dirty="0">
                <a:latin typeface="Tahoma" pitchFamily="34" charset="0"/>
                <a:ea typeface="Tahoma" pitchFamily="34" charset="0"/>
                <a:cs typeface="Tahoma" pitchFamily="34" charset="0"/>
              </a:rPr>
              <a:t>Many people stand against Christ, empowered by the devil</a:t>
            </a:r>
          </a:p>
          <a:p>
            <a:pPr>
              <a:lnSpc>
                <a:spcPct val="93000"/>
              </a:lnSpc>
              <a:spcBef>
                <a:spcPts val="200"/>
              </a:spcBef>
            </a:pPr>
            <a:r>
              <a:rPr lang="en-US" sz="2800" dirty="0">
                <a:latin typeface="Tahoma" pitchFamily="34" charset="0"/>
                <a:ea typeface="Tahoma" pitchFamily="34" charset="0"/>
                <a:cs typeface="Tahoma" pitchFamily="34" charset="0"/>
              </a:rPr>
              <a:t>At the end of the age, one man in particular receives such an empowerment; he is prophesied in Old and New Testaments</a:t>
            </a:r>
          </a:p>
        </p:txBody>
      </p:sp>
      <p:sp>
        <p:nvSpPr>
          <p:cNvPr id="3" name="Title 2"/>
          <p:cNvSpPr>
            <a:spLocks noGrp="1"/>
          </p:cNvSpPr>
          <p:nvPr>
            <p:ph type="title"/>
          </p:nvPr>
        </p:nvSpPr>
        <p:spPr>
          <a:xfrm>
            <a:off x="457200" y="0"/>
            <a:ext cx="8229600" cy="1143000"/>
          </a:xfrm>
        </p:spPr>
        <p:txBody>
          <a:bodyPr/>
          <a:lstStyle/>
          <a:p>
            <a:pPr algn="ctr"/>
            <a:r>
              <a:rPr lang="en-US" dirty="0">
                <a:solidFill>
                  <a:schemeClr val="tx1"/>
                </a:solidFill>
              </a:rPr>
              <a:t>THE ANTICHRIST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rmAutofit fontScale="92500"/>
          </a:bodyPr>
          <a:lstStyle/>
          <a:p>
            <a:pPr>
              <a:spcBef>
                <a:spcPts val="0"/>
              </a:spcBef>
            </a:pPr>
            <a:r>
              <a:rPr lang="en-US" sz="2900" b="1" dirty="0">
                <a:latin typeface="Tahoma" pitchFamily="34" charset="0"/>
                <a:ea typeface="Tahoma" pitchFamily="34" charset="0"/>
                <a:cs typeface="Tahoma" pitchFamily="34" charset="0"/>
              </a:rPr>
              <a:t>2 Thessalonians 2:3-4 </a:t>
            </a:r>
            <a:r>
              <a:rPr lang="en-US" sz="2900" dirty="0">
                <a:latin typeface="Tahoma" pitchFamily="34" charset="0"/>
                <a:ea typeface="Tahoma" pitchFamily="34" charset="0"/>
                <a:cs typeface="Tahoma" pitchFamily="34" charset="0"/>
              </a:rPr>
              <a:t> Let no one in any way deceive you, for </a:t>
            </a:r>
            <a:r>
              <a:rPr lang="en-US" sz="2900" i="1" dirty="0">
                <a:latin typeface="Tahoma" pitchFamily="34" charset="0"/>
                <a:ea typeface="Tahoma" pitchFamily="34" charset="0"/>
                <a:cs typeface="Tahoma" pitchFamily="34" charset="0"/>
              </a:rPr>
              <a:t>it will not come</a:t>
            </a:r>
            <a:r>
              <a:rPr lang="en-US" sz="2900" dirty="0">
                <a:latin typeface="Tahoma" pitchFamily="34" charset="0"/>
                <a:ea typeface="Tahoma" pitchFamily="34" charset="0"/>
                <a:cs typeface="Tahoma" pitchFamily="34" charset="0"/>
              </a:rPr>
              <a:t> unless the apostasy comes first, and the man of lawlessness is revealed, the son of destruction, who opposes and exalts himself above every so-called god or object of worship, so that he takes his seat in the temple of God, </a:t>
            </a:r>
            <a:r>
              <a:rPr lang="en-US" sz="2900" u="sng" dirty="0">
                <a:latin typeface="Tahoma" pitchFamily="34" charset="0"/>
                <a:ea typeface="Tahoma" pitchFamily="34" charset="0"/>
                <a:cs typeface="Tahoma" pitchFamily="34" charset="0"/>
              </a:rPr>
              <a:t>displaying himself as being God.</a:t>
            </a:r>
          </a:p>
          <a:p>
            <a:pPr>
              <a:spcBef>
                <a:spcPts val="0"/>
              </a:spcBef>
            </a:pPr>
            <a:r>
              <a:rPr lang="en-US" sz="2900" b="1" dirty="0">
                <a:latin typeface="Tahoma" pitchFamily="34" charset="0"/>
                <a:ea typeface="Tahoma" pitchFamily="34" charset="0"/>
                <a:cs typeface="Tahoma" pitchFamily="34" charset="0"/>
              </a:rPr>
              <a:t>Daniel 9:27 </a:t>
            </a:r>
            <a:r>
              <a:rPr lang="en-US" sz="2900" dirty="0">
                <a:latin typeface="Tahoma" pitchFamily="34" charset="0"/>
                <a:ea typeface="Tahoma" pitchFamily="34" charset="0"/>
                <a:cs typeface="Tahoma" pitchFamily="34" charset="0"/>
              </a:rPr>
              <a:t> "And he will make a firm covenant with the many for one week, but in the middle of the week he will put a stop to sacrifice and grain offering; and on the wing of abominations </a:t>
            </a:r>
            <a:r>
              <a:rPr lang="en-US" sz="2900" i="1" dirty="0">
                <a:latin typeface="Tahoma" pitchFamily="34" charset="0"/>
                <a:ea typeface="Tahoma" pitchFamily="34" charset="0"/>
                <a:cs typeface="Tahoma" pitchFamily="34" charset="0"/>
              </a:rPr>
              <a:t>will come</a:t>
            </a:r>
            <a:r>
              <a:rPr lang="en-US" sz="2900" dirty="0">
                <a:latin typeface="Tahoma" pitchFamily="34" charset="0"/>
                <a:ea typeface="Tahoma" pitchFamily="34" charset="0"/>
                <a:cs typeface="Tahoma" pitchFamily="34" charset="0"/>
              </a:rPr>
              <a:t> one who makes desolate, even until a complete destruction, one that is decreed, is poured out on the one who makes desolate." </a:t>
            </a:r>
            <a:br>
              <a:rPr lang="en-US" sz="2600" dirty="0">
                <a:latin typeface="Tahoma" pitchFamily="34" charset="0"/>
                <a:ea typeface="Tahoma" pitchFamily="34" charset="0"/>
                <a:cs typeface="Tahoma" pitchFamily="34" charset="0"/>
              </a:rPr>
            </a:br>
            <a:r>
              <a:rPr lang="en-US" sz="2600" u="sng" dirty="0">
                <a:latin typeface="Tahoma" pitchFamily="34" charset="0"/>
                <a:ea typeface="Tahoma" pitchFamily="34" charset="0"/>
                <a:cs typeface="Tahoma" pitchFamily="34" charset="0"/>
              </a:rPr>
              <a:t> </a:t>
            </a:r>
          </a:p>
        </p:txBody>
      </p:sp>
      <p:sp>
        <p:nvSpPr>
          <p:cNvPr id="3" name="Title 2"/>
          <p:cNvSpPr>
            <a:spLocks noGrp="1"/>
          </p:cNvSpPr>
          <p:nvPr>
            <p:ph type="title"/>
          </p:nvPr>
        </p:nvSpPr>
        <p:spPr>
          <a:xfrm>
            <a:off x="457200" y="0"/>
            <a:ext cx="8229600" cy="1066800"/>
          </a:xfrm>
        </p:spPr>
        <p:txBody>
          <a:bodyPr>
            <a:noAutofit/>
          </a:bodyPr>
          <a:lstStyle/>
          <a:p>
            <a:pPr algn="ctr"/>
            <a:r>
              <a:rPr lang="en-US" sz="48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THE ANTICHRIST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2292</TotalTime>
  <Words>1993</Words>
  <Application>Microsoft Office PowerPoint</Application>
  <PresentationFormat>On-screen Show (4:3)</PresentationFormat>
  <Paragraphs>73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Calibri</vt:lpstr>
      <vt:lpstr>Lucida Sans Unicode</vt:lpstr>
      <vt:lpstr>Tahoma</vt:lpstr>
      <vt:lpstr>Verdana</vt:lpstr>
      <vt:lpstr>Wingdings 2</vt:lpstr>
      <vt:lpstr>Wingdings 3</vt:lpstr>
      <vt:lpstr>Concourse</vt:lpstr>
      <vt:lpstr>JoLynn Gower Spring 2021 493-6151 jgower@guardingthetruth.org</vt:lpstr>
      <vt:lpstr>WORD FOR THE JOURNEY</vt:lpstr>
      <vt:lpstr>LEVELS OF UNDERSTANDING</vt:lpstr>
      <vt:lpstr>WHAT WE DO</vt:lpstr>
      <vt:lpstr>THE DEVIL’S MODUS OPERANDI</vt:lpstr>
      <vt:lpstr>NO TRAPPING JESUS</vt:lpstr>
      <vt:lpstr>WHAT JESUS SAID</vt:lpstr>
      <vt:lpstr>THE ANTICHRIST</vt:lpstr>
      <vt:lpstr>THE ANTICHRIST</vt:lpstr>
      <vt:lpstr>ANTICHRIST EMPOWERMENT</vt:lpstr>
      <vt:lpstr>INTERPRETATION</vt:lpstr>
      <vt:lpstr>THE GREAT SEPARATION</vt:lpstr>
      <vt:lpstr>INSEPARABLE</vt:lpstr>
      <vt:lpstr>WHEN HE COMES</vt:lpstr>
      <vt:lpstr>WHEN HE COMES…</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JoLynn Gower Fall 2015 493-6151 jgower@guardingthetruth.org</dc:title>
  <dc:creator>JoLynn Rees</dc:creator>
  <cp:lastModifiedBy>Gower</cp:lastModifiedBy>
  <cp:revision>20</cp:revision>
  <cp:lastPrinted>2021-06-16T16:37:37Z</cp:lastPrinted>
  <dcterms:created xsi:type="dcterms:W3CDTF">2015-09-06T18:58:25Z</dcterms:created>
  <dcterms:modified xsi:type="dcterms:W3CDTF">2021-06-21T01:20:28Z</dcterms:modified>
</cp:coreProperties>
</file>